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D4_48D94F05.xml" ContentType="application/vnd.ms-powerpoint.comments+xml"/>
  <Override PartName="/ppt/comments/modernComment_1D5_A4C29558.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423" r:id="rId5"/>
    <p:sldId id="319" r:id="rId6"/>
    <p:sldId id="429" r:id="rId7"/>
    <p:sldId id="434" r:id="rId8"/>
    <p:sldId id="474" r:id="rId9"/>
    <p:sldId id="436" r:id="rId10"/>
    <p:sldId id="435" r:id="rId11"/>
    <p:sldId id="447" r:id="rId12"/>
    <p:sldId id="458" r:id="rId13"/>
    <p:sldId id="428" r:id="rId14"/>
    <p:sldId id="471" r:id="rId15"/>
    <p:sldId id="440" r:id="rId16"/>
    <p:sldId id="304" r:id="rId17"/>
    <p:sldId id="472" r:id="rId18"/>
    <p:sldId id="463" r:id="rId19"/>
    <p:sldId id="451" r:id="rId20"/>
    <p:sldId id="449" r:id="rId21"/>
    <p:sldId id="450" r:id="rId22"/>
    <p:sldId id="457" r:id="rId23"/>
    <p:sldId id="468" r:id="rId24"/>
    <p:sldId id="469" r:id="rId25"/>
    <p:sldId id="465" r:id="rId26"/>
    <p:sldId id="473" r:id="rId27"/>
    <p:sldId id="43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F3BA24-6B4C-BEA8-E2BE-6F92196AE185}" name="Guest User" initials="GU" userId="S::urn:spo:tenantanon#f749bf28-dac3-41c2-ad3a-1c185bb93d1b::" providerId="AD"/>
  <p188:author id="{CD81F3BA-F7F7-CED8-8058-6AFAB64E5D21}" name="Michalis Papazoglou" initials="" userId="S::p0093485@brookes.ac.uk::3a53fbf9-4a18-4a30-9e56-06eb83d81fb4" providerId="AD"/>
  <p188:author id="{B2729EBD-8F97-5125-9E70-4B8E3806DA8F}" name="Jen Nelles" initials="JN" userId="S::p0092240@brookes.ac.uk::38c9a966-44e1-4b69-9ce9-11ef96282b8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F7A8"/>
    <a:srgbClr val="349896"/>
    <a:srgbClr val="236967"/>
    <a:srgbClr val="3AABA8"/>
    <a:srgbClr val="2CC6C6"/>
    <a:srgbClr val="DDDCF7"/>
    <a:srgbClr val="BBFCFC"/>
    <a:srgbClr val="B9B8FC"/>
    <a:srgbClr val="BBE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88" y="10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Brown" userId="b9dbdc2f-1df6-48bc-b84b-90cbe6de6bac" providerId="ADAL" clId="{75CFB7C2-3B9B-4ECD-ACD9-00A7503B0D87}"/>
    <pc:docChg chg="undo custSel addSld delSld modSld sldOrd">
      <pc:chgData name="Adam Brown" userId="b9dbdc2f-1df6-48bc-b84b-90cbe6de6bac" providerId="ADAL" clId="{75CFB7C2-3B9B-4ECD-ACD9-00A7503B0D87}" dt="2026-08-11T11:11:06.339" v="5717" actId="478"/>
      <pc:docMkLst>
        <pc:docMk/>
      </pc:docMkLst>
      <pc:sldChg chg="addSp delSp modSp add mod">
        <pc:chgData name="Adam Brown" userId="b9dbdc2f-1df6-48bc-b84b-90cbe6de6bac" providerId="ADAL" clId="{75CFB7C2-3B9B-4ECD-ACD9-00A7503B0D87}" dt="2026-07-16T15:36:38.702" v="5148" actId="478"/>
        <pc:sldMkLst>
          <pc:docMk/>
          <pc:sldMk cId="1935431425" sldId="304"/>
        </pc:sldMkLst>
        <pc:spChg chg="mod">
          <ac:chgData name="Adam Brown" userId="b9dbdc2f-1df6-48bc-b84b-90cbe6de6bac" providerId="ADAL" clId="{75CFB7C2-3B9B-4ECD-ACD9-00A7503B0D87}" dt="2026-07-15T09:41:13.267" v="3190" actId="207"/>
          <ac:spMkLst>
            <pc:docMk/>
            <pc:sldMk cId="1935431425" sldId="304"/>
            <ac:spMk id="2" creationId="{6DA61E3A-E49A-A8E4-31B3-82B7B5A9B4F8}"/>
          </ac:spMkLst>
        </pc:spChg>
        <pc:spChg chg="mod">
          <ac:chgData name="Adam Brown" userId="b9dbdc2f-1df6-48bc-b84b-90cbe6de6bac" providerId="ADAL" clId="{75CFB7C2-3B9B-4ECD-ACD9-00A7503B0D87}" dt="2026-07-15T09:41:13.267" v="3190" actId="207"/>
          <ac:spMkLst>
            <pc:docMk/>
            <pc:sldMk cId="1935431425" sldId="304"/>
            <ac:spMk id="5" creationId="{C12D019D-3855-1079-9C41-3B5416ECB13B}"/>
          </ac:spMkLst>
        </pc:spChg>
        <pc:spChg chg="mod">
          <ac:chgData name="Adam Brown" userId="b9dbdc2f-1df6-48bc-b84b-90cbe6de6bac" providerId="ADAL" clId="{75CFB7C2-3B9B-4ECD-ACD9-00A7503B0D87}" dt="2026-07-15T09:41:13.267" v="3190" actId="207"/>
          <ac:spMkLst>
            <pc:docMk/>
            <pc:sldMk cId="1935431425" sldId="304"/>
            <ac:spMk id="7" creationId="{57DCBB3C-C0C4-F911-8930-BCA0CE9B5302}"/>
          </ac:spMkLst>
        </pc:spChg>
        <pc:spChg chg="mod">
          <ac:chgData name="Adam Brown" userId="b9dbdc2f-1df6-48bc-b84b-90cbe6de6bac" providerId="ADAL" clId="{75CFB7C2-3B9B-4ECD-ACD9-00A7503B0D87}" dt="2026-07-15T09:41:13.267" v="3190" actId="207"/>
          <ac:spMkLst>
            <pc:docMk/>
            <pc:sldMk cId="1935431425" sldId="304"/>
            <ac:spMk id="10" creationId="{970C261F-6CD4-8673-1A77-E70EFA2B140C}"/>
          </ac:spMkLst>
        </pc:spChg>
        <pc:spChg chg="add del mod">
          <ac:chgData name="Adam Brown" userId="b9dbdc2f-1df6-48bc-b84b-90cbe6de6bac" providerId="ADAL" clId="{75CFB7C2-3B9B-4ECD-ACD9-00A7503B0D87}" dt="2026-07-15T10:07:17.770" v="3380" actId="12"/>
          <ac:spMkLst>
            <pc:docMk/>
            <pc:sldMk cId="1935431425" sldId="304"/>
            <ac:spMk id="12" creationId="{B3C62A98-6B25-FF75-D05E-5B293365A0C6}"/>
          </ac:spMkLst>
        </pc:spChg>
      </pc:sldChg>
      <pc:sldChg chg="modSp add mod">
        <pc:chgData name="Adam Brown" userId="b9dbdc2f-1df6-48bc-b84b-90cbe6de6bac" providerId="ADAL" clId="{75CFB7C2-3B9B-4ECD-ACD9-00A7503B0D87}" dt="2026-07-15T11:13:33.337" v="4862" actId="20577"/>
        <pc:sldMkLst>
          <pc:docMk/>
          <pc:sldMk cId="3449369371" sldId="319"/>
        </pc:sldMkLst>
        <pc:spChg chg="mod">
          <ac:chgData name="Adam Brown" userId="b9dbdc2f-1df6-48bc-b84b-90cbe6de6bac" providerId="ADAL" clId="{75CFB7C2-3B9B-4ECD-ACD9-00A7503B0D87}" dt="2026-07-15T11:13:33.337" v="4862" actId="20577"/>
          <ac:spMkLst>
            <pc:docMk/>
            <pc:sldMk cId="3449369371" sldId="319"/>
            <ac:spMk id="5" creationId="{7AF319B0-5965-E37C-EC44-FD85B2DAE4B7}"/>
          </ac:spMkLst>
        </pc:spChg>
        <pc:spChg chg="mod">
          <ac:chgData name="Adam Brown" userId="b9dbdc2f-1df6-48bc-b84b-90cbe6de6bac" providerId="ADAL" clId="{75CFB7C2-3B9B-4ECD-ACD9-00A7503B0D87}" dt="2026-07-15T09:39:27.896" v="3184" actId="5793"/>
          <ac:spMkLst>
            <pc:docMk/>
            <pc:sldMk cId="3449369371" sldId="319"/>
            <ac:spMk id="36867" creationId="{AFD97CF7-60B6-FF85-A14D-9AE64309A47E}"/>
          </ac:spMkLst>
        </pc:spChg>
      </pc:sldChg>
      <pc:sldChg chg="modSp mod">
        <pc:chgData name="Adam Brown" userId="b9dbdc2f-1df6-48bc-b84b-90cbe6de6bac" providerId="ADAL" clId="{75CFB7C2-3B9B-4ECD-ACD9-00A7503B0D87}" dt="2026-07-15T11:43:51.437" v="4893" actId="20577"/>
        <pc:sldMkLst>
          <pc:docMk/>
          <pc:sldMk cId="2982669276" sldId="423"/>
        </pc:sldMkLst>
        <pc:spChg chg="mod">
          <ac:chgData name="Adam Brown" userId="b9dbdc2f-1df6-48bc-b84b-90cbe6de6bac" providerId="ADAL" clId="{75CFB7C2-3B9B-4ECD-ACD9-00A7503B0D87}" dt="2026-07-15T11:43:51.437" v="4893" actId="20577"/>
          <ac:spMkLst>
            <pc:docMk/>
            <pc:sldMk cId="2982669276" sldId="423"/>
            <ac:spMk id="6" creationId="{A6AF6969-641D-114A-AFEE-1D25F9563EE0}"/>
          </ac:spMkLst>
        </pc:spChg>
      </pc:sldChg>
      <pc:sldChg chg="delSp modSp mod">
        <pc:chgData name="Adam Brown" userId="b9dbdc2f-1df6-48bc-b84b-90cbe6de6bac" providerId="ADAL" clId="{75CFB7C2-3B9B-4ECD-ACD9-00A7503B0D87}" dt="2026-07-15T13:00:11.139" v="5075" actId="478"/>
        <pc:sldMkLst>
          <pc:docMk/>
          <pc:sldMk cId="1516465852" sldId="428"/>
        </pc:sldMkLst>
        <pc:spChg chg="mod">
          <ac:chgData name="Adam Brown" userId="b9dbdc2f-1df6-48bc-b84b-90cbe6de6bac" providerId="ADAL" clId="{75CFB7C2-3B9B-4ECD-ACD9-00A7503B0D87}" dt="2026-07-15T10:05:12.357" v="3275" actId="207"/>
          <ac:spMkLst>
            <pc:docMk/>
            <pc:sldMk cId="1516465852" sldId="428"/>
            <ac:spMk id="2" creationId="{502E190E-ED47-0B4C-A946-5D9356E76C16}"/>
          </ac:spMkLst>
        </pc:spChg>
      </pc:sldChg>
      <pc:sldChg chg="delSp modSp mod ord">
        <pc:chgData name="Adam Brown" userId="b9dbdc2f-1df6-48bc-b84b-90cbe6de6bac" providerId="ADAL" clId="{75CFB7C2-3B9B-4ECD-ACD9-00A7503B0D87}" dt="2026-07-15T10:01:59.544" v="3205" actId="20577"/>
        <pc:sldMkLst>
          <pc:docMk/>
          <pc:sldMk cId="1094382175" sldId="429"/>
        </pc:sldMkLst>
        <pc:spChg chg="mod">
          <ac:chgData name="Adam Brown" userId="b9dbdc2f-1df6-48bc-b84b-90cbe6de6bac" providerId="ADAL" clId="{75CFB7C2-3B9B-4ECD-ACD9-00A7503B0D87}" dt="2026-07-15T10:01:59.544" v="3205" actId="20577"/>
          <ac:spMkLst>
            <pc:docMk/>
            <pc:sldMk cId="1094382175" sldId="429"/>
            <ac:spMk id="2" creationId="{C15F4983-9AA2-104A-B555-86614685103D}"/>
          </ac:spMkLst>
        </pc:spChg>
      </pc:sldChg>
      <pc:sldChg chg="addSp delSp modSp mod ord">
        <pc:chgData name="Adam Brown" userId="b9dbdc2f-1df6-48bc-b84b-90cbe6de6bac" providerId="ADAL" clId="{75CFB7C2-3B9B-4ECD-ACD9-00A7503B0D87}" dt="2026-07-15T10:17:06.643" v="3630" actId="20577"/>
        <pc:sldMkLst>
          <pc:docMk/>
          <pc:sldMk cId="2026486926" sldId="433"/>
        </pc:sldMkLst>
        <pc:spChg chg="add del">
          <ac:chgData name="Adam Brown" userId="b9dbdc2f-1df6-48bc-b84b-90cbe6de6bac" providerId="ADAL" clId="{75CFB7C2-3B9B-4ECD-ACD9-00A7503B0D87}" dt="2026-07-15T10:16:59.561" v="3615" actId="478"/>
          <ac:spMkLst>
            <pc:docMk/>
            <pc:sldMk cId="2026486926" sldId="433"/>
            <ac:spMk id="3" creationId="{594913D0-41C5-4C4A-AFD5-4AC707E04F43}"/>
          </ac:spMkLst>
        </pc:spChg>
        <pc:spChg chg="mod">
          <ac:chgData name="Adam Brown" userId="b9dbdc2f-1df6-48bc-b84b-90cbe6de6bac" providerId="ADAL" clId="{75CFB7C2-3B9B-4ECD-ACD9-00A7503B0D87}" dt="2026-07-15T10:17:06.643" v="3630" actId="20577"/>
          <ac:spMkLst>
            <pc:docMk/>
            <pc:sldMk cId="2026486926" sldId="433"/>
            <ac:spMk id="4" creationId="{4643E772-1593-7749-A830-D0175F7E6E66}"/>
          </ac:spMkLst>
        </pc:spChg>
      </pc:sldChg>
      <pc:sldChg chg="modSp mod ord">
        <pc:chgData name="Adam Brown" userId="b9dbdc2f-1df6-48bc-b84b-90cbe6de6bac" providerId="ADAL" clId="{75CFB7C2-3B9B-4ECD-ACD9-00A7503B0D87}" dt="2026-07-16T15:30:28.137" v="5146" actId="313"/>
        <pc:sldMkLst>
          <pc:docMk/>
          <pc:sldMk cId="1355880200" sldId="434"/>
        </pc:sldMkLst>
        <pc:spChg chg="mod">
          <ac:chgData name="Adam Brown" userId="b9dbdc2f-1df6-48bc-b84b-90cbe6de6bac" providerId="ADAL" clId="{75CFB7C2-3B9B-4ECD-ACD9-00A7503B0D87}" dt="2026-07-16T15:30:28.137" v="5146" actId="313"/>
          <ac:spMkLst>
            <pc:docMk/>
            <pc:sldMk cId="1355880200" sldId="434"/>
            <ac:spMk id="5" creationId="{0001670C-ECC4-7E05-0299-056AB4CC1061}"/>
          </ac:spMkLst>
        </pc:spChg>
      </pc:sldChg>
      <pc:sldChg chg="modSp mod">
        <pc:chgData name="Adam Brown" userId="b9dbdc2f-1df6-48bc-b84b-90cbe6de6bac" providerId="ADAL" clId="{75CFB7C2-3B9B-4ECD-ACD9-00A7503B0D87}" dt="2026-07-15T12:59:48.100" v="5073" actId="27636"/>
        <pc:sldMkLst>
          <pc:docMk/>
          <pc:sldMk cId="2642093970" sldId="435"/>
        </pc:sldMkLst>
        <pc:spChg chg="mod">
          <ac:chgData name="Adam Brown" userId="b9dbdc2f-1df6-48bc-b84b-90cbe6de6bac" providerId="ADAL" clId="{75CFB7C2-3B9B-4ECD-ACD9-00A7503B0D87}" dt="2026-07-15T12:59:48.100" v="5073" actId="27636"/>
          <ac:spMkLst>
            <pc:docMk/>
            <pc:sldMk cId="2642093970" sldId="435"/>
            <ac:spMk id="5" creationId="{A9FC5EF0-F60D-FC7E-A443-02E66A2015E5}"/>
          </ac:spMkLst>
        </pc:spChg>
      </pc:sldChg>
      <pc:sldChg chg="delSp modSp mod">
        <pc:chgData name="Adam Brown" userId="b9dbdc2f-1df6-48bc-b84b-90cbe6de6bac" providerId="ADAL" clId="{75CFB7C2-3B9B-4ECD-ACD9-00A7503B0D87}" dt="2026-08-11T11:10:51.436" v="5716" actId="1076"/>
        <pc:sldMkLst>
          <pc:docMk/>
          <pc:sldMk cId="2344739588" sldId="436"/>
        </pc:sldMkLst>
        <pc:spChg chg="mod">
          <ac:chgData name="Adam Brown" userId="b9dbdc2f-1df6-48bc-b84b-90cbe6de6bac" providerId="ADAL" clId="{75CFB7C2-3B9B-4ECD-ACD9-00A7503B0D87}" dt="2026-08-11T11:10:51.436" v="5716" actId="1076"/>
          <ac:spMkLst>
            <pc:docMk/>
            <pc:sldMk cId="2344739588" sldId="436"/>
            <ac:spMk id="5" creationId="{E43B1390-4D70-6D65-2C27-C809F529796B}"/>
          </ac:spMkLst>
        </pc:spChg>
        <pc:spChg chg="mod">
          <ac:chgData name="Adam Brown" userId="b9dbdc2f-1df6-48bc-b84b-90cbe6de6bac" providerId="ADAL" clId="{75CFB7C2-3B9B-4ECD-ACD9-00A7503B0D87}" dt="2026-07-15T09:19:33.480" v="2951" actId="14100"/>
          <ac:spMkLst>
            <pc:docMk/>
            <pc:sldMk cId="2344739588" sldId="436"/>
            <ac:spMk id="7" creationId="{2765EAF5-6012-4892-81A9-53CA97AF1E62}"/>
          </ac:spMkLst>
        </pc:spChg>
        <pc:picChg chg="del">
          <ac:chgData name="Adam Brown" userId="b9dbdc2f-1df6-48bc-b84b-90cbe6de6bac" providerId="ADAL" clId="{75CFB7C2-3B9B-4ECD-ACD9-00A7503B0D87}" dt="2026-08-11T11:10:47.971" v="5715" actId="478"/>
          <ac:picMkLst>
            <pc:docMk/>
            <pc:sldMk cId="2344739588" sldId="436"/>
            <ac:picMk id="6" creationId="{177F4EDD-3D70-1A64-9FDE-AE7152D35298}"/>
          </ac:picMkLst>
        </pc:picChg>
      </pc:sldChg>
      <pc:sldChg chg="addSp delSp modSp mod">
        <pc:chgData name="Adam Brown" userId="b9dbdc2f-1df6-48bc-b84b-90cbe6de6bac" providerId="ADAL" clId="{75CFB7C2-3B9B-4ECD-ACD9-00A7503B0D87}" dt="2026-08-03T16:07:38.324" v="5238" actId="113"/>
        <pc:sldMkLst>
          <pc:docMk/>
          <pc:sldMk cId="3013961118" sldId="440"/>
        </pc:sldMkLst>
        <pc:spChg chg="add mod">
          <ac:chgData name="Adam Brown" userId="b9dbdc2f-1df6-48bc-b84b-90cbe6de6bac" providerId="ADAL" clId="{75CFB7C2-3B9B-4ECD-ACD9-00A7503B0D87}" dt="2026-07-15T11:47:27.507" v="5037" actId="1076"/>
          <ac:spMkLst>
            <pc:docMk/>
            <pc:sldMk cId="3013961118" sldId="440"/>
            <ac:spMk id="4" creationId="{799F682E-23DD-953E-9FA4-CD6BAF300BB2}"/>
          </ac:spMkLst>
        </pc:spChg>
        <pc:spChg chg="mod">
          <ac:chgData name="Adam Brown" userId="b9dbdc2f-1df6-48bc-b84b-90cbe6de6bac" providerId="ADAL" clId="{75CFB7C2-3B9B-4ECD-ACD9-00A7503B0D87}" dt="2026-07-15T11:46:55.479" v="5035" actId="6549"/>
          <ac:spMkLst>
            <pc:docMk/>
            <pc:sldMk cId="3013961118" sldId="440"/>
            <ac:spMk id="6" creationId="{6DA61E3A-E49A-A8E4-31B3-82B7B5A9B4F8}"/>
          </ac:spMkLst>
        </pc:spChg>
        <pc:spChg chg="mod">
          <ac:chgData name="Adam Brown" userId="b9dbdc2f-1df6-48bc-b84b-90cbe6de6bac" providerId="ADAL" clId="{75CFB7C2-3B9B-4ECD-ACD9-00A7503B0D87}" dt="2026-07-14T11:31:31.984" v="1173" actId="1076"/>
          <ac:spMkLst>
            <pc:docMk/>
            <pc:sldMk cId="3013961118" sldId="440"/>
            <ac:spMk id="7" creationId="{FAB81BB9-9FEB-5670-F22D-ECDBBB090E8C}"/>
          </ac:spMkLst>
        </pc:spChg>
        <pc:spChg chg="mod">
          <ac:chgData name="Adam Brown" userId="b9dbdc2f-1df6-48bc-b84b-90cbe6de6bac" providerId="ADAL" clId="{75CFB7C2-3B9B-4ECD-ACD9-00A7503B0D87}" dt="2026-07-15T11:46:59.090" v="5036" actId="6549"/>
          <ac:spMkLst>
            <pc:docMk/>
            <pc:sldMk cId="3013961118" sldId="440"/>
            <ac:spMk id="8" creationId="{C12D019D-3855-1079-9C41-3B5416ECB13B}"/>
          </ac:spMkLst>
        </pc:spChg>
        <pc:spChg chg="mod">
          <ac:chgData name="Adam Brown" userId="b9dbdc2f-1df6-48bc-b84b-90cbe6de6bac" providerId="ADAL" clId="{75CFB7C2-3B9B-4ECD-ACD9-00A7503B0D87}" dt="2026-07-14T11:31:31.984" v="1173" actId="1076"/>
          <ac:spMkLst>
            <pc:docMk/>
            <pc:sldMk cId="3013961118" sldId="440"/>
            <ac:spMk id="9" creationId="{D0D524BD-21FD-C362-C113-1DE0EA6A2323}"/>
          </ac:spMkLst>
        </pc:spChg>
        <pc:spChg chg="add del mod">
          <ac:chgData name="Adam Brown" userId="b9dbdc2f-1df6-48bc-b84b-90cbe6de6bac" providerId="ADAL" clId="{75CFB7C2-3B9B-4ECD-ACD9-00A7503B0D87}" dt="2026-07-14T11:35:10.235" v="1273" actId="20577"/>
          <ac:spMkLst>
            <pc:docMk/>
            <pc:sldMk cId="3013961118" sldId="440"/>
            <ac:spMk id="10" creationId="{57DCBB3C-C0C4-F911-8930-BCA0CE9B5302}"/>
          </ac:spMkLst>
        </pc:spChg>
        <pc:spChg chg="add del mod">
          <ac:chgData name="Adam Brown" userId="b9dbdc2f-1df6-48bc-b84b-90cbe6de6bac" providerId="ADAL" clId="{75CFB7C2-3B9B-4ECD-ACD9-00A7503B0D87}" dt="2026-07-14T11:31:31.984" v="1173" actId="1076"/>
          <ac:spMkLst>
            <pc:docMk/>
            <pc:sldMk cId="3013961118" sldId="440"/>
            <ac:spMk id="12" creationId="{0B1EF04A-2276-FD5D-52B8-9AD968CB8A64}"/>
          </ac:spMkLst>
        </pc:spChg>
        <pc:spChg chg="mod">
          <ac:chgData name="Adam Brown" userId="b9dbdc2f-1df6-48bc-b84b-90cbe6de6bac" providerId="ADAL" clId="{75CFB7C2-3B9B-4ECD-ACD9-00A7503B0D87}" dt="2026-07-14T11:35:05.596" v="1261" actId="20577"/>
          <ac:spMkLst>
            <pc:docMk/>
            <pc:sldMk cId="3013961118" sldId="440"/>
            <ac:spMk id="13" creationId="{970C261F-6CD4-8673-1A77-E70EFA2B140C}"/>
          </ac:spMkLst>
        </pc:spChg>
        <pc:spChg chg="mod">
          <ac:chgData name="Adam Brown" userId="b9dbdc2f-1df6-48bc-b84b-90cbe6de6bac" providerId="ADAL" clId="{75CFB7C2-3B9B-4ECD-ACD9-00A7503B0D87}" dt="2026-08-03T16:07:38.324" v="5238" actId="113"/>
          <ac:spMkLst>
            <pc:docMk/>
            <pc:sldMk cId="3013961118" sldId="440"/>
            <ac:spMk id="20" creationId="{B52909F7-3FA1-380E-2AFD-B5733FD3AC0B}"/>
          </ac:spMkLst>
        </pc:spChg>
      </pc:sldChg>
      <pc:sldChg chg="ord">
        <pc:chgData name="Adam Brown" userId="b9dbdc2f-1df6-48bc-b84b-90cbe6de6bac" providerId="ADAL" clId="{75CFB7C2-3B9B-4ECD-ACD9-00A7503B0D87}" dt="2026-07-14T11:23:58.906" v="1106"/>
        <pc:sldMkLst>
          <pc:docMk/>
          <pc:sldMk cId="332478019" sldId="447"/>
        </pc:sldMkLst>
      </pc:sldChg>
      <pc:sldChg chg="modSp mod ord">
        <pc:chgData name="Adam Brown" userId="b9dbdc2f-1df6-48bc-b84b-90cbe6de6bac" providerId="ADAL" clId="{75CFB7C2-3B9B-4ECD-ACD9-00A7503B0D87}" dt="2026-07-15T11:04:44.442" v="4529"/>
        <pc:sldMkLst>
          <pc:docMk/>
          <pc:sldMk cId="4098419982" sldId="449"/>
        </pc:sldMkLst>
        <pc:spChg chg="mod">
          <ac:chgData name="Adam Brown" userId="b9dbdc2f-1df6-48bc-b84b-90cbe6de6bac" providerId="ADAL" clId="{75CFB7C2-3B9B-4ECD-ACD9-00A7503B0D87}" dt="2026-07-15T10:25:33.724" v="3651" actId="20577"/>
          <ac:spMkLst>
            <pc:docMk/>
            <pc:sldMk cId="4098419982" sldId="449"/>
            <ac:spMk id="2" creationId="{C28FF456-2D1F-4602-5119-CDDE2A5EFB37}"/>
          </ac:spMkLst>
        </pc:spChg>
      </pc:sldChg>
      <pc:sldChg chg="addSp modSp mod ord">
        <pc:chgData name="Adam Brown" userId="b9dbdc2f-1df6-48bc-b84b-90cbe6de6bac" providerId="ADAL" clId="{75CFB7C2-3B9B-4ECD-ACD9-00A7503B0D87}" dt="2026-07-16T15:42:29.306" v="5167" actId="20577"/>
        <pc:sldMkLst>
          <pc:docMk/>
          <pc:sldMk cId="3028454678" sldId="450"/>
        </pc:sldMkLst>
        <pc:spChg chg="add mod">
          <ac:chgData name="Adam Brown" userId="b9dbdc2f-1df6-48bc-b84b-90cbe6de6bac" providerId="ADAL" clId="{75CFB7C2-3B9B-4ECD-ACD9-00A7503B0D87}" dt="2026-07-14T11:50:30.600" v="1770" actId="1076"/>
          <ac:spMkLst>
            <pc:docMk/>
            <pc:sldMk cId="3028454678" sldId="450"/>
            <ac:spMk id="2" creationId="{693C4D0E-F372-940C-67B9-03A6C8121AE0}"/>
          </ac:spMkLst>
        </pc:spChg>
        <pc:spChg chg="add mod">
          <ac:chgData name="Adam Brown" userId="b9dbdc2f-1df6-48bc-b84b-90cbe6de6bac" providerId="ADAL" clId="{75CFB7C2-3B9B-4ECD-ACD9-00A7503B0D87}" dt="2026-07-14T11:50:26.214" v="1769" actId="1076"/>
          <ac:spMkLst>
            <pc:docMk/>
            <pc:sldMk cId="3028454678" sldId="450"/>
            <ac:spMk id="4" creationId="{CF50B6F6-DC42-17C5-70F3-C4AF7AAE119E}"/>
          </ac:spMkLst>
        </pc:spChg>
        <pc:spChg chg="add mod">
          <ac:chgData name="Adam Brown" userId="b9dbdc2f-1df6-48bc-b84b-90cbe6de6bac" providerId="ADAL" clId="{75CFB7C2-3B9B-4ECD-ACD9-00A7503B0D87}" dt="2026-07-14T11:50:05.809" v="1764" actId="1076"/>
          <ac:spMkLst>
            <pc:docMk/>
            <pc:sldMk cId="3028454678" sldId="450"/>
            <ac:spMk id="6" creationId="{94FE63AE-24FC-4C7C-20E7-4CF50D624E48}"/>
          </ac:spMkLst>
        </pc:spChg>
        <pc:spChg chg="mod">
          <ac:chgData name="Adam Brown" userId="b9dbdc2f-1df6-48bc-b84b-90cbe6de6bac" providerId="ADAL" clId="{75CFB7C2-3B9B-4ECD-ACD9-00A7503B0D87}" dt="2026-07-16T15:42:29.306" v="5167" actId="20577"/>
          <ac:spMkLst>
            <pc:docMk/>
            <pc:sldMk cId="3028454678" sldId="450"/>
            <ac:spMk id="7" creationId="{0D306AD1-F497-B464-4A3E-61F7657322AD}"/>
          </ac:spMkLst>
        </pc:spChg>
        <pc:spChg chg="add mod">
          <ac:chgData name="Adam Brown" userId="b9dbdc2f-1df6-48bc-b84b-90cbe6de6bac" providerId="ADAL" clId="{75CFB7C2-3B9B-4ECD-ACD9-00A7503B0D87}" dt="2026-07-14T11:52:25.001" v="1792" actId="1076"/>
          <ac:spMkLst>
            <pc:docMk/>
            <pc:sldMk cId="3028454678" sldId="450"/>
            <ac:spMk id="10" creationId="{1741A322-66D7-3FF9-01ED-039AFE89B046}"/>
          </ac:spMkLst>
        </pc:spChg>
        <pc:spChg chg="add mod">
          <ac:chgData name="Adam Brown" userId="b9dbdc2f-1df6-48bc-b84b-90cbe6de6bac" providerId="ADAL" clId="{75CFB7C2-3B9B-4ECD-ACD9-00A7503B0D87}" dt="2026-07-14T11:49:31.853" v="1736" actId="1076"/>
          <ac:spMkLst>
            <pc:docMk/>
            <pc:sldMk cId="3028454678" sldId="450"/>
            <ac:spMk id="12" creationId="{77942E20-3C57-6DD9-28DD-648D94780136}"/>
          </ac:spMkLst>
        </pc:spChg>
        <pc:spChg chg="add mod">
          <ac:chgData name="Adam Brown" userId="b9dbdc2f-1df6-48bc-b84b-90cbe6de6bac" providerId="ADAL" clId="{75CFB7C2-3B9B-4ECD-ACD9-00A7503B0D87}" dt="2026-07-14T11:50:11.408" v="1766" actId="1076"/>
          <ac:spMkLst>
            <pc:docMk/>
            <pc:sldMk cId="3028454678" sldId="450"/>
            <ac:spMk id="15" creationId="{A780BEFE-3DC3-DB6C-4234-2CAED56ECBF5}"/>
          </ac:spMkLst>
        </pc:spChg>
        <pc:picChg chg="mod modCrop">
          <ac:chgData name="Adam Brown" userId="b9dbdc2f-1df6-48bc-b84b-90cbe6de6bac" providerId="ADAL" clId="{75CFB7C2-3B9B-4ECD-ACD9-00A7503B0D87}" dt="2026-07-14T13:47:34.599" v="2020" actId="732"/>
          <ac:picMkLst>
            <pc:docMk/>
            <pc:sldMk cId="3028454678" sldId="450"/>
            <ac:picMk id="13" creationId="{08E0589F-2710-2C21-7DAA-580C233B2349}"/>
          </ac:picMkLst>
        </pc:picChg>
        <pc:cxnChg chg="add mod">
          <ac:chgData name="Adam Brown" userId="b9dbdc2f-1df6-48bc-b84b-90cbe6de6bac" providerId="ADAL" clId="{75CFB7C2-3B9B-4ECD-ACD9-00A7503B0D87}" dt="2026-07-14T11:50:57.198" v="1772" actId="208"/>
          <ac:cxnSpMkLst>
            <pc:docMk/>
            <pc:sldMk cId="3028454678" sldId="450"/>
            <ac:cxnSpMk id="17" creationId="{8EFAB540-3AAB-D0F1-04D7-2BD81B5045EF}"/>
          </ac:cxnSpMkLst>
        </pc:cxnChg>
        <pc:cxnChg chg="add mod">
          <ac:chgData name="Adam Brown" userId="b9dbdc2f-1df6-48bc-b84b-90cbe6de6bac" providerId="ADAL" clId="{75CFB7C2-3B9B-4ECD-ACD9-00A7503B0D87}" dt="2026-07-14T11:51:04.823" v="1775" actId="14100"/>
          <ac:cxnSpMkLst>
            <pc:docMk/>
            <pc:sldMk cId="3028454678" sldId="450"/>
            <ac:cxnSpMk id="18" creationId="{258E2524-A409-1AD8-25BD-056067AE8CEF}"/>
          </ac:cxnSpMkLst>
        </pc:cxnChg>
        <pc:cxnChg chg="add mod">
          <ac:chgData name="Adam Brown" userId="b9dbdc2f-1df6-48bc-b84b-90cbe6de6bac" providerId="ADAL" clId="{75CFB7C2-3B9B-4ECD-ACD9-00A7503B0D87}" dt="2026-07-14T11:51:09.738" v="1778" actId="14100"/>
          <ac:cxnSpMkLst>
            <pc:docMk/>
            <pc:sldMk cId="3028454678" sldId="450"/>
            <ac:cxnSpMk id="20" creationId="{B1CC9674-83DF-5E47-B355-F8524097F60E}"/>
          </ac:cxnSpMkLst>
        </pc:cxnChg>
        <pc:cxnChg chg="add mod">
          <ac:chgData name="Adam Brown" userId="b9dbdc2f-1df6-48bc-b84b-90cbe6de6bac" providerId="ADAL" clId="{75CFB7C2-3B9B-4ECD-ACD9-00A7503B0D87}" dt="2026-07-14T11:51:14.600" v="1781" actId="14100"/>
          <ac:cxnSpMkLst>
            <pc:docMk/>
            <pc:sldMk cId="3028454678" sldId="450"/>
            <ac:cxnSpMk id="22" creationId="{32DC9D2C-8C8A-36A6-E6D0-CF7F6C119C62}"/>
          </ac:cxnSpMkLst>
        </pc:cxnChg>
        <pc:cxnChg chg="add mod">
          <ac:chgData name="Adam Brown" userId="b9dbdc2f-1df6-48bc-b84b-90cbe6de6bac" providerId="ADAL" clId="{75CFB7C2-3B9B-4ECD-ACD9-00A7503B0D87}" dt="2026-07-14T11:51:19.102" v="1784" actId="14100"/>
          <ac:cxnSpMkLst>
            <pc:docMk/>
            <pc:sldMk cId="3028454678" sldId="450"/>
            <ac:cxnSpMk id="24" creationId="{9A3124D2-EF7A-9F1F-5835-C52AEF8F1E55}"/>
          </ac:cxnSpMkLst>
        </pc:cxnChg>
        <pc:cxnChg chg="add mod">
          <ac:chgData name="Adam Brown" userId="b9dbdc2f-1df6-48bc-b84b-90cbe6de6bac" providerId="ADAL" clId="{75CFB7C2-3B9B-4ECD-ACD9-00A7503B0D87}" dt="2026-07-14T11:51:24.364" v="1787" actId="14100"/>
          <ac:cxnSpMkLst>
            <pc:docMk/>
            <pc:sldMk cId="3028454678" sldId="450"/>
            <ac:cxnSpMk id="27" creationId="{812F284D-554A-DC9F-7DFA-E9EB15269821}"/>
          </ac:cxnSpMkLst>
        </pc:cxnChg>
      </pc:sldChg>
      <pc:sldChg chg="modSp mod">
        <pc:chgData name="Adam Brown" userId="b9dbdc2f-1df6-48bc-b84b-90cbe6de6bac" providerId="ADAL" clId="{75CFB7C2-3B9B-4ECD-ACD9-00A7503B0D87}" dt="2026-07-14T11:47:28.431" v="1569" actId="1076"/>
        <pc:sldMkLst>
          <pc:docMk/>
          <pc:sldMk cId="1399394063" sldId="451"/>
        </pc:sldMkLst>
        <pc:spChg chg="mod">
          <ac:chgData name="Adam Brown" userId="b9dbdc2f-1df6-48bc-b84b-90cbe6de6bac" providerId="ADAL" clId="{75CFB7C2-3B9B-4ECD-ACD9-00A7503B0D87}" dt="2026-07-14T11:47:28.431" v="1569" actId="1076"/>
          <ac:spMkLst>
            <pc:docMk/>
            <pc:sldMk cId="1399394063" sldId="451"/>
            <ac:spMk id="4" creationId="{487A731F-E11D-198E-82C5-B27117865E21}"/>
          </ac:spMkLst>
        </pc:spChg>
        <pc:graphicFrameChg chg="mod modGraphic">
          <ac:chgData name="Adam Brown" userId="b9dbdc2f-1df6-48bc-b84b-90cbe6de6bac" providerId="ADAL" clId="{75CFB7C2-3B9B-4ECD-ACD9-00A7503B0D87}" dt="2026-07-14T11:45:41.774" v="1527" actId="113"/>
          <ac:graphicFrameMkLst>
            <pc:docMk/>
            <pc:sldMk cId="1399394063" sldId="451"/>
            <ac:graphicFrameMk id="5" creationId="{4CBEA7FD-7CBD-0B6B-E41F-92E016C5E2D7}"/>
          </ac:graphicFrameMkLst>
        </pc:graphicFrameChg>
      </pc:sldChg>
      <pc:sldChg chg="modSp add del mod ord">
        <pc:chgData name="Adam Brown" userId="b9dbdc2f-1df6-48bc-b84b-90cbe6de6bac" providerId="ADAL" clId="{75CFB7C2-3B9B-4ECD-ACD9-00A7503B0D87}" dt="2026-07-16T15:48:31.553" v="5176" actId="14100"/>
        <pc:sldMkLst>
          <pc:docMk/>
          <pc:sldMk cId="609157932" sldId="457"/>
        </pc:sldMkLst>
        <pc:spChg chg="mod">
          <ac:chgData name="Adam Brown" userId="b9dbdc2f-1df6-48bc-b84b-90cbe6de6bac" providerId="ADAL" clId="{75CFB7C2-3B9B-4ECD-ACD9-00A7503B0D87}" dt="2026-07-15T10:57:19.196" v="4475" actId="1076"/>
          <ac:spMkLst>
            <pc:docMk/>
            <pc:sldMk cId="609157932" sldId="457"/>
            <ac:spMk id="7" creationId="{15EB4DA0-2C9D-625E-0139-378A5164A4BF}"/>
          </ac:spMkLst>
        </pc:spChg>
        <pc:spChg chg="mod">
          <ac:chgData name="Adam Brown" userId="b9dbdc2f-1df6-48bc-b84b-90cbe6de6bac" providerId="ADAL" clId="{75CFB7C2-3B9B-4ECD-ACD9-00A7503B0D87}" dt="2026-07-16T15:48:31.553" v="5176" actId="14100"/>
          <ac:spMkLst>
            <pc:docMk/>
            <pc:sldMk cId="609157932" sldId="457"/>
            <ac:spMk id="8" creationId="{E3EF68D1-4D85-0C61-59EF-ACA1521952DF}"/>
          </ac:spMkLst>
        </pc:spChg>
        <pc:spChg chg="mod">
          <ac:chgData name="Adam Brown" userId="b9dbdc2f-1df6-48bc-b84b-90cbe6de6bac" providerId="ADAL" clId="{75CFB7C2-3B9B-4ECD-ACD9-00A7503B0D87}" dt="2026-07-16T15:48:21.655" v="5175" actId="1076"/>
          <ac:spMkLst>
            <pc:docMk/>
            <pc:sldMk cId="609157932" sldId="457"/>
            <ac:spMk id="9" creationId="{2E1B6B02-6AD5-BEB4-3311-5EAF65CA8F94}"/>
          </ac:spMkLst>
        </pc:spChg>
        <pc:cxnChg chg="mod">
          <ac:chgData name="Adam Brown" userId="b9dbdc2f-1df6-48bc-b84b-90cbe6de6bac" providerId="ADAL" clId="{75CFB7C2-3B9B-4ECD-ACD9-00A7503B0D87}" dt="2026-07-15T10:57:25.035" v="4477" actId="14100"/>
          <ac:cxnSpMkLst>
            <pc:docMk/>
            <pc:sldMk cId="609157932" sldId="457"/>
            <ac:cxnSpMk id="12" creationId="{FF7BEE82-9F26-F587-8C2D-3ED55FD27F40}"/>
          </ac:cxnSpMkLst>
        </pc:cxnChg>
      </pc:sldChg>
      <pc:sldChg chg="delSp modSp mod ord modCm">
        <pc:chgData name="Adam Brown" userId="b9dbdc2f-1df6-48bc-b84b-90cbe6de6bac" providerId="ADAL" clId="{75CFB7C2-3B9B-4ECD-ACD9-00A7503B0D87}" dt="2026-08-11T11:11:06.339" v="5717" actId="478"/>
        <pc:sldMkLst>
          <pc:docMk/>
          <pc:sldMk cId="829636077" sldId="458"/>
        </pc:sldMkLst>
        <pc:spChg chg="mod">
          <ac:chgData name="Adam Brown" userId="b9dbdc2f-1df6-48bc-b84b-90cbe6de6bac" providerId="ADAL" clId="{75CFB7C2-3B9B-4ECD-ACD9-00A7503B0D87}" dt="2026-07-15T08:46:20.020" v="2042" actId="6549"/>
          <ac:spMkLst>
            <pc:docMk/>
            <pc:sldMk cId="829636077" sldId="458"/>
            <ac:spMk id="4" creationId="{8E8CEA0D-0065-CD7D-6FAC-6CC6E4190B1C}"/>
          </ac:spMkLst>
        </pc:spChg>
        <pc:spChg chg="mod">
          <ac:chgData name="Adam Brown" userId="b9dbdc2f-1df6-48bc-b84b-90cbe6de6bac" providerId="ADAL" clId="{75CFB7C2-3B9B-4ECD-ACD9-00A7503B0D87}" dt="2026-07-15T08:46:11.580" v="2041" actId="20577"/>
          <ac:spMkLst>
            <pc:docMk/>
            <pc:sldMk cId="829636077" sldId="458"/>
            <ac:spMk id="7" creationId="{8AAFA7F2-1874-3467-8DC0-A709F2849FD0}"/>
          </ac:spMkLst>
        </pc:spChg>
        <pc:picChg chg="del">
          <ac:chgData name="Adam Brown" userId="b9dbdc2f-1df6-48bc-b84b-90cbe6de6bac" providerId="ADAL" clId="{75CFB7C2-3B9B-4ECD-ACD9-00A7503B0D87}" dt="2026-08-11T11:11:06.339" v="5717" actId="478"/>
          <ac:picMkLst>
            <pc:docMk/>
            <pc:sldMk cId="829636077" sldId="458"/>
            <ac:picMk id="2" creationId="{6B8DD379-30CE-1608-9ED6-142894DEFDF9}"/>
          </ac:picMkLst>
        </pc:picChg>
        <pc:extLst>
          <p:ext xmlns:p="http://schemas.openxmlformats.org/presentationml/2006/main" uri="{D6D511B9-2390-475A-947B-AFAB55BFBCF1}">
            <pc226:cmChg xmlns:pc226="http://schemas.microsoft.com/office/powerpoint/2022/06/main/command" chg="mod">
              <pc226:chgData name="Adam Brown" userId="b9dbdc2f-1df6-48bc-b84b-90cbe6de6bac" providerId="ADAL" clId="{75CFB7C2-3B9B-4ECD-ACD9-00A7503B0D87}" dt="2026-07-15T08:46:11.580" v="2041" actId="20577"/>
              <pc2:cmMkLst xmlns:pc2="http://schemas.microsoft.com/office/powerpoint/2019/9/main/command">
                <pc:docMk/>
                <pc:sldMk cId="829636077" sldId="458"/>
                <pc2:cmMk id="{B8BB31B0-1764-4AF8-A14D-825527195815}"/>
              </pc2:cmMkLst>
            </pc226:cmChg>
          </p:ext>
        </pc:extLst>
      </pc:sldChg>
      <pc:sldChg chg="addSp modSp mod">
        <pc:chgData name="Adam Brown" userId="b9dbdc2f-1df6-48bc-b84b-90cbe6de6bac" providerId="ADAL" clId="{75CFB7C2-3B9B-4ECD-ACD9-00A7503B0D87}" dt="2026-08-04T08:02:32.482" v="5714" actId="20577"/>
        <pc:sldMkLst>
          <pc:docMk/>
          <pc:sldMk cId="3217279251" sldId="463"/>
        </pc:sldMkLst>
        <pc:spChg chg="mod">
          <ac:chgData name="Adam Brown" userId="b9dbdc2f-1df6-48bc-b84b-90cbe6de6bac" providerId="ADAL" clId="{75CFB7C2-3B9B-4ECD-ACD9-00A7503B0D87}" dt="2026-08-04T08:02:32.482" v="5714" actId="20577"/>
          <ac:spMkLst>
            <pc:docMk/>
            <pc:sldMk cId="3217279251" sldId="463"/>
            <ac:spMk id="2" creationId="{82AB81E9-8BA4-7305-6885-A1790E216C5B}"/>
          </ac:spMkLst>
        </pc:spChg>
        <pc:spChg chg="add mod">
          <ac:chgData name="Adam Brown" userId="b9dbdc2f-1df6-48bc-b84b-90cbe6de6bac" providerId="ADAL" clId="{75CFB7C2-3B9B-4ECD-ACD9-00A7503B0D87}" dt="2026-08-04T08:02:02.913" v="5691" actId="1076"/>
          <ac:spMkLst>
            <pc:docMk/>
            <pc:sldMk cId="3217279251" sldId="463"/>
            <ac:spMk id="3" creationId="{E13C24C4-B889-54A1-82F5-D2073E45DAF0}"/>
          </ac:spMkLst>
        </pc:spChg>
        <pc:spChg chg="add mod">
          <ac:chgData name="Adam Brown" userId="b9dbdc2f-1df6-48bc-b84b-90cbe6de6bac" providerId="ADAL" clId="{75CFB7C2-3B9B-4ECD-ACD9-00A7503B0D87}" dt="2026-08-04T08:02:29.537" v="5712" actId="1076"/>
          <ac:spMkLst>
            <pc:docMk/>
            <pc:sldMk cId="3217279251" sldId="463"/>
            <ac:spMk id="6" creationId="{E17A59F5-5FA1-F226-DC3D-BB667F55E556}"/>
          </ac:spMkLst>
        </pc:spChg>
        <pc:graphicFrameChg chg="mod modGraphic">
          <ac:chgData name="Adam Brown" userId="b9dbdc2f-1df6-48bc-b84b-90cbe6de6bac" providerId="ADAL" clId="{75CFB7C2-3B9B-4ECD-ACD9-00A7503B0D87}" dt="2026-08-04T08:01:57.654" v="5690" actId="14100"/>
          <ac:graphicFrameMkLst>
            <pc:docMk/>
            <pc:sldMk cId="3217279251" sldId="463"/>
            <ac:graphicFrameMk id="5" creationId="{6071F5DF-3CF7-D674-45AC-3F8A5E382966}"/>
          </ac:graphicFrameMkLst>
        </pc:graphicFrameChg>
      </pc:sldChg>
      <pc:sldChg chg="modSp add mod ord">
        <pc:chgData name="Adam Brown" userId="b9dbdc2f-1df6-48bc-b84b-90cbe6de6bac" providerId="ADAL" clId="{75CFB7C2-3B9B-4ECD-ACD9-00A7503B0D87}" dt="2026-07-15T12:50:50.640" v="5065"/>
        <pc:sldMkLst>
          <pc:docMk/>
          <pc:sldMk cId="798592584" sldId="465"/>
        </pc:sldMkLst>
        <pc:spChg chg="mod">
          <ac:chgData name="Adam Brown" userId="b9dbdc2f-1df6-48bc-b84b-90cbe6de6bac" providerId="ADAL" clId="{75CFB7C2-3B9B-4ECD-ACD9-00A7503B0D87}" dt="2026-07-15T12:50:15.631" v="5058" actId="2710"/>
          <ac:spMkLst>
            <pc:docMk/>
            <pc:sldMk cId="798592584" sldId="465"/>
            <ac:spMk id="2" creationId="{B4FAA383-9CC6-DFEB-4865-A19F34D6060A}"/>
          </ac:spMkLst>
        </pc:spChg>
        <pc:spChg chg="mod">
          <ac:chgData name="Adam Brown" userId="b9dbdc2f-1df6-48bc-b84b-90cbe6de6bac" providerId="ADAL" clId="{75CFB7C2-3B9B-4ECD-ACD9-00A7503B0D87}" dt="2026-07-15T12:50:30.049" v="5063" actId="1076"/>
          <ac:spMkLst>
            <pc:docMk/>
            <pc:sldMk cId="798592584" sldId="465"/>
            <ac:spMk id="6" creationId="{2455904D-E52D-6A75-6C68-847999C976F6}"/>
          </ac:spMkLst>
        </pc:spChg>
      </pc:sldChg>
      <pc:sldChg chg="modSp mod ord modCm">
        <pc:chgData name="Adam Brown" userId="b9dbdc2f-1df6-48bc-b84b-90cbe6de6bac" providerId="ADAL" clId="{75CFB7C2-3B9B-4ECD-ACD9-00A7503B0D87}" dt="2026-07-16T15:42:01.025" v="5152"/>
        <pc:sldMkLst>
          <pc:docMk/>
          <pc:sldMk cId="1222201093" sldId="468"/>
        </pc:sldMkLst>
        <pc:spChg chg="mod">
          <ac:chgData name="Adam Brown" userId="b9dbdc2f-1df6-48bc-b84b-90cbe6de6bac" providerId="ADAL" clId="{75CFB7C2-3B9B-4ECD-ACD9-00A7503B0D87}" dt="2026-07-15T12:50:05.037" v="5057" actId="255"/>
          <ac:spMkLst>
            <pc:docMk/>
            <pc:sldMk cId="1222201093" sldId="468"/>
            <ac:spMk id="3" creationId="{D80EB5A7-3AD7-3884-7CAC-3E0C9449F69C}"/>
          </ac:spMkLst>
        </pc:spChg>
        <pc:extLst>
          <p:ext xmlns:p="http://schemas.openxmlformats.org/presentationml/2006/main" uri="{D6D511B9-2390-475A-947B-AFAB55BFBCF1}">
            <pc226:cmChg xmlns:pc226="http://schemas.microsoft.com/office/powerpoint/2022/06/main/command" chg="mod">
              <pc226:chgData name="Adam Brown" userId="b9dbdc2f-1df6-48bc-b84b-90cbe6de6bac" providerId="ADAL" clId="{75CFB7C2-3B9B-4ECD-ACD9-00A7503B0D87}" dt="2026-07-15T11:12:52.639" v="4849" actId="20577"/>
              <pc2:cmMkLst xmlns:pc2="http://schemas.microsoft.com/office/powerpoint/2019/9/main/command">
                <pc:docMk/>
                <pc:sldMk cId="1222201093" sldId="468"/>
                <pc2:cmMk id="{8CC4E624-AAD0-4C85-BB15-A6CE0480EFD0}"/>
              </pc2:cmMkLst>
            </pc226:cmChg>
            <pc226:cmChg xmlns:pc226="http://schemas.microsoft.com/office/powerpoint/2022/06/main/command" chg="mod">
              <pc226:chgData name="Adam Brown" userId="b9dbdc2f-1df6-48bc-b84b-90cbe6de6bac" providerId="ADAL" clId="{75CFB7C2-3B9B-4ECD-ACD9-00A7503B0D87}" dt="2026-07-15T11:12:52.639" v="4849" actId="20577"/>
              <pc2:cmMkLst xmlns:pc2="http://schemas.microsoft.com/office/powerpoint/2019/9/main/command">
                <pc:docMk/>
                <pc:sldMk cId="1222201093" sldId="468"/>
                <pc2:cmMk id="{3D3F7943-0A30-4E5B-95C8-CA14BF375F35}"/>
              </pc2:cmMkLst>
            </pc226:cmChg>
            <pc226:cmChg xmlns:pc226="http://schemas.microsoft.com/office/powerpoint/2022/06/main/command" chg="mod">
              <pc226:chgData name="Adam Brown" userId="b9dbdc2f-1df6-48bc-b84b-90cbe6de6bac" providerId="ADAL" clId="{75CFB7C2-3B9B-4ECD-ACD9-00A7503B0D87}" dt="2026-07-15T11:12:52.639" v="4849" actId="20577"/>
              <pc2:cmMkLst xmlns:pc2="http://schemas.microsoft.com/office/powerpoint/2019/9/main/command">
                <pc:docMk/>
                <pc:sldMk cId="1222201093" sldId="468"/>
                <pc2:cmMk id="{580C85F4-A3C0-48D9-96CB-6A84B08021C1}"/>
              </pc2:cmMkLst>
            </pc226:cmChg>
            <pc226:cmChg xmlns:pc226="http://schemas.microsoft.com/office/powerpoint/2022/06/main/command" chg="mod">
              <pc226:chgData name="Adam Brown" userId="b9dbdc2f-1df6-48bc-b84b-90cbe6de6bac" providerId="ADAL" clId="{75CFB7C2-3B9B-4ECD-ACD9-00A7503B0D87}" dt="2026-07-15T10:15:19.925" v="3600" actId="20577"/>
              <pc2:cmMkLst xmlns:pc2="http://schemas.microsoft.com/office/powerpoint/2019/9/main/command">
                <pc:docMk/>
                <pc:sldMk cId="1222201093" sldId="468"/>
                <pc2:cmMk id="{AF360BFC-9467-416D-AA65-0B8C932BE05B}"/>
              </pc2:cmMkLst>
            </pc226:cmChg>
          </p:ext>
        </pc:extLst>
      </pc:sldChg>
      <pc:sldChg chg="addSp delSp modSp mod ord modCm">
        <pc:chgData name="Adam Brown" userId="b9dbdc2f-1df6-48bc-b84b-90cbe6de6bac" providerId="ADAL" clId="{75CFB7C2-3B9B-4ECD-ACD9-00A7503B0D87}" dt="2026-07-16T15:51:10.937" v="5235" actId="20577"/>
        <pc:sldMkLst>
          <pc:docMk/>
          <pc:sldMk cId="2764215640" sldId="469"/>
        </pc:sldMkLst>
        <pc:spChg chg="mod">
          <ac:chgData name="Adam Brown" userId="b9dbdc2f-1df6-48bc-b84b-90cbe6de6bac" providerId="ADAL" clId="{75CFB7C2-3B9B-4ECD-ACD9-00A7503B0D87}" dt="2026-07-15T10:26:33.683" v="3749" actId="20577"/>
          <ac:spMkLst>
            <pc:docMk/>
            <pc:sldMk cId="2764215640" sldId="469"/>
            <ac:spMk id="2" creationId="{44DB1495-9606-E4BB-A437-9278994117D1}"/>
          </ac:spMkLst>
        </pc:spChg>
        <pc:spChg chg="mod">
          <ac:chgData name="Adam Brown" userId="b9dbdc2f-1df6-48bc-b84b-90cbe6de6bac" providerId="ADAL" clId="{75CFB7C2-3B9B-4ECD-ACD9-00A7503B0D87}" dt="2026-07-16T15:51:10.937" v="5235" actId="20577"/>
          <ac:spMkLst>
            <pc:docMk/>
            <pc:sldMk cId="2764215640" sldId="469"/>
            <ac:spMk id="5" creationId="{A52AD6CC-7031-48D7-278E-A3205835F6F1}"/>
          </ac:spMkLst>
        </pc:spChg>
        <pc:spChg chg="add mod">
          <ac:chgData name="Adam Brown" userId="b9dbdc2f-1df6-48bc-b84b-90cbe6de6bac" providerId="ADAL" clId="{75CFB7C2-3B9B-4ECD-ACD9-00A7503B0D87}" dt="2026-07-15T10:31:18.732" v="3842" actId="20577"/>
          <ac:spMkLst>
            <pc:docMk/>
            <pc:sldMk cId="2764215640" sldId="469"/>
            <ac:spMk id="14" creationId="{53DA9DCC-BE60-4286-A7AD-BE0BF0E43DDC}"/>
          </ac:spMkLst>
        </pc:spChg>
        <pc:spChg chg="add mod">
          <ac:chgData name="Adam Brown" userId="b9dbdc2f-1df6-48bc-b84b-90cbe6de6bac" providerId="ADAL" clId="{75CFB7C2-3B9B-4ECD-ACD9-00A7503B0D87}" dt="2026-07-15T10:31:22.144" v="3854" actId="20577"/>
          <ac:spMkLst>
            <pc:docMk/>
            <pc:sldMk cId="2764215640" sldId="469"/>
            <ac:spMk id="16" creationId="{E26C0623-4DE9-6B17-2808-DE9B186B751F}"/>
          </ac:spMkLst>
        </pc:spChg>
        <pc:spChg chg="add mod">
          <ac:chgData name="Adam Brown" userId="b9dbdc2f-1df6-48bc-b84b-90cbe6de6bac" providerId="ADAL" clId="{75CFB7C2-3B9B-4ECD-ACD9-00A7503B0D87}" dt="2026-07-16T15:50:50.731" v="5189" actId="20577"/>
          <ac:spMkLst>
            <pc:docMk/>
            <pc:sldMk cId="2764215640" sldId="469"/>
            <ac:spMk id="18" creationId="{58BC27A7-45A4-15DF-1983-54A9EF9C3EDD}"/>
          </ac:spMkLst>
        </pc:spChg>
        <pc:spChg chg="add mod">
          <ac:chgData name="Adam Brown" userId="b9dbdc2f-1df6-48bc-b84b-90cbe6de6bac" providerId="ADAL" clId="{75CFB7C2-3B9B-4ECD-ACD9-00A7503B0D87}" dt="2026-07-15T10:30:31.218" v="3819" actId="1076"/>
          <ac:spMkLst>
            <pc:docMk/>
            <pc:sldMk cId="2764215640" sldId="469"/>
            <ac:spMk id="19" creationId="{FE1DA573-74B7-4246-BDD4-CD85CB0FC7BA}"/>
          </ac:spMkLst>
        </pc:spChg>
        <pc:spChg chg="add mod">
          <ac:chgData name="Adam Brown" userId="b9dbdc2f-1df6-48bc-b84b-90cbe6de6bac" providerId="ADAL" clId="{75CFB7C2-3B9B-4ECD-ACD9-00A7503B0D87}" dt="2026-07-15T10:31:07.335" v="3829" actId="1076"/>
          <ac:spMkLst>
            <pc:docMk/>
            <pc:sldMk cId="2764215640" sldId="469"/>
            <ac:spMk id="21" creationId="{B522C13E-8DAD-1CB7-2D65-C9272378795F}"/>
          </ac:spMkLst>
        </pc:spChg>
        <pc:spChg chg="add mod">
          <ac:chgData name="Adam Brown" userId="b9dbdc2f-1df6-48bc-b84b-90cbe6de6bac" providerId="ADAL" clId="{75CFB7C2-3B9B-4ECD-ACD9-00A7503B0D87}" dt="2026-07-15T10:30:57.138" v="3828" actId="1076"/>
          <ac:spMkLst>
            <pc:docMk/>
            <pc:sldMk cId="2764215640" sldId="469"/>
            <ac:spMk id="23" creationId="{C9B6AEBB-5D68-3238-167B-59DBB61C20F6}"/>
          </ac:spMkLst>
        </pc:spChg>
        <pc:extLst>
          <p:ext xmlns:p="http://schemas.openxmlformats.org/presentationml/2006/main" uri="{D6D511B9-2390-475A-947B-AFAB55BFBCF1}">
            <pc226:cmChg xmlns:pc226="http://schemas.microsoft.com/office/powerpoint/2022/06/main/command" chg="mod">
              <pc226:chgData name="Adam Brown" userId="b9dbdc2f-1df6-48bc-b84b-90cbe6de6bac" providerId="ADAL" clId="{75CFB7C2-3B9B-4ECD-ACD9-00A7503B0D87}" dt="2026-07-15T10:26:33.683" v="3749" actId="20577"/>
              <pc2:cmMkLst xmlns:pc2="http://schemas.microsoft.com/office/powerpoint/2019/9/main/command">
                <pc:docMk/>
                <pc:sldMk cId="2764215640" sldId="469"/>
                <pc2:cmMk id="{FFE16AE5-412E-473B-A6BF-8180B00871AE}"/>
              </pc2:cmMkLst>
            </pc226:cmChg>
          </p:ext>
        </pc:extLst>
      </pc:sldChg>
      <pc:sldChg chg="addSp delSp modSp add mod ord">
        <pc:chgData name="Adam Brown" userId="b9dbdc2f-1df6-48bc-b84b-90cbe6de6bac" providerId="ADAL" clId="{75CFB7C2-3B9B-4ECD-ACD9-00A7503B0D87}" dt="2026-07-15T13:00:22.111" v="5078" actId="113"/>
        <pc:sldMkLst>
          <pc:docMk/>
          <pc:sldMk cId="372543775" sldId="471"/>
        </pc:sldMkLst>
        <pc:spChg chg="mod">
          <ac:chgData name="Adam Brown" userId="b9dbdc2f-1df6-48bc-b84b-90cbe6de6bac" providerId="ADAL" clId="{75CFB7C2-3B9B-4ECD-ACD9-00A7503B0D87}" dt="2026-07-15T10:05:33.115" v="3287" actId="20577"/>
          <ac:spMkLst>
            <pc:docMk/>
            <pc:sldMk cId="372543775" sldId="471"/>
            <ac:spMk id="2" creationId="{CA4F4E30-4727-6793-6D24-ABEE9D4C99F8}"/>
          </ac:spMkLst>
        </pc:spChg>
        <pc:graphicFrameChg chg="add mod modGraphic">
          <ac:chgData name="Adam Brown" userId="b9dbdc2f-1df6-48bc-b84b-90cbe6de6bac" providerId="ADAL" clId="{75CFB7C2-3B9B-4ECD-ACD9-00A7503B0D87}" dt="2026-07-15T13:00:22.111" v="5078" actId="113"/>
          <ac:graphicFrameMkLst>
            <pc:docMk/>
            <pc:sldMk cId="372543775" sldId="471"/>
            <ac:graphicFrameMk id="3" creationId="{17C1B86B-AE0B-1D15-E0FD-C267DC4FB7F6}"/>
          </ac:graphicFrameMkLst>
        </pc:graphicFrameChg>
      </pc:sldChg>
      <pc:sldChg chg="modSp add mod">
        <pc:chgData name="Adam Brown" userId="b9dbdc2f-1df6-48bc-b84b-90cbe6de6bac" providerId="ADAL" clId="{75CFB7C2-3B9B-4ECD-ACD9-00A7503B0D87}" dt="2026-07-15T10:09:09.910" v="3405" actId="114"/>
        <pc:sldMkLst>
          <pc:docMk/>
          <pc:sldMk cId="402353486" sldId="472"/>
        </pc:sldMkLst>
        <pc:spChg chg="mod">
          <ac:chgData name="Adam Brown" userId="b9dbdc2f-1df6-48bc-b84b-90cbe6de6bac" providerId="ADAL" clId="{75CFB7C2-3B9B-4ECD-ACD9-00A7503B0D87}" dt="2026-07-15T10:09:09.910" v="3405" actId="114"/>
          <ac:spMkLst>
            <pc:docMk/>
            <pc:sldMk cId="402353486" sldId="472"/>
            <ac:spMk id="7" creationId="{96006A50-6113-8EDC-6DBE-76571142AB96}"/>
          </ac:spMkLst>
        </pc:spChg>
        <pc:graphicFrameChg chg="mod modGraphic">
          <ac:chgData name="Adam Brown" userId="b9dbdc2f-1df6-48bc-b84b-90cbe6de6bac" providerId="ADAL" clId="{75CFB7C2-3B9B-4ECD-ACD9-00A7503B0D87}" dt="2026-07-15T10:08:32.748" v="3386" actId="14100"/>
          <ac:graphicFrameMkLst>
            <pc:docMk/>
            <pc:sldMk cId="402353486" sldId="472"/>
            <ac:graphicFrameMk id="2" creationId="{EAFBB9D0-25F9-A106-8A51-36831C8286AE}"/>
          </ac:graphicFrameMkLst>
        </pc:graphicFrameChg>
      </pc:sldChg>
      <pc:sldChg chg="delSp modSp add mod">
        <pc:chgData name="Adam Brown" userId="b9dbdc2f-1df6-48bc-b84b-90cbe6de6bac" providerId="ADAL" clId="{75CFB7C2-3B9B-4ECD-ACD9-00A7503B0D87}" dt="2026-07-15T12:48:58.293" v="5052" actId="20577"/>
        <pc:sldMkLst>
          <pc:docMk/>
          <pc:sldMk cId="1106747570" sldId="473"/>
        </pc:sldMkLst>
        <pc:spChg chg="mod">
          <ac:chgData name="Adam Brown" userId="b9dbdc2f-1df6-48bc-b84b-90cbe6de6bac" providerId="ADAL" clId="{75CFB7C2-3B9B-4ECD-ACD9-00A7503B0D87}" dt="2026-07-15T10:16:51.248" v="3613" actId="20577"/>
          <ac:spMkLst>
            <pc:docMk/>
            <pc:sldMk cId="1106747570" sldId="473"/>
            <ac:spMk id="2" creationId="{61C962A0-4238-7565-FA1E-DAAF4E025D3F}"/>
          </ac:spMkLst>
        </pc:spChg>
        <pc:spChg chg="mod">
          <ac:chgData name="Adam Brown" userId="b9dbdc2f-1df6-48bc-b84b-90cbe6de6bac" providerId="ADAL" clId="{75CFB7C2-3B9B-4ECD-ACD9-00A7503B0D87}" dt="2026-07-15T12:48:58.293" v="5052" actId="20577"/>
          <ac:spMkLst>
            <pc:docMk/>
            <pc:sldMk cId="1106747570" sldId="473"/>
            <ac:spMk id="3" creationId="{BF5BA703-A462-675A-3DEC-9ABB9EB194AE}"/>
          </ac:spMkLst>
        </pc:spChg>
      </pc:sldChg>
      <pc:sldChg chg="addSp delSp modSp add mod">
        <pc:chgData name="Adam Brown" userId="b9dbdc2f-1df6-48bc-b84b-90cbe6de6bac" providerId="ADAL" clId="{75CFB7C2-3B9B-4ECD-ACD9-00A7503B0D87}" dt="2026-08-04T08:00:58.238" v="5630" actId="1076"/>
        <pc:sldMkLst>
          <pc:docMk/>
          <pc:sldMk cId="3890207456" sldId="474"/>
        </pc:sldMkLst>
        <pc:spChg chg="add mod">
          <ac:chgData name="Adam Brown" userId="b9dbdc2f-1df6-48bc-b84b-90cbe6de6bac" providerId="ADAL" clId="{75CFB7C2-3B9B-4ECD-ACD9-00A7503B0D87}" dt="2026-08-04T08:00:58.238" v="5630" actId="1076"/>
          <ac:spMkLst>
            <pc:docMk/>
            <pc:sldMk cId="3890207456" sldId="474"/>
            <ac:spMk id="6" creationId="{EEE93DC6-C05B-95F2-EE45-695CA70F206B}"/>
          </ac:spMkLst>
        </pc:spChg>
        <pc:spChg chg="mod">
          <ac:chgData name="Adam Brown" userId="b9dbdc2f-1df6-48bc-b84b-90cbe6de6bac" providerId="ADAL" clId="{75CFB7C2-3B9B-4ECD-ACD9-00A7503B0D87}" dt="2026-08-04T07:56:39.357" v="5306" actId="20577"/>
          <ac:spMkLst>
            <pc:docMk/>
            <pc:sldMk cId="3890207456" sldId="474"/>
            <ac:spMk id="7" creationId="{42005234-0E23-B2F6-BD23-864A37F35DDC}"/>
          </ac:spMkLst>
        </pc:spChg>
        <pc:graphicFrameChg chg="add mod modGraphic">
          <ac:chgData name="Adam Brown" userId="b9dbdc2f-1df6-48bc-b84b-90cbe6de6bac" providerId="ADAL" clId="{75CFB7C2-3B9B-4ECD-ACD9-00A7503B0D87}" dt="2026-08-04T08:00:06.743" v="5526" actId="1076"/>
          <ac:graphicFrameMkLst>
            <pc:docMk/>
            <pc:sldMk cId="3890207456" sldId="474"/>
            <ac:graphicFrameMk id="4" creationId="{E2445488-98E8-8E16-AE71-F2C8BE677126}"/>
          </ac:graphicFrameMkLst>
        </pc:graphicFrameChg>
      </pc:sldChg>
    </pc:docChg>
  </pc:docChgLst>
  <pc:docChgLst>
    <pc:chgData name="Guest User" userId="S::urn:spo:tenantanon#f749bf28-dac3-41c2-ad3a-1c185bb93d1b::" providerId="AD" clId="Web-{3DE5A08C-C172-E22C-681A-89518A906937}"/>
    <pc:docChg chg="modSld">
      <pc:chgData name="Guest User" userId="S::urn:spo:tenantanon#f749bf28-dac3-41c2-ad3a-1c185bb93d1b::" providerId="AD" clId="Web-{3DE5A08C-C172-E22C-681A-89518A906937}" dt="2026-07-15T12:03:02.239" v="365" actId="20577"/>
      <pc:docMkLst>
        <pc:docMk/>
      </pc:docMkLst>
      <pc:sldChg chg="modSp">
        <pc:chgData name="Guest User" userId="S::urn:spo:tenantanon#f749bf28-dac3-41c2-ad3a-1c185bb93d1b::" providerId="AD" clId="Web-{3DE5A08C-C172-E22C-681A-89518A906937}" dt="2026-07-15T12:03:02.239" v="365" actId="20577"/>
        <pc:sldMkLst>
          <pc:docMk/>
          <pc:sldMk cId="1106747570" sldId="473"/>
        </pc:sldMkLst>
        <pc:spChg chg="mod">
          <ac:chgData name="Guest User" userId="S::urn:spo:tenantanon#f749bf28-dac3-41c2-ad3a-1c185bb93d1b::" providerId="AD" clId="Web-{3DE5A08C-C172-E22C-681A-89518A906937}" dt="2026-07-15T12:03:02.239" v="365" actId="20577"/>
          <ac:spMkLst>
            <pc:docMk/>
            <pc:sldMk cId="1106747570" sldId="473"/>
            <ac:spMk id="3" creationId="{BF5BA703-A462-675A-3DEC-9ABB9EB194AE}"/>
          </ac:spMkLst>
        </pc:spChg>
      </pc:sldChg>
    </pc:docChg>
  </pc:docChgLst>
  <pc:docChgLst>
    <pc:chgData name="Guest User" userId="S::urn:spo:tenantanon#f749bf28-dac3-41c2-ad3a-1c185bb93d1b::" providerId="AD" clId="Web-{8B1DCA15-D0C6-907E-F764-A0CFCA3B9398}"/>
    <pc:docChg chg="mod addSld modSld">
      <pc:chgData name="Guest User" userId="S::urn:spo:tenantanon#f749bf28-dac3-41c2-ad3a-1c185bb93d1b::" providerId="AD" clId="Web-{8B1DCA15-D0C6-907E-F764-A0CFCA3B9398}" dt="2026-07-14T16:01:08.765" v="2684" actId="20577"/>
      <pc:docMkLst>
        <pc:docMk/>
      </pc:docMkLst>
      <pc:sldChg chg="modSp new modCm">
        <pc:chgData name="Guest User" userId="S::urn:spo:tenantanon#f749bf28-dac3-41c2-ad3a-1c185bb93d1b::" providerId="AD" clId="Web-{8B1DCA15-D0C6-907E-F764-A0CFCA3B9398}" dt="2026-07-14T16:01:08.765" v="2684" actId="20577"/>
        <pc:sldMkLst>
          <pc:docMk/>
          <pc:sldMk cId="1222201093" sldId="468"/>
        </pc:sldMkLst>
        <pc:spChg chg="mod">
          <ac:chgData name="Guest User" userId="S::urn:spo:tenantanon#f749bf28-dac3-41c2-ad3a-1c185bb93d1b::" providerId="AD" clId="Web-{8B1DCA15-D0C6-907E-F764-A0CFCA3B9398}" dt="2026-07-14T15:21:51.044" v="9" actId="20577"/>
          <ac:spMkLst>
            <pc:docMk/>
            <pc:sldMk cId="1222201093" sldId="468"/>
            <ac:spMk id="2" creationId="{176DA92A-A290-8876-7164-83D6BA90C17F}"/>
          </ac:spMkLst>
        </pc:spChg>
        <pc:spChg chg="mod">
          <ac:chgData name="Guest User" userId="S::urn:spo:tenantanon#f749bf28-dac3-41c2-ad3a-1c185bb93d1b::" providerId="AD" clId="Web-{8B1DCA15-D0C6-907E-F764-A0CFCA3B9398}" dt="2026-07-14T16:01:08.765" v="2684" actId="20577"/>
          <ac:spMkLst>
            <pc:docMk/>
            <pc:sldMk cId="1222201093" sldId="468"/>
            <ac:spMk id="3" creationId="{D80EB5A7-3AD7-3884-7CAC-3E0C9449F69C}"/>
          </ac:spMkLst>
        </pc:spChg>
        <pc:extLst>
          <p:ext xmlns:p="http://schemas.openxmlformats.org/presentationml/2006/main" uri="{D6D511B9-2390-475A-947B-AFAB55BFBCF1}">
            <pc226:cmChg xmlns:pc226="http://schemas.microsoft.com/office/powerpoint/2022/06/main/command" chg="mod">
              <pc226:chgData name="Guest User" userId="S::urn:spo:tenantanon#f749bf28-dac3-41c2-ad3a-1c185bb93d1b::" providerId="AD" clId="Web-{8B1DCA15-D0C6-907E-F764-A0CFCA3B9398}" dt="2026-07-14T16:01:08.765" v="2684" actId="20577"/>
              <pc2:cmMkLst xmlns:pc2="http://schemas.microsoft.com/office/powerpoint/2019/9/main/command">
                <pc:docMk/>
                <pc:sldMk cId="1222201093" sldId="468"/>
                <pc2:cmMk id="{8CC4E624-AAD0-4C85-BB15-A6CE0480EFD0}"/>
              </pc2:cmMkLst>
            </pc226:cmChg>
            <pc226:cmChg xmlns:pc226="http://schemas.microsoft.com/office/powerpoint/2022/06/main/command" chg="mod">
              <pc226:chgData name="Guest User" userId="S::urn:spo:tenantanon#f749bf28-dac3-41c2-ad3a-1c185bb93d1b::" providerId="AD" clId="Web-{8B1DCA15-D0C6-907E-F764-A0CFCA3B9398}" dt="2026-07-14T16:01:08.765" v="2684" actId="20577"/>
              <pc2:cmMkLst xmlns:pc2="http://schemas.microsoft.com/office/powerpoint/2019/9/main/command">
                <pc:docMk/>
                <pc:sldMk cId="1222201093" sldId="468"/>
                <pc2:cmMk id="{3D3F7943-0A30-4E5B-95C8-CA14BF375F35}"/>
              </pc2:cmMkLst>
            </pc226:cmChg>
            <pc226:cmChg xmlns:pc226="http://schemas.microsoft.com/office/powerpoint/2022/06/main/command" chg="mod">
              <pc226:chgData name="Guest User" userId="S::urn:spo:tenantanon#f749bf28-dac3-41c2-ad3a-1c185bb93d1b::" providerId="AD" clId="Web-{8B1DCA15-D0C6-907E-F764-A0CFCA3B9398}" dt="2026-07-14T16:01:08.765" v="2684" actId="20577"/>
              <pc2:cmMkLst xmlns:pc2="http://schemas.microsoft.com/office/powerpoint/2019/9/main/command">
                <pc:docMk/>
                <pc:sldMk cId="1222201093" sldId="468"/>
                <pc2:cmMk id="{580C85F4-A3C0-48D9-96CB-6A84B08021C1}"/>
              </pc2:cmMkLst>
            </pc226:cmChg>
          </p:ext>
        </pc:extLst>
      </pc:sldChg>
      <pc:sldChg chg="add">
        <pc:chgData name="Guest User" userId="S::urn:spo:tenantanon#f749bf28-dac3-41c2-ad3a-1c185bb93d1b::" providerId="AD" clId="Web-{8B1DCA15-D0C6-907E-F764-A0CFCA3B9398}" dt="2026-07-14T15:59:18.731" v="2589"/>
        <pc:sldMkLst>
          <pc:docMk/>
          <pc:sldMk cId="2764215640" sldId="469"/>
        </pc:sldMkLst>
      </pc:sldChg>
    </pc:docChg>
  </pc:docChgLst>
</pc:chgInfo>
</file>

<file path=ppt/comments/modernComment_1D4_48D94F05.xml><?xml version="1.0" encoding="utf-8"?>
<p188:cmLst xmlns:a="http://schemas.openxmlformats.org/drawingml/2006/main" xmlns:r="http://schemas.openxmlformats.org/officeDocument/2006/relationships" xmlns:p188="http://schemas.microsoft.com/office/powerpoint/2018/8/main">
  <p188:cm id="{59A20A63-DB72-477E-A946-735340ADCCEB}" authorId="{AAF3BA24-6B4C-BEA8-E2BE-6F92196AE185}" created="2026-07-14T15:22:15.497">
    <ac:txMkLst xmlns:ac="http://schemas.microsoft.com/office/drawing/2013/main/command">
      <pc:docMk xmlns:pc="http://schemas.microsoft.com/office/powerpoint/2013/main/command"/>
      <pc:sldMk xmlns:pc="http://schemas.microsoft.com/office/powerpoint/2013/main/command" cId="1222201093" sldId="468"/>
      <ac:spMk id="2" creationId="{176DA92A-A290-8876-7164-83D6BA90C17F}"/>
      <ac:txMk cp="0" len="4">
        <ac:context len="13" hash="1939832850"/>
      </ac:txMk>
    </ac:txMkLst>
    <p188:pos x="1030514" y="399142"/>
    <p188:txBody>
      <a:bodyPr/>
      <a:lstStyle/>
      <a:p>
        <a:r>
          <a:rPr lang="en-US"/>
          <a:t>Just sticking this here for now. Put it wherever or pull it apart. These are in no particular order.</a:t>
        </a:r>
      </a:p>
    </p188:txBody>
  </p188:cm>
  <p188:cm id="{580C85F4-A3C0-48D9-96CB-6A84B08021C1}" authorId="{AAF3BA24-6B4C-BEA8-E2BE-6F92196AE185}" created="2026-07-14T15:32:52.359">
    <ac:txMkLst xmlns:ac="http://schemas.microsoft.com/office/drawing/2013/main/command">
      <pc:docMk xmlns:pc="http://schemas.microsoft.com/office/powerpoint/2013/main/command"/>
      <pc:sldMk xmlns:pc="http://schemas.microsoft.com/office/powerpoint/2013/main/command" cId="1222201093" sldId="468"/>
      <ac:spMk id="3" creationId="{D80EB5A7-3AD7-3884-7CAC-3E0C9449F69C}"/>
      <ac:txMk cp="601" len="242">
        <ac:context len="1963" hash="3295091549"/>
      </ac:txMk>
    </ac:txMkLst>
    <p188:pos x="6270171" y="1393371"/>
    <p188:txBody>
      <a:bodyPr/>
      <a:lstStyle/>
      <a:p>
        <a:r>
          <a:rPr lang="en-US"/>
          <a:t>This is a good example of something that is true for all cluster analysis but that we often ignore it in order to focus on specific stories. This is changing in some places/strategies but something worth highlighting that we should always be thinking about.</a:t>
        </a:r>
      </a:p>
    </p188:txBody>
  </p188:cm>
  <p188:cm id="{3D3F7943-0A30-4E5B-95C8-CA14BF375F35}" authorId="{AAF3BA24-6B4C-BEA8-E2BE-6F92196AE185}" created="2026-07-14T15:33:53.892">
    <ac:txMkLst xmlns:ac="http://schemas.microsoft.com/office/drawing/2013/main/command">
      <pc:docMk xmlns:pc="http://schemas.microsoft.com/office/powerpoint/2013/main/command"/>
      <pc:sldMk xmlns:pc="http://schemas.microsoft.com/office/powerpoint/2013/main/command" cId="1222201093" sldId="468"/>
      <ac:spMk id="3" creationId="{D80EB5A7-3AD7-3884-7CAC-3E0C9449F69C}"/>
      <ac:txMk cp="853" len="265">
        <ac:context len="1963" hash="3295091549"/>
      </ac:txMk>
    </ac:txMkLst>
    <p188:pos x="8672285" y="2162628"/>
    <p188:txBody>
      <a:bodyPr/>
      <a:lstStyle/>
      <a:p>
        <a:r>
          <a:rPr lang="en-US"/>
          <a:t>Similar to above, this is a lesson we should be applying across all types of cluster analysis, not just MOD, but it comes out more here where we're interested in spillovers and dual use.</a:t>
        </a:r>
      </a:p>
    </p188:txBody>
  </p188:cm>
  <p188:cm id="{8CC4E624-AAD0-4C85-BB15-A6CE0480EFD0}" authorId="{AAF3BA24-6B4C-BEA8-E2BE-6F92196AE185}" created="2026-07-14T16:00:29.124">
    <ac:txMkLst xmlns:ac="http://schemas.microsoft.com/office/drawing/2013/main/command">
      <pc:docMk xmlns:pc="http://schemas.microsoft.com/office/powerpoint/2013/main/command"/>
      <pc:sldMk xmlns:pc="http://schemas.microsoft.com/office/powerpoint/2013/main/command" cId="1222201093" sldId="468"/>
      <ac:spMk id="3" creationId="{D80EB5A7-3AD7-3884-7CAC-3E0C9449F69C}"/>
      <ac:txMk cp="1119" len="1">
        <ac:context len="1963" hash="3295091549"/>
      </ac:txMk>
    </ac:txMkLst>
    <p188:pos x="5682342" y="4245428"/>
    <p188:txBody>
      <a:bodyPr/>
      <a:lstStyle/>
      <a:p>
        <a:r>
          <a:rPr lang="en-US"/>
          <a:t>I added a slide below with a graphic of these ranges. Keep it or lose it depending on what you want to say.</a:t>
        </a:r>
      </a:p>
    </p188:txBody>
  </p188:cm>
  <p188:cm id="{AF360BFC-9467-416D-AA65-0B8C932BE05B}" authorId="{AAF3BA24-6B4C-BEA8-E2BE-6F92196AE185}" created="2026-07-14T16:01:34.157">
    <ac:txMkLst xmlns:ac="http://schemas.microsoft.com/office/drawing/2013/main/command">
      <pc:docMk xmlns:pc="http://schemas.microsoft.com/office/powerpoint/2013/main/command"/>
      <pc:sldMk xmlns:pc="http://schemas.microsoft.com/office/powerpoint/2013/main/command" cId="1222201093" sldId="468"/>
      <ac:spMk id="3" creationId="{D80EB5A7-3AD7-3884-7CAC-3E0C9449F69C}"/>
      <ac:txMk cp="3055" len="104">
        <ac:context len="3160" hash="1622912431"/>
      </ac:txMk>
    </ac:txMkLst>
    <p188:pos x="7961085" y="4513942"/>
    <p188:txBody>
      <a:bodyPr/>
      <a:lstStyle/>
      <a:p>
        <a:r>
          <a:rPr lang="en-US"/>
          <a:t>There's data on this on the dual use slides, but not sure what you want to say about this</a:t>
        </a:r>
      </a:p>
    </p188:txBody>
  </p188:cm>
</p188:cmLst>
</file>

<file path=ppt/comments/modernComment_1D5_A4C29558.xml><?xml version="1.0" encoding="utf-8"?>
<p188:cmLst xmlns:a="http://schemas.openxmlformats.org/drawingml/2006/main" xmlns:r="http://schemas.openxmlformats.org/officeDocument/2006/relationships" xmlns:p188="http://schemas.microsoft.com/office/powerpoint/2018/8/main">
  <p188:cm id="{FFE16AE5-412E-473B-A6BF-8180B00871AE}" authorId="{AAF3BA24-6B4C-BEA8-E2BE-6F92196AE185}" created="2026-07-14T15:59:57.842">
    <ac:txMkLst xmlns:ac="http://schemas.microsoft.com/office/drawing/2013/main/command">
      <pc:docMk xmlns:pc="http://schemas.microsoft.com/office/powerpoint/2013/main/command"/>
      <pc:sldMk xmlns:pc="http://schemas.microsoft.com/office/powerpoint/2013/main/command" cId="2764215640" sldId="469"/>
      <ac:spMk id="2" creationId="{44DB1495-9606-E4BB-A437-9278994117D1}"/>
      <ac:txMk cp="54">
        <ac:context len="55" hash="3757133771"/>
      </ac:txMk>
    </ac:txMkLst>
    <p188:pos x="9220899" y="405467"/>
    <p188:txBody>
      <a:bodyPr/>
      <a:lstStyle/>
      <a:p>
        <a:r>
          <a:rPr lang="en-US"/>
          <a:t>I put this here but it probably doesnt belong here if you use it all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BA9936-29B9-4874-BE1D-B2433807C52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22E3C282-76BE-428C-815E-72796BD46DF3}">
      <dgm:prSet phldrT="[Text]" phldr="0"/>
      <dgm:spPr>
        <a:solidFill>
          <a:srgbClr val="000000"/>
        </a:solidFill>
      </dgm:spPr>
      <dgm:t>
        <a:bodyPr/>
        <a:lstStyle/>
        <a:p>
          <a:r>
            <a:rPr lang="en-GB" dirty="0"/>
            <a:t>Air Platforms</a:t>
          </a:r>
        </a:p>
      </dgm:t>
    </dgm:pt>
    <dgm:pt modelId="{0ECDE894-E100-4C67-8203-E154FC63CF1C}" type="parTrans" cxnId="{30CC9E21-685A-485E-A5FD-03DE59B81EA9}">
      <dgm:prSet/>
      <dgm:spPr/>
      <dgm:t>
        <a:bodyPr/>
        <a:lstStyle/>
        <a:p>
          <a:endParaRPr lang="en-GB"/>
        </a:p>
      </dgm:t>
    </dgm:pt>
    <dgm:pt modelId="{469B1A5F-4D22-46AC-B581-650B00487EEA}" type="sibTrans" cxnId="{30CC9E21-685A-485E-A5FD-03DE59B81EA9}">
      <dgm:prSet/>
      <dgm:spPr/>
      <dgm:t>
        <a:bodyPr/>
        <a:lstStyle/>
        <a:p>
          <a:endParaRPr lang="en-GB"/>
        </a:p>
      </dgm:t>
    </dgm:pt>
    <dgm:pt modelId="{67EE00A9-83C4-41A5-B8FD-B1A5E64D9AF1}">
      <dgm:prSet phldrT="[Text]" phldr="0"/>
      <dgm:spPr>
        <a:solidFill>
          <a:schemeClr val="bg2">
            <a:lumMod val="50000"/>
          </a:schemeClr>
        </a:solidFill>
      </dgm:spPr>
      <dgm:t>
        <a:bodyPr/>
        <a:lstStyle/>
        <a:p>
          <a:r>
            <a:rPr lang="en-GB" dirty="0"/>
            <a:t>Training &amp; Welfare</a:t>
          </a:r>
        </a:p>
      </dgm:t>
    </dgm:pt>
    <dgm:pt modelId="{B5CFA062-0BEF-4B8C-BBA4-C9A24D0F8F7E}" type="parTrans" cxnId="{DC937D07-4D91-4E4B-AD83-66F0FDF3F084}">
      <dgm:prSet/>
      <dgm:spPr/>
      <dgm:t>
        <a:bodyPr/>
        <a:lstStyle/>
        <a:p>
          <a:endParaRPr lang="en-GB"/>
        </a:p>
      </dgm:t>
    </dgm:pt>
    <dgm:pt modelId="{76ACB44E-08C8-41EF-B24F-6AC17A2F357C}" type="sibTrans" cxnId="{DC937D07-4D91-4E4B-AD83-66F0FDF3F084}">
      <dgm:prSet/>
      <dgm:spPr/>
      <dgm:t>
        <a:bodyPr/>
        <a:lstStyle/>
        <a:p>
          <a:endParaRPr lang="en-GB"/>
        </a:p>
      </dgm:t>
    </dgm:pt>
    <dgm:pt modelId="{095E68B9-0289-4062-99E4-0703DA9FD83C}">
      <dgm:prSet phldrT="[Text]" phldr="0"/>
      <dgm:spPr>
        <a:solidFill>
          <a:schemeClr val="bg1">
            <a:lumMod val="65000"/>
          </a:schemeClr>
        </a:solidFill>
        <a:ln>
          <a:solidFill>
            <a:srgbClr val="000000"/>
          </a:solidFill>
        </a:ln>
      </dgm:spPr>
      <dgm:t>
        <a:bodyPr/>
        <a:lstStyle/>
        <a:p>
          <a:r>
            <a:rPr lang="en-GB" dirty="0"/>
            <a:t>Electronics &amp; Optics</a:t>
          </a:r>
        </a:p>
      </dgm:t>
    </dgm:pt>
    <dgm:pt modelId="{7ED600D4-B7A7-424A-90F9-2B00A58B7234}" type="parTrans" cxnId="{1B5C2783-B4AF-4A28-9ED3-5019A51CB839}">
      <dgm:prSet/>
      <dgm:spPr/>
      <dgm:t>
        <a:bodyPr/>
        <a:lstStyle/>
        <a:p>
          <a:endParaRPr lang="en-GB"/>
        </a:p>
      </dgm:t>
    </dgm:pt>
    <dgm:pt modelId="{93ED6606-AD59-4EE4-ADE4-2922FEAA12B5}" type="sibTrans" cxnId="{1B5C2783-B4AF-4A28-9ED3-5019A51CB839}">
      <dgm:prSet/>
      <dgm:spPr/>
      <dgm:t>
        <a:bodyPr/>
        <a:lstStyle/>
        <a:p>
          <a:endParaRPr lang="en-GB"/>
        </a:p>
      </dgm:t>
    </dgm:pt>
    <dgm:pt modelId="{2A92148F-3E2E-431F-A96A-B918DEC64953}">
      <dgm:prSet phldrT="[Text]" phldr="0"/>
      <dgm:spPr>
        <a:solidFill>
          <a:schemeClr val="bg1">
            <a:lumMod val="65000"/>
          </a:schemeClr>
        </a:solidFill>
        <a:ln>
          <a:solidFill>
            <a:srgbClr val="000000"/>
          </a:solidFill>
        </a:ln>
      </dgm:spPr>
      <dgm:t>
        <a:bodyPr/>
        <a:lstStyle/>
        <a:p>
          <a:r>
            <a:rPr lang="en-GB" dirty="0"/>
            <a:t>Machinery</a:t>
          </a:r>
        </a:p>
      </dgm:t>
    </dgm:pt>
    <dgm:pt modelId="{EE8DB915-46B1-49FB-A0CD-A7468859B1E5}" type="parTrans" cxnId="{D77847DE-922D-489B-B3D7-ADC6EB1ACF28}">
      <dgm:prSet/>
      <dgm:spPr/>
      <dgm:t>
        <a:bodyPr/>
        <a:lstStyle/>
        <a:p>
          <a:endParaRPr lang="en-GB"/>
        </a:p>
      </dgm:t>
    </dgm:pt>
    <dgm:pt modelId="{B6A5D779-6F41-4679-AC73-5EE7D6DAD507}" type="sibTrans" cxnId="{D77847DE-922D-489B-B3D7-ADC6EB1ACF28}">
      <dgm:prSet/>
      <dgm:spPr/>
      <dgm:t>
        <a:bodyPr/>
        <a:lstStyle/>
        <a:p>
          <a:endParaRPr lang="en-GB"/>
        </a:p>
      </dgm:t>
    </dgm:pt>
    <dgm:pt modelId="{80024FCF-C019-4949-8028-734F7C96199C}">
      <dgm:prSet phldrT="[Text]" phldr="0"/>
      <dgm:spPr>
        <a:solidFill>
          <a:schemeClr val="bg1">
            <a:lumMod val="65000"/>
          </a:schemeClr>
        </a:solidFill>
        <a:ln>
          <a:solidFill>
            <a:srgbClr val="000000"/>
          </a:solidFill>
        </a:ln>
      </dgm:spPr>
      <dgm:t>
        <a:bodyPr/>
        <a:lstStyle/>
        <a:p>
          <a:r>
            <a:rPr lang="en-GB" dirty="0"/>
            <a:t>Professional Services</a:t>
          </a:r>
        </a:p>
      </dgm:t>
    </dgm:pt>
    <dgm:pt modelId="{8C6A8D7D-75FC-4942-B568-FCFF074EE338}" type="parTrans" cxnId="{8EB49BC0-2E6B-4CD1-B27F-D084DD76B4CA}">
      <dgm:prSet/>
      <dgm:spPr/>
      <dgm:t>
        <a:bodyPr/>
        <a:lstStyle/>
        <a:p>
          <a:endParaRPr lang="en-GB"/>
        </a:p>
      </dgm:t>
    </dgm:pt>
    <dgm:pt modelId="{9E33BD74-1B29-4779-9647-63F46A5EDDE0}" type="sibTrans" cxnId="{8EB49BC0-2E6B-4CD1-B27F-D084DD76B4CA}">
      <dgm:prSet/>
      <dgm:spPr/>
      <dgm:t>
        <a:bodyPr/>
        <a:lstStyle/>
        <a:p>
          <a:endParaRPr lang="en-GB"/>
        </a:p>
      </dgm:t>
    </dgm:pt>
    <dgm:pt modelId="{F4038E09-119F-4503-8E49-A042B8769489}">
      <dgm:prSet phldrT="[Text]" phldr="0"/>
      <dgm:spPr>
        <a:solidFill>
          <a:schemeClr val="bg1">
            <a:lumMod val="65000"/>
          </a:schemeClr>
        </a:solidFill>
        <a:ln>
          <a:solidFill>
            <a:srgbClr val="000000"/>
          </a:solidFill>
        </a:ln>
      </dgm:spPr>
      <dgm:t>
        <a:bodyPr/>
        <a:lstStyle/>
        <a:p>
          <a:r>
            <a:rPr lang="en-GB" dirty="0"/>
            <a:t>Chemicals &amp; Materials</a:t>
          </a:r>
        </a:p>
      </dgm:t>
    </dgm:pt>
    <dgm:pt modelId="{FEE20665-2C92-4B53-BC8F-D5C1EDA31A2E}" type="parTrans" cxnId="{1EBF4446-8A3F-4E55-951C-03FA9C21AE42}">
      <dgm:prSet/>
      <dgm:spPr/>
      <dgm:t>
        <a:bodyPr/>
        <a:lstStyle/>
        <a:p>
          <a:endParaRPr lang="en-GB"/>
        </a:p>
      </dgm:t>
    </dgm:pt>
    <dgm:pt modelId="{AC42EE24-03B4-4F45-B9DE-0AE742F1E972}" type="sibTrans" cxnId="{1EBF4446-8A3F-4E55-951C-03FA9C21AE42}">
      <dgm:prSet/>
      <dgm:spPr/>
      <dgm:t>
        <a:bodyPr/>
        <a:lstStyle/>
        <a:p>
          <a:endParaRPr lang="en-GB"/>
        </a:p>
      </dgm:t>
    </dgm:pt>
    <dgm:pt modelId="{D73010A8-7FE5-4667-A784-FE335130A547}">
      <dgm:prSet phldrT="[Text]" phldr="0"/>
      <dgm:spPr>
        <a:solidFill>
          <a:srgbClr val="000000"/>
        </a:solidFill>
      </dgm:spPr>
      <dgm:t>
        <a:bodyPr/>
        <a:lstStyle/>
        <a:p>
          <a:r>
            <a:rPr lang="en-GB" dirty="0"/>
            <a:t>Land Platforms</a:t>
          </a:r>
        </a:p>
      </dgm:t>
    </dgm:pt>
    <dgm:pt modelId="{93FAD232-6DE1-49BD-B71C-87632387FEAA}" type="parTrans" cxnId="{41F7D068-0FB8-438C-8769-4E5EA28E6917}">
      <dgm:prSet/>
      <dgm:spPr/>
      <dgm:t>
        <a:bodyPr/>
        <a:lstStyle/>
        <a:p>
          <a:endParaRPr lang="en-GB"/>
        </a:p>
      </dgm:t>
    </dgm:pt>
    <dgm:pt modelId="{A9C3C1C8-3C8E-4972-8846-06DF4F972503}" type="sibTrans" cxnId="{41F7D068-0FB8-438C-8769-4E5EA28E6917}">
      <dgm:prSet/>
      <dgm:spPr/>
      <dgm:t>
        <a:bodyPr/>
        <a:lstStyle/>
        <a:p>
          <a:endParaRPr lang="en-GB"/>
        </a:p>
      </dgm:t>
    </dgm:pt>
    <dgm:pt modelId="{804DD0EC-4708-4E23-8A18-71D8BC7A4B13}">
      <dgm:prSet phldrT="[Text]" phldr="0"/>
      <dgm:spPr>
        <a:solidFill>
          <a:srgbClr val="000000"/>
        </a:solidFill>
      </dgm:spPr>
      <dgm:t>
        <a:bodyPr/>
        <a:lstStyle/>
        <a:p>
          <a:r>
            <a:rPr lang="en-GB" dirty="0"/>
            <a:t>Marine Platforms</a:t>
          </a:r>
        </a:p>
      </dgm:t>
    </dgm:pt>
    <dgm:pt modelId="{8A2A969E-866A-44B7-A9C6-799B63583988}" type="parTrans" cxnId="{FADFE5E7-B186-4B93-BAC2-4B3C17692794}">
      <dgm:prSet/>
      <dgm:spPr/>
      <dgm:t>
        <a:bodyPr/>
        <a:lstStyle/>
        <a:p>
          <a:endParaRPr lang="en-GB"/>
        </a:p>
      </dgm:t>
    </dgm:pt>
    <dgm:pt modelId="{A8D779A5-E179-47EB-A9BD-A656B70AC7FF}" type="sibTrans" cxnId="{FADFE5E7-B186-4B93-BAC2-4B3C17692794}">
      <dgm:prSet/>
      <dgm:spPr/>
      <dgm:t>
        <a:bodyPr/>
        <a:lstStyle/>
        <a:p>
          <a:endParaRPr lang="en-GB"/>
        </a:p>
      </dgm:t>
    </dgm:pt>
    <dgm:pt modelId="{A48375AF-384B-4487-8ADA-DFA97FED5A33}">
      <dgm:prSet phldrT="[Text]" phldr="0"/>
      <dgm:spPr>
        <a:solidFill>
          <a:srgbClr val="000000"/>
        </a:solidFill>
      </dgm:spPr>
      <dgm:t>
        <a:bodyPr/>
        <a:lstStyle/>
        <a:p>
          <a:r>
            <a:rPr lang="en-GB" dirty="0"/>
            <a:t>Complex Weaponry</a:t>
          </a:r>
        </a:p>
      </dgm:t>
    </dgm:pt>
    <dgm:pt modelId="{AC58AD3F-14F0-4AAB-A2EC-1DE83BD80D25}" type="parTrans" cxnId="{CB4688A1-B900-42FB-A9CE-BB0CBA26429D}">
      <dgm:prSet/>
      <dgm:spPr/>
      <dgm:t>
        <a:bodyPr/>
        <a:lstStyle/>
        <a:p>
          <a:endParaRPr lang="en-GB"/>
        </a:p>
      </dgm:t>
    </dgm:pt>
    <dgm:pt modelId="{1A68ED30-EB59-4965-95A4-93D0A0F06FAB}" type="sibTrans" cxnId="{CB4688A1-B900-42FB-A9CE-BB0CBA26429D}">
      <dgm:prSet/>
      <dgm:spPr/>
      <dgm:t>
        <a:bodyPr/>
        <a:lstStyle/>
        <a:p>
          <a:endParaRPr lang="en-GB"/>
        </a:p>
      </dgm:t>
    </dgm:pt>
    <dgm:pt modelId="{80089F8E-DDA0-4C3E-81CB-586A7D8479D8}">
      <dgm:prSet phldrT="[Text]" phldr="0"/>
      <dgm:spPr>
        <a:solidFill>
          <a:schemeClr val="bg2">
            <a:lumMod val="50000"/>
          </a:schemeClr>
        </a:solidFill>
      </dgm:spPr>
      <dgm:t>
        <a:bodyPr/>
        <a:lstStyle/>
        <a:p>
          <a:r>
            <a:rPr lang="en-GB" dirty="0"/>
            <a:t>C4ISR</a:t>
          </a:r>
        </a:p>
      </dgm:t>
    </dgm:pt>
    <dgm:pt modelId="{FEFFF9B6-8727-4983-90ED-73D285A0AD93}" type="parTrans" cxnId="{697C1378-E3E4-4C51-A45B-EE1801075F62}">
      <dgm:prSet/>
      <dgm:spPr/>
      <dgm:t>
        <a:bodyPr/>
        <a:lstStyle/>
        <a:p>
          <a:endParaRPr lang="en-GB"/>
        </a:p>
      </dgm:t>
    </dgm:pt>
    <dgm:pt modelId="{0D2ED6B9-9CBC-4881-BAB8-E258DB4625AB}" type="sibTrans" cxnId="{697C1378-E3E4-4C51-A45B-EE1801075F62}">
      <dgm:prSet/>
      <dgm:spPr/>
      <dgm:t>
        <a:bodyPr/>
        <a:lstStyle/>
        <a:p>
          <a:endParaRPr lang="en-GB"/>
        </a:p>
      </dgm:t>
    </dgm:pt>
    <dgm:pt modelId="{47B4738F-EAED-4D6E-8768-972107160980}">
      <dgm:prSet phldrT="[Text]" phldr="0"/>
      <dgm:spPr>
        <a:solidFill>
          <a:schemeClr val="bg2">
            <a:lumMod val="50000"/>
          </a:schemeClr>
        </a:solidFill>
      </dgm:spPr>
      <dgm:t>
        <a:bodyPr/>
        <a:lstStyle/>
        <a:p>
          <a:r>
            <a:rPr lang="en-GB" dirty="0"/>
            <a:t>Logistics &amp; Bases</a:t>
          </a:r>
        </a:p>
      </dgm:t>
    </dgm:pt>
    <dgm:pt modelId="{B908623F-5484-41E1-98F6-71048481A751}" type="parTrans" cxnId="{954C2E78-5893-4B8A-9F4D-44ED069D015D}">
      <dgm:prSet/>
      <dgm:spPr/>
      <dgm:t>
        <a:bodyPr/>
        <a:lstStyle/>
        <a:p>
          <a:endParaRPr lang="en-GB"/>
        </a:p>
      </dgm:t>
    </dgm:pt>
    <dgm:pt modelId="{4F3E70B4-2155-43BE-A866-59D2F2BF55E0}" type="sibTrans" cxnId="{954C2E78-5893-4B8A-9F4D-44ED069D015D}">
      <dgm:prSet/>
      <dgm:spPr/>
      <dgm:t>
        <a:bodyPr/>
        <a:lstStyle/>
        <a:p>
          <a:endParaRPr lang="en-GB"/>
        </a:p>
      </dgm:t>
    </dgm:pt>
    <dgm:pt modelId="{CEAAC6E1-CBF0-4D68-8E4C-E2525CBAF378}">
      <dgm:prSet phldrT="[Text]" phldr="0"/>
      <dgm:spPr>
        <a:solidFill>
          <a:schemeClr val="bg2">
            <a:lumMod val="50000"/>
          </a:schemeClr>
        </a:solidFill>
      </dgm:spPr>
      <dgm:t>
        <a:bodyPr/>
        <a:lstStyle/>
        <a:p>
          <a:r>
            <a:rPr lang="en-GB" dirty="0"/>
            <a:t>Personal Equipment</a:t>
          </a:r>
        </a:p>
      </dgm:t>
    </dgm:pt>
    <dgm:pt modelId="{553D3CEF-31DB-4D6B-8024-477FB123D277}" type="parTrans" cxnId="{E6575014-FB43-492F-A131-6B261EB2C1E1}">
      <dgm:prSet/>
      <dgm:spPr/>
      <dgm:t>
        <a:bodyPr/>
        <a:lstStyle/>
        <a:p>
          <a:endParaRPr lang="en-GB"/>
        </a:p>
      </dgm:t>
    </dgm:pt>
    <dgm:pt modelId="{A6EF4A39-7D84-4F19-9AF0-36DCCE7D9529}" type="sibTrans" cxnId="{E6575014-FB43-492F-A131-6B261EB2C1E1}">
      <dgm:prSet/>
      <dgm:spPr/>
      <dgm:t>
        <a:bodyPr/>
        <a:lstStyle/>
        <a:p>
          <a:endParaRPr lang="en-GB"/>
        </a:p>
      </dgm:t>
    </dgm:pt>
    <dgm:pt modelId="{1358F062-20E0-46E9-A11D-0800555938F9}" type="pres">
      <dgm:prSet presAssocID="{11BA9936-29B9-4874-BE1D-B2433807C527}" presName="diagram" presStyleCnt="0">
        <dgm:presLayoutVars>
          <dgm:dir/>
          <dgm:resizeHandles val="exact"/>
        </dgm:presLayoutVars>
      </dgm:prSet>
      <dgm:spPr/>
    </dgm:pt>
    <dgm:pt modelId="{EBB46BDE-7B6D-4281-9711-5D77B79B2884}" type="pres">
      <dgm:prSet presAssocID="{22E3C282-76BE-428C-815E-72796BD46DF3}" presName="node" presStyleLbl="node1" presStyleIdx="0" presStyleCnt="12">
        <dgm:presLayoutVars>
          <dgm:bulletEnabled val="1"/>
        </dgm:presLayoutVars>
      </dgm:prSet>
      <dgm:spPr/>
    </dgm:pt>
    <dgm:pt modelId="{A5BCE752-6563-42BA-B043-2633F0CBAC7B}" type="pres">
      <dgm:prSet presAssocID="{469B1A5F-4D22-46AC-B581-650B00487EEA}" presName="sibTrans" presStyleCnt="0"/>
      <dgm:spPr/>
    </dgm:pt>
    <dgm:pt modelId="{D4E49508-CF11-4CCC-8F8F-5982C16F0F56}" type="pres">
      <dgm:prSet presAssocID="{D73010A8-7FE5-4667-A784-FE335130A547}" presName="node" presStyleLbl="node1" presStyleIdx="1" presStyleCnt="12">
        <dgm:presLayoutVars>
          <dgm:bulletEnabled val="1"/>
        </dgm:presLayoutVars>
      </dgm:prSet>
      <dgm:spPr/>
    </dgm:pt>
    <dgm:pt modelId="{979FE7DC-5AA3-47F2-814B-33354CC7D891}" type="pres">
      <dgm:prSet presAssocID="{A9C3C1C8-3C8E-4972-8846-06DF4F972503}" presName="sibTrans" presStyleCnt="0"/>
      <dgm:spPr/>
    </dgm:pt>
    <dgm:pt modelId="{A75CA801-1EB4-43AB-9543-D6D9BAAEE668}" type="pres">
      <dgm:prSet presAssocID="{804DD0EC-4708-4E23-8A18-71D8BC7A4B13}" presName="node" presStyleLbl="node1" presStyleIdx="2" presStyleCnt="12">
        <dgm:presLayoutVars>
          <dgm:bulletEnabled val="1"/>
        </dgm:presLayoutVars>
      </dgm:prSet>
      <dgm:spPr/>
    </dgm:pt>
    <dgm:pt modelId="{47B64124-C10D-4E98-AE81-F8B48331CA89}" type="pres">
      <dgm:prSet presAssocID="{A8D779A5-E179-47EB-A9BD-A656B70AC7FF}" presName="sibTrans" presStyleCnt="0"/>
      <dgm:spPr/>
    </dgm:pt>
    <dgm:pt modelId="{5CBD049C-99A3-42D9-B244-C985B55F766C}" type="pres">
      <dgm:prSet presAssocID="{A48375AF-384B-4487-8ADA-DFA97FED5A33}" presName="node" presStyleLbl="node1" presStyleIdx="3" presStyleCnt="12">
        <dgm:presLayoutVars>
          <dgm:bulletEnabled val="1"/>
        </dgm:presLayoutVars>
      </dgm:prSet>
      <dgm:spPr/>
    </dgm:pt>
    <dgm:pt modelId="{A817D4D6-B42D-48B3-B8CE-5B56703AE4F0}" type="pres">
      <dgm:prSet presAssocID="{1A68ED30-EB59-4965-95A4-93D0A0F06FAB}" presName="sibTrans" presStyleCnt="0"/>
      <dgm:spPr/>
    </dgm:pt>
    <dgm:pt modelId="{9B813DFF-8EF5-4991-A9EF-0BD8926B583F}" type="pres">
      <dgm:prSet presAssocID="{80089F8E-DDA0-4C3E-81CB-586A7D8479D8}" presName="node" presStyleLbl="node1" presStyleIdx="4" presStyleCnt="12">
        <dgm:presLayoutVars>
          <dgm:bulletEnabled val="1"/>
        </dgm:presLayoutVars>
      </dgm:prSet>
      <dgm:spPr/>
    </dgm:pt>
    <dgm:pt modelId="{CC297A67-4562-46D5-8377-1F2173AB4914}" type="pres">
      <dgm:prSet presAssocID="{0D2ED6B9-9CBC-4881-BAB8-E258DB4625AB}" presName="sibTrans" presStyleCnt="0"/>
      <dgm:spPr/>
    </dgm:pt>
    <dgm:pt modelId="{5CC06B76-CD4D-4115-9CCB-9F8746C51DB5}" type="pres">
      <dgm:prSet presAssocID="{47B4738F-EAED-4D6E-8768-972107160980}" presName="node" presStyleLbl="node1" presStyleIdx="5" presStyleCnt="12">
        <dgm:presLayoutVars>
          <dgm:bulletEnabled val="1"/>
        </dgm:presLayoutVars>
      </dgm:prSet>
      <dgm:spPr/>
    </dgm:pt>
    <dgm:pt modelId="{50D08C8D-295D-490E-9928-7D639136F48F}" type="pres">
      <dgm:prSet presAssocID="{4F3E70B4-2155-43BE-A866-59D2F2BF55E0}" presName="sibTrans" presStyleCnt="0"/>
      <dgm:spPr/>
    </dgm:pt>
    <dgm:pt modelId="{CEF583C1-23B2-4BB7-A818-2FEBF709F29C}" type="pres">
      <dgm:prSet presAssocID="{CEAAC6E1-CBF0-4D68-8E4C-E2525CBAF378}" presName="node" presStyleLbl="node1" presStyleIdx="6" presStyleCnt="12">
        <dgm:presLayoutVars>
          <dgm:bulletEnabled val="1"/>
        </dgm:presLayoutVars>
      </dgm:prSet>
      <dgm:spPr/>
    </dgm:pt>
    <dgm:pt modelId="{7F1E658A-BE65-47ED-BFBA-D87C1FFB2FB9}" type="pres">
      <dgm:prSet presAssocID="{A6EF4A39-7D84-4F19-9AF0-36DCCE7D9529}" presName="sibTrans" presStyleCnt="0"/>
      <dgm:spPr/>
    </dgm:pt>
    <dgm:pt modelId="{4D6DBD13-DD92-44AA-98D6-6F902E291BAC}" type="pres">
      <dgm:prSet presAssocID="{67EE00A9-83C4-41A5-B8FD-B1A5E64D9AF1}" presName="node" presStyleLbl="node1" presStyleIdx="7" presStyleCnt="12">
        <dgm:presLayoutVars>
          <dgm:bulletEnabled val="1"/>
        </dgm:presLayoutVars>
      </dgm:prSet>
      <dgm:spPr/>
    </dgm:pt>
    <dgm:pt modelId="{04945535-4394-4037-95E9-B840508663D5}" type="pres">
      <dgm:prSet presAssocID="{76ACB44E-08C8-41EF-B24F-6AC17A2F357C}" presName="sibTrans" presStyleCnt="0"/>
      <dgm:spPr/>
    </dgm:pt>
    <dgm:pt modelId="{A16F8D33-57A7-4805-9A03-56BDFAF9EED4}" type="pres">
      <dgm:prSet presAssocID="{F4038E09-119F-4503-8E49-A042B8769489}" presName="node" presStyleLbl="node1" presStyleIdx="8" presStyleCnt="12">
        <dgm:presLayoutVars>
          <dgm:bulletEnabled val="1"/>
        </dgm:presLayoutVars>
      </dgm:prSet>
      <dgm:spPr/>
    </dgm:pt>
    <dgm:pt modelId="{23C913ED-7748-4782-8858-F493A272F7E5}" type="pres">
      <dgm:prSet presAssocID="{AC42EE24-03B4-4F45-B9DE-0AE742F1E972}" presName="sibTrans" presStyleCnt="0"/>
      <dgm:spPr/>
    </dgm:pt>
    <dgm:pt modelId="{2DAB546A-DC0E-4D8D-9686-97567DA49B84}" type="pres">
      <dgm:prSet presAssocID="{095E68B9-0289-4062-99E4-0703DA9FD83C}" presName="node" presStyleLbl="node1" presStyleIdx="9" presStyleCnt="12">
        <dgm:presLayoutVars>
          <dgm:bulletEnabled val="1"/>
        </dgm:presLayoutVars>
      </dgm:prSet>
      <dgm:spPr/>
    </dgm:pt>
    <dgm:pt modelId="{02358A7A-9782-444D-8C18-D5F657264C61}" type="pres">
      <dgm:prSet presAssocID="{93ED6606-AD59-4EE4-ADE4-2922FEAA12B5}" presName="sibTrans" presStyleCnt="0"/>
      <dgm:spPr/>
    </dgm:pt>
    <dgm:pt modelId="{F527FCFA-A057-4A9B-AF42-6B01C530AB3D}" type="pres">
      <dgm:prSet presAssocID="{2A92148F-3E2E-431F-A96A-B918DEC64953}" presName="node" presStyleLbl="node1" presStyleIdx="10" presStyleCnt="12">
        <dgm:presLayoutVars>
          <dgm:bulletEnabled val="1"/>
        </dgm:presLayoutVars>
      </dgm:prSet>
      <dgm:spPr/>
    </dgm:pt>
    <dgm:pt modelId="{D966D049-92FB-4406-B826-2D79037FA334}" type="pres">
      <dgm:prSet presAssocID="{B6A5D779-6F41-4679-AC73-5EE7D6DAD507}" presName="sibTrans" presStyleCnt="0"/>
      <dgm:spPr/>
    </dgm:pt>
    <dgm:pt modelId="{1DB47F41-0103-42E6-8A62-E612051A29BA}" type="pres">
      <dgm:prSet presAssocID="{80024FCF-C019-4949-8028-734F7C96199C}" presName="node" presStyleLbl="node1" presStyleIdx="11" presStyleCnt="12">
        <dgm:presLayoutVars>
          <dgm:bulletEnabled val="1"/>
        </dgm:presLayoutVars>
      </dgm:prSet>
      <dgm:spPr/>
    </dgm:pt>
  </dgm:ptLst>
  <dgm:cxnLst>
    <dgm:cxn modelId="{DC937D07-4D91-4E4B-AD83-66F0FDF3F084}" srcId="{11BA9936-29B9-4874-BE1D-B2433807C527}" destId="{67EE00A9-83C4-41A5-B8FD-B1A5E64D9AF1}" srcOrd="7" destOrd="0" parTransId="{B5CFA062-0BEF-4B8C-BBA4-C9A24D0F8F7E}" sibTransId="{76ACB44E-08C8-41EF-B24F-6AC17A2F357C}"/>
    <dgm:cxn modelId="{8CF03C09-BF29-4CB4-AD8E-2C943BA80794}" type="presOf" srcId="{22E3C282-76BE-428C-815E-72796BD46DF3}" destId="{EBB46BDE-7B6D-4281-9711-5D77B79B2884}" srcOrd="0" destOrd="0" presId="urn:microsoft.com/office/officeart/2005/8/layout/default"/>
    <dgm:cxn modelId="{C60FA00F-F2D0-4720-8B11-842C11971740}" type="presOf" srcId="{11BA9936-29B9-4874-BE1D-B2433807C527}" destId="{1358F062-20E0-46E9-A11D-0800555938F9}" srcOrd="0" destOrd="0" presId="urn:microsoft.com/office/officeart/2005/8/layout/default"/>
    <dgm:cxn modelId="{F7E03110-70CA-4974-97E6-4B45F306FB6B}" type="presOf" srcId="{F4038E09-119F-4503-8E49-A042B8769489}" destId="{A16F8D33-57A7-4805-9A03-56BDFAF9EED4}" srcOrd="0" destOrd="0" presId="urn:microsoft.com/office/officeart/2005/8/layout/default"/>
    <dgm:cxn modelId="{E6575014-FB43-492F-A131-6B261EB2C1E1}" srcId="{11BA9936-29B9-4874-BE1D-B2433807C527}" destId="{CEAAC6E1-CBF0-4D68-8E4C-E2525CBAF378}" srcOrd="6" destOrd="0" parTransId="{553D3CEF-31DB-4D6B-8024-477FB123D277}" sibTransId="{A6EF4A39-7D84-4F19-9AF0-36DCCE7D9529}"/>
    <dgm:cxn modelId="{30CC9E21-685A-485E-A5FD-03DE59B81EA9}" srcId="{11BA9936-29B9-4874-BE1D-B2433807C527}" destId="{22E3C282-76BE-428C-815E-72796BD46DF3}" srcOrd="0" destOrd="0" parTransId="{0ECDE894-E100-4C67-8203-E154FC63CF1C}" sibTransId="{469B1A5F-4D22-46AC-B581-650B00487EEA}"/>
    <dgm:cxn modelId="{60324923-252E-452D-8DC6-BC04C80D1622}" type="presOf" srcId="{095E68B9-0289-4062-99E4-0703DA9FD83C}" destId="{2DAB546A-DC0E-4D8D-9686-97567DA49B84}" srcOrd="0" destOrd="0" presId="urn:microsoft.com/office/officeart/2005/8/layout/default"/>
    <dgm:cxn modelId="{F6F4A23B-8C11-47B6-8248-123EF0E14D84}" type="presOf" srcId="{80089F8E-DDA0-4C3E-81CB-586A7D8479D8}" destId="{9B813DFF-8EF5-4991-A9EF-0BD8926B583F}" srcOrd="0" destOrd="0" presId="urn:microsoft.com/office/officeart/2005/8/layout/default"/>
    <dgm:cxn modelId="{E79B8E60-521D-4C2E-AA3B-59EE9B4DF23A}" type="presOf" srcId="{D73010A8-7FE5-4667-A784-FE335130A547}" destId="{D4E49508-CF11-4CCC-8F8F-5982C16F0F56}" srcOrd="0" destOrd="0" presId="urn:microsoft.com/office/officeart/2005/8/layout/default"/>
    <dgm:cxn modelId="{1EBF4446-8A3F-4E55-951C-03FA9C21AE42}" srcId="{11BA9936-29B9-4874-BE1D-B2433807C527}" destId="{F4038E09-119F-4503-8E49-A042B8769489}" srcOrd="8" destOrd="0" parTransId="{FEE20665-2C92-4B53-BC8F-D5C1EDA31A2E}" sibTransId="{AC42EE24-03B4-4F45-B9DE-0AE742F1E972}"/>
    <dgm:cxn modelId="{41F7D068-0FB8-438C-8769-4E5EA28E6917}" srcId="{11BA9936-29B9-4874-BE1D-B2433807C527}" destId="{D73010A8-7FE5-4667-A784-FE335130A547}" srcOrd="1" destOrd="0" parTransId="{93FAD232-6DE1-49BD-B71C-87632387FEAA}" sibTransId="{A9C3C1C8-3C8E-4972-8846-06DF4F972503}"/>
    <dgm:cxn modelId="{DE38364D-1E5A-4816-A6DC-C23C1166365B}" type="presOf" srcId="{80024FCF-C019-4949-8028-734F7C96199C}" destId="{1DB47F41-0103-42E6-8A62-E612051A29BA}" srcOrd="0" destOrd="0" presId="urn:microsoft.com/office/officeart/2005/8/layout/default"/>
    <dgm:cxn modelId="{C8538B51-F609-419D-9307-BCA72A54E4DC}" type="presOf" srcId="{2A92148F-3E2E-431F-A96A-B918DEC64953}" destId="{F527FCFA-A057-4A9B-AF42-6B01C530AB3D}" srcOrd="0" destOrd="0" presId="urn:microsoft.com/office/officeart/2005/8/layout/default"/>
    <dgm:cxn modelId="{697C1378-E3E4-4C51-A45B-EE1801075F62}" srcId="{11BA9936-29B9-4874-BE1D-B2433807C527}" destId="{80089F8E-DDA0-4C3E-81CB-586A7D8479D8}" srcOrd="4" destOrd="0" parTransId="{FEFFF9B6-8727-4983-90ED-73D285A0AD93}" sibTransId="{0D2ED6B9-9CBC-4881-BAB8-E258DB4625AB}"/>
    <dgm:cxn modelId="{954C2E78-5893-4B8A-9F4D-44ED069D015D}" srcId="{11BA9936-29B9-4874-BE1D-B2433807C527}" destId="{47B4738F-EAED-4D6E-8768-972107160980}" srcOrd="5" destOrd="0" parTransId="{B908623F-5484-41E1-98F6-71048481A751}" sibTransId="{4F3E70B4-2155-43BE-A866-59D2F2BF55E0}"/>
    <dgm:cxn modelId="{24CB6A7B-F111-452D-ABDF-ECF4DE6240B0}" type="presOf" srcId="{804DD0EC-4708-4E23-8A18-71D8BC7A4B13}" destId="{A75CA801-1EB4-43AB-9543-D6D9BAAEE668}" srcOrd="0" destOrd="0" presId="urn:microsoft.com/office/officeart/2005/8/layout/default"/>
    <dgm:cxn modelId="{1B5C2783-B4AF-4A28-9ED3-5019A51CB839}" srcId="{11BA9936-29B9-4874-BE1D-B2433807C527}" destId="{095E68B9-0289-4062-99E4-0703DA9FD83C}" srcOrd="9" destOrd="0" parTransId="{7ED600D4-B7A7-424A-90F9-2B00A58B7234}" sibTransId="{93ED6606-AD59-4EE4-ADE4-2922FEAA12B5}"/>
    <dgm:cxn modelId="{5BF9AF83-91C6-4E06-855D-23B8E8F60C41}" type="presOf" srcId="{A48375AF-384B-4487-8ADA-DFA97FED5A33}" destId="{5CBD049C-99A3-42D9-B244-C985B55F766C}" srcOrd="0" destOrd="0" presId="urn:microsoft.com/office/officeart/2005/8/layout/default"/>
    <dgm:cxn modelId="{CB4688A1-B900-42FB-A9CE-BB0CBA26429D}" srcId="{11BA9936-29B9-4874-BE1D-B2433807C527}" destId="{A48375AF-384B-4487-8ADA-DFA97FED5A33}" srcOrd="3" destOrd="0" parTransId="{AC58AD3F-14F0-4AAB-A2EC-1DE83BD80D25}" sibTransId="{1A68ED30-EB59-4965-95A4-93D0A0F06FAB}"/>
    <dgm:cxn modelId="{8EB49BC0-2E6B-4CD1-B27F-D084DD76B4CA}" srcId="{11BA9936-29B9-4874-BE1D-B2433807C527}" destId="{80024FCF-C019-4949-8028-734F7C96199C}" srcOrd="11" destOrd="0" parTransId="{8C6A8D7D-75FC-4942-B568-FCFF074EE338}" sibTransId="{9E33BD74-1B29-4779-9647-63F46A5EDDE0}"/>
    <dgm:cxn modelId="{18A0B3C8-2242-4B22-AACA-38685ECA1C49}" type="presOf" srcId="{67EE00A9-83C4-41A5-B8FD-B1A5E64D9AF1}" destId="{4D6DBD13-DD92-44AA-98D6-6F902E291BAC}" srcOrd="0" destOrd="0" presId="urn:microsoft.com/office/officeart/2005/8/layout/default"/>
    <dgm:cxn modelId="{D00B8ECA-298D-48E6-A628-9D7515456944}" type="presOf" srcId="{47B4738F-EAED-4D6E-8768-972107160980}" destId="{5CC06B76-CD4D-4115-9CCB-9F8746C51DB5}" srcOrd="0" destOrd="0" presId="urn:microsoft.com/office/officeart/2005/8/layout/default"/>
    <dgm:cxn modelId="{35F7A3DA-0DAF-48BF-9737-C15A350B356D}" type="presOf" srcId="{CEAAC6E1-CBF0-4D68-8E4C-E2525CBAF378}" destId="{CEF583C1-23B2-4BB7-A818-2FEBF709F29C}" srcOrd="0" destOrd="0" presId="urn:microsoft.com/office/officeart/2005/8/layout/default"/>
    <dgm:cxn modelId="{D77847DE-922D-489B-B3D7-ADC6EB1ACF28}" srcId="{11BA9936-29B9-4874-BE1D-B2433807C527}" destId="{2A92148F-3E2E-431F-A96A-B918DEC64953}" srcOrd="10" destOrd="0" parTransId="{EE8DB915-46B1-49FB-A0CD-A7468859B1E5}" sibTransId="{B6A5D779-6F41-4679-AC73-5EE7D6DAD507}"/>
    <dgm:cxn modelId="{FADFE5E7-B186-4B93-BAC2-4B3C17692794}" srcId="{11BA9936-29B9-4874-BE1D-B2433807C527}" destId="{804DD0EC-4708-4E23-8A18-71D8BC7A4B13}" srcOrd="2" destOrd="0" parTransId="{8A2A969E-866A-44B7-A9C6-799B63583988}" sibTransId="{A8D779A5-E179-47EB-A9BD-A656B70AC7FF}"/>
    <dgm:cxn modelId="{4FB03BA2-8F0A-41E0-AEC1-2EA50223DB70}" type="presParOf" srcId="{1358F062-20E0-46E9-A11D-0800555938F9}" destId="{EBB46BDE-7B6D-4281-9711-5D77B79B2884}" srcOrd="0" destOrd="0" presId="urn:microsoft.com/office/officeart/2005/8/layout/default"/>
    <dgm:cxn modelId="{CFF457B6-A328-48ED-9614-9DDB1DF23D97}" type="presParOf" srcId="{1358F062-20E0-46E9-A11D-0800555938F9}" destId="{A5BCE752-6563-42BA-B043-2633F0CBAC7B}" srcOrd="1" destOrd="0" presId="urn:microsoft.com/office/officeart/2005/8/layout/default"/>
    <dgm:cxn modelId="{70387A80-AF89-4CB1-9DCE-4862CF56EEAF}" type="presParOf" srcId="{1358F062-20E0-46E9-A11D-0800555938F9}" destId="{D4E49508-CF11-4CCC-8F8F-5982C16F0F56}" srcOrd="2" destOrd="0" presId="urn:microsoft.com/office/officeart/2005/8/layout/default"/>
    <dgm:cxn modelId="{D7CA91F4-87DE-49BE-96C7-0D6890D84FDA}" type="presParOf" srcId="{1358F062-20E0-46E9-A11D-0800555938F9}" destId="{979FE7DC-5AA3-47F2-814B-33354CC7D891}" srcOrd="3" destOrd="0" presId="urn:microsoft.com/office/officeart/2005/8/layout/default"/>
    <dgm:cxn modelId="{47ECACBC-0AC8-4A5F-B2B8-70F3FF1830C2}" type="presParOf" srcId="{1358F062-20E0-46E9-A11D-0800555938F9}" destId="{A75CA801-1EB4-43AB-9543-D6D9BAAEE668}" srcOrd="4" destOrd="0" presId="urn:microsoft.com/office/officeart/2005/8/layout/default"/>
    <dgm:cxn modelId="{079CD64A-5F8A-4D47-AFC6-99A1D4C3B062}" type="presParOf" srcId="{1358F062-20E0-46E9-A11D-0800555938F9}" destId="{47B64124-C10D-4E98-AE81-F8B48331CA89}" srcOrd="5" destOrd="0" presId="urn:microsoft.com/office/officeart/2005/8/layout/default"/>
    <dgm:cxn modelId="{A1E5F179-1102-4C54-A904-BC151EA2FD1B}" type="presParOf" srcId="{1358F062-20E0-46E9-A11D-0800555938F9}" destId="{5CBD049C-99A3-42D9-B244-C985B55F766C}" srcOrd="6" destOrd="0" presId="urn:microsoft.com/office/officeart/2005/8/layout/default"/>
    <dgm:cxn modelId="{3A95E1B0-F3E0-4525-9265-F3C1AB2AFFC3}" type="presParOf" srcId="{1358F062-20E0-46E9-A11D-0800555938F9}" destId="{A817D4D6-B42D-48B3-B8CE-5B56703AE4F0}" srcOrd="7" destOrd="0" presId="urn:microsoft.com/office/officeart/2005/8/layout/default"/>
    <dgm:cxn modelId="{D960F3A4-5360-4A2F-BB3F-D7AE43B7514F}" type="presParOf" srcId="{1358F062-20E0-46E9-A11D-0800555938F9}" destId="{9B813DFF-8EF5-4991-A9EF-0BD8926B583F}" srcOrd="8" destOrd="0" presId="urn:microsoft.com/office/officeart/2005/8/layout/default"/>
    <dgm:cxn modelId="{D02324B4-162D-48CF-A5DA-EF1D79C7F872}" type="presParOf" srcId="{1358F062-20E0-46E9-A11D-0800555938F9}" destId="{CC297A67-4562-46D5-8377-1F2173AB4914}" srcOrd="9" destOrd="0" presId="urn:microsoft.com/office/officeart/2005/8/layout/default"/>
    <dgm:cxn modelId="{3B7D539A-F5A7-433E-84C8-C74CECC399F8}" type="presParOf" srcId="{1358F062-20E0-46E9-A11D-0800555938F9}" destId="{5CC06B76-CD4D-4115-9CCB-9F8746C51DB5}" srcOrd="10" destOrd="0" presId="urn:microsoft.com/office/officeart/2005/8/layout/default"/>
    <dgm:cxn modelId="{BFC8E292-4CE1-4693-902D-9471183C744E}" type="presParOf" srcId="{1358F062-20E0-46E9-A11D-0800555938F9}" destId="{50D08C8D-295D-490E-9928-7D639136F48F}" srcOrd="11" destOrd="0" presId="urn:microsoft.com/office/officeart/2005/8/layout/default"/>
    <dgm:cxn modelId="{8DEB91CE-F701-4877-B70C-12940DFE51EF}" type="presParOf" srcId="{1358F062-20E0-46E9-A11D-0800555938F9}" destId="{CEF583C1-23B2-4BB7-A818-2FEBF709F29C}" srcOrd="12" destOrd="0" presId="urn:microsoft.com/office/officeart/2005/8/layout/default"/>
    <dgm:cxn modelId="{6B52B300-574C-49E1-BD23-8091B059E6B5}" type="presParOf" srcId="{1358F062-20E0-46E9-A11D-0800555938F9}" destId="{7F1E658A-BE65-47ED-BFBA-D87C1FFB2FB9}" srcOrd="13" destOrd="0" presId="urn:microsoft.com/office/officeart/2005/8/layout/default"/>
    <dgm:cxn modelId="{3597A8AA-31E6-4262-8F26-A4C792243D95}" type="presParOf" srcId="{1358F062-20E0-46E9-A11D-0800555938F9}" destId="{4D6DBD13-DD92-44AA-98D6-6F902E291BAC}" srcOrd="14" destOrd="0" presId="urn:microsoft.com/office/officeart/2005/8/layout/default"/>
    <dgm:cxn modelId="{04CA4EC3-D451-4238-8EBA-B652E64435E6}" type="presParOf" srcId="{1358F062-20E0-46E9-A11D-0800555938F9}" destId="{04945535-4394-4037-95E9-B840508663D5}" srcOrd="15" destOrd="0" presId="urn:microsoft.com/office/officeart/2005/8/layout/default"/>
    <dgm:cxn modelId="{F8C5E42A-E9BD-4EFC-B704-335CA0C8B250}" type="presParOf" srcId="{1358F062-20E0-46E9-A11D-0800555938F9}" destId="{A16F8D33-57A7-4805-9A03-56BDFAF9EED4}" srcOrd="16" destOrd="0" presId="urn:microsoft.com/office/officeart/2005/8/layout/default"/>
    <dgm:cxn modelId="{6FFF7552-973C-4440-A17C-EE54C741DFFD}" type="presParOf" srcId="{1358F062-20E0-46E9-A11D-0800555938F9}" destId="{23C913ED-7748-4782-8858-F493A272F7E5}" srcOrd="17" destOrd="0" presId="urn:microsoft.com/office/officeart/2005/8/layout/default"/>
    <dgm:cxn modelId="{AF763644-C1C1-4B4C-9166-042AACEEC220}" type="presParOf" srcId="{1358F062-20E0-46E9-A11D-0800555938F9}" destId="{2DAB546A-DC0E-4D8D-9686-97567DA49B84}" srcOrd="18" destOrd="0" presId="urn:microsoft.com/office/officeart/2005/8/layout/default"/>
    <dgm:cxn modelId="{1464EBE5-52A8-4B53-8FE0-7CE0B601C580}" type="presParOf" srcId="{1358F062-20E0-46E9-A11D-0800555938F9}" destId="{02358A7A-9782-444D-8C18-D5F657264C61}" srcOrd="19" destOrd="0" presId="urn:microsoft.com/office/officeart/2005/8/layout/default"/>
    <dgm:cxn modelId="{62AA22BA-E4B9-4E61-B310-C055EE0354F2}" type="presParOf" srcId="{1358F062-20E0-46E9-A11D-0800555938F9}" destId="{F527FCFA-A057-4A9B-AF42-6B01C530AB3D}" srcOrd="20" destOrd="0" presId="urn:microsoft.com/office/officeart/2005/8/layout/default"/>
    <dgm:cxn modelId="{E036BF9D-17D3-4EEE-A1E1-AE6C49835C52}" type="presParOf" srcId="{1358F062-20E0-46E9-A11D-0800555938F9}" destId="{D966D049-92FB-4406-B826-2D79037FA334}" srcOrd="21" destOrd="0" presId="urn:microsoft.com/office/officeart/2005/8/layout/default"/>
    <dgm:cxn modelId="{54FD2BAC-717E-481D-BBBB-67A7BA52002B}" type="presParOf" srcId="{1358F062-20E0-46E9-A11D-0800555938F9}" destId="{1DB47F41-0103-42E6-8A62-E612051A29BA}"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C42C46-8761-4A2F-B999-FC6BFC9C2E6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816A2A31-FCEE-4193-AC0D-F24F5E34DD52}">
      <dgm:prSet phldrT="[Text]" phldr="0"/>
      <dgm:spPr/>
      <dgm:t>
        <a:bodyPr/>
        <a:lstStyle/>
        <a:p>
          <a:r>
            <a:rPr lang="en-GB" dirty="0"/>
            <a:t>Dual Purpose </a:t>
          </a:r>
          <a:r>
            <a:rPr lang="en-GB" b="1" dirty="0"/>
            <a:t>Products</a:t>
          </a:r>
          <a:r>
            <a:rPr lang="en-GB" dirty="0"/>
            <a:t>, </a:t>
          </a:r>
          <a:r>
            <a:rPr lang="en-GB" dirty="0" err="1"/>
            <a:t>eg</a:t>
          </a:r>
          <a:r>
            <a:rPr lang="en-GB" dirty="0"/>
            <a:t> Solar Arrays</a:t>
          </a:r>
        </a:p>
      </dgm:t>
    </dgm:pt>
    <dgm:pt modelId="{97C53E39-56C4-4D8F-9926-E18BABC130DC}" type="parTrans" cxnId="{F080A3C0-BC0A-41AC-98A4-C776F4AA0087}">
      <dgm:prSet/>
      <dgm:spPr/>
      <dgm:t>
        <a:bodyPr/>
        <a:lstStyle/>
        <a:p>
          <a:endParaRPr lang="en-GB"/>
        </a:p>
      </dgm:t>
    </dgm:pt>
    <dgm:pt modelId="{0DBA92C3-E85C-4121-AD74-49CBD2509F4D}" type="sibTrans" cxnId="{F080A3C0-BC0A-41AC-98A4-C776F4AA0087}">
      <dgm:prSet/>
      <dgm:spPr/>
      <dgm:t>
        <a:bodyPr/>
        <a:lstStyle/>
        <a:p>
          <a:endParaRPr lang="en-GB"/>
        </a:p>
      </dgm:t>
    </dgm:pt>
    <dgm:pt modelId="{D9C3A03C-FB20-495C-B7B6-784F344D8CFE}">
      <dgm:prSet phldrT="[Text]" phldr="0"/>
      <dgm:spPr/>
      <dgm:t>
        <a:bodyPr/>
        <a:lstStyle/>
        <a:p>
          <a:r>
            <a:rPr lang="en-GB" dirty="0"/>
            <a:t>Dual Purpose </a:t>
          </a:r>
          <a:r>
            <a:rPr lang="en-GB" b="1" dirty="0"/>
            <a:t>Clusters</a:t>
          </a:r>
          <a:r>
            <a:rPr lang="en-GB" dirty="0"/>
            <a:t>, </a:t>
          </a:r>
          <a:r>
            <a:rPr lang="en-GB" dirty="0" err="1"/>
            <a:t>eg</a:t>
          </a:r>
          <a:r>
            <a:rPr lang="en-GB" dirty="0"/>
            <a:t> SW Marine Cluster</a:t>
          </a:r>
        </a:p>
      </dgm:t>
    </dgm:pt>
    <dgm:pt modelId="{402B3358-104F-4C28-82D0-73739D33CECE}" type="parTrans" cxnId="{24ACE82A-3B7F-491C-BBE5-5204FB7821DE}">
      <dgm:prSet/>
      <dgm:spPr/>
      <dgm:t>
        <a:bodyPr/>
        <a:lstStyle/>
        <a:p>
          <a:endParaRPr lang="en-GB"/>
        </a:p>
      </dgm:t>
    </dgm:pt>
    <dgm:pt modelId="{6F9B843A-4132-4276-9711-D8B050BCCABB}" type="sibTrans" cxnId="{24ACE82A-3B7F-491C-BBE5-5204FB7821DE}">
      <dgm:prSet/>
      <dgm:spPr/>
      <dgm:t>
        <a:bodyPr/>
        <a:lstStyle/>
        <a:p>
          <a:endParaRPr lang="en-GB"/>
        </a:p>
      </dgm:t>
    </dgm:pt>
    <dgm:pt modelId="{5468AA30-4563-4A9F-A87B-79BC82379483}">
      <dgm:prSet phldrT="[Text]" phldr="0"/>
      <dgm:spPr/>
      <dgm:t>
        <a:bodyPr/>
        <a:lstStyle/>
        <a:p>
          <a:r>
            <a:rPr lang="en-GB" dirty="0"/>
            <a:t>Dual Purpose </a:t>
          </a:r>
          <a:r>
            <a:rPr lang="en-GB" b="1" dirty="0"/>
            <a:t>Firms</a:t>
          </a:r>
          <a:r>
            <a:rPr lang="en-GB" dirty="0"/>
            <a:t>, </a:t>
          </a:r>
          <a:r>
            <a:rPr lang="en-GB" dirty="0" err="1"/>
            <a:t>eg</a:t>
          </a:r>
          <a:r>
            <a:rPr lang="en-GB" dirty="0"/>
            <a:t> Rolls Royce</a:t>
          </a:r>
        </a:p>
      </dgm:t>
    </dgm:pt>
    <dgm:pt modelId="{701FAAF2-D574-4971-BA39-358B77D4AF5C}" type="parTrans" cxnId="{36D354AC-2D0D-48D1-90AE-81C53F1B5819}">
      <dgm:prSet/>
      <dgm:spPr/>
      <dgm:t>
        <a:bodyPr/>
        <a:lstStyle/>
        <a:p>
          <a:endParaRPr lang="en-GB"/>
        </a:p>
      </dgm:t>
    </dgm:pt>
    <dgm:pt modelId="{6FE0E3A0-D53A-47A6-B07D-CAD850CB4452}" type="sibTrans" cxnId="{36D354AC-2D0D-48D1-90AE-81C53F1B5819}">
      <dgm:prSet/>
      <dgm:spPr/>
      <dgm:t>
        <a:bodyPr/>
        <a:lstStyle/>
        <a:p>
          <a:endParaRPr lang="en-GB"/>
        </a:p>
      </dgm:t>
    </dgm:pt>
    <dgm:pt modelId="{B4AA79CE-0122-4761-932B-076073FA2ED2}" type="pres">
      <dgm:prSet presAssocID="{C4C42C46-8761-4A2F-B999-FC6BFC9C2E69}" presName="compositeShape" presStyleCnt="0">
        <dgm:presLayoutVars>
          <dgm:chMax val="7"/>
          <dgm:dir/>
          <dgm:resizeHandles val="exact"/>
        </dgm:presLayoutVars>
      </dgm:prSet>
      <dgm:spPr/>
    </dgm:pt>
    <dgm:pt modelId="{EC880579-1BBD-4A14-BF70-027972DDE820}" type="pres">
      <dgm:prSet presAssocID="{816A2A31-FCEE-4193-AC0D-F24F5E34DD52}" presName="circ1" presStyleLbl="vennNode1" presStyleIdx="0" presStyleCnt="3"/>
      <dgm:spPr/>
    </dgm:pt>
    <dgm:pt modelId="{1E93D079-F237-4989-8E70-7A99800264D2}" type="pres">
      <dgm:prSet presAssocID="{816A2A31-FCEE-4193-AC0D-F24F5E34DD52}" presName="circ1Tx" presStyleLbl="revTx" presStyleIdx="0" presStyleCnt="0">
        <dgm:presLayoutVars>
          <dgm:chMax val="0"/>
          <dgm:chPref val="0"/>
          <dgm:bulletEnabled val="1"/>
        </dgm:presLayoutVars>
      </dgm:prSet>
      <dgm:spPr/>
    </dgm:pt>
    <dgm:pt modelId="{B284F38C-1ECF-4E1E-AAEE-B11CC8B9063F}" type="pres">
      <dgm:prSet presAssocID="{D9C3A03C-FB20-495C-B7B6-784F344D8CFE}" presName="circ2" presStyleLbl="vennNode1" presStyleIdx="1" presStyleCnt="3"/>
      <dgm:spPr/>
    </dgm:pt>
    <dgm:pt modelId="{9AFB9D5F-2CAF-4872-A8C8-3BE72C512AA3}" type="pres">
      <dgm:prSet presAssocID="{D9C3A03C-FB20-495C-B7B6-784F344D8CFE}" presName="circ2Tx" presStyleLbl="revTx" presStyleIdx="0" presStyleCnt="0">
        <dgm:presLayoutVars>
          <dgm:chMax val="0"/>
          <dgm:chPref val="0"/>
          <dgm:bulletEnabled val="1"/>
        </dgm:presLayoutVars>
      </dgm:prSet>
      <dgm:spPr/>
    </dgm:pt>
    <dgm:pt modelId="{C751E5E2-E418-4ADE-8299-D6F3C1FF1E4A}" type="pres">
      <dgm:prSet presAssocID="{5468AA30-4563-4A9F-A87B-79BC82379483}" presName="circ3" presStyleLbl="vennNode1" presStyleIdx="2" presStyleCnt="3"/>
      <dgm:spPr/>
    </dgm:pt>
    <dgm:pt modelId="{3046C9CF-AB6B-4660-B785-773778ACA105}" type="pres">
      <dgm:prSet presAssocID="{5468AA30-4563-4A9F-A87B-79BC82379483}" presName="circ3Tx" presStyleLbl="revTx" presStyleIdx="0" presStyleCnt="0">
        <dgm:presLayoutVars>
          <dgm:chMax val="0"/>
          <dgm:chPref val="0"/>
          <dgm:bulletEnabled val="1"/>
        </dgm:presLayoutVars>
      </dgm:prSet>
      <dgm:spPr/>
    </dgm:pt>
  </dgm:ptLst>
  <dgm:cxnLst>
    <dgm:cxn modelId="{8F907E0E-9898-435C-8121-328E394E0BD8}" type="presOf" srcId="{5468AA30-4563-4A9F-A87B-79BC82379483}" destId="{3046C9CF-AB6B-4660-B785-773778ACA105}" srcOrd="1" destOrd="0" presId="urn:microsoft.com/office/officeart/2005/8/layout/venn1"/>
    <dgm:cxn modelId="{52FEE114-576C-4BCB-9428-88D097D5B62F}" type="presOf" srcId="{816A2A31-FCEE-4193-AC0D-F24F5E34DD52}" destId="{1E93D079-F237-4989-8E70-7A99800264D2}" srcOrd="1" destOrd="0" presId="urn:microsoft.com/office/officeart/2005/8/layout/venn1"/>
    <dgm:cxn modelId="{24ACE82A-3B7F-491C-BBE5-5204FB7821DE}" srcId="{C4C42C46-8761-4A2F-B999-FC6BFC9C2E69}" destId="{D9C3A03C-FB20-495C-B7B6-784F344D8CFE}" srcOrd="1" destOrd="0" parTransId="{402B3358-104F-4C28-82D0-73739D33CECE}" sibTransId="{6F9B843A-4132-4276-9711-D8B050BCCABB}"/>
    <dgm:cxn modelId="{00F40643-A822-48DF-AD1A-2C36B5DC25E3}" type="presOf" srcId="{5468AA30-4563-4A9F-A87B-79BC82379483}" destId="{C751E5E2-E418-4ADE-8299-D6F3C1FF1E4A}" srcOrd="0" destOrd="0" presId="urn:microsoft.com/office/officeart/2005/8/layout/venn1"/>
    <dgm:cxn modelId="{EE42317E-2519-471E-8672-486F368F0241}" type="presOf" srcId="{D9C3A03C-FB20-495C-B7B6-784F344D8CFE}" destId="{B284F38C-1ECF-4E1E-AAEE-B11CC8B9063F}" srcOrd="0" destOrd="0" presId="urn:microsoft.com/office/officeart/2005/8/layout/venn1"/>
    <dgm:cxn modelId="{4FCF5AA1-4FF6-4FA6-9D01-537179AFD860}" type="presOf" srcId="{816A2A31-FCEE-4193-AC0D-F24F5E34DD52}" destId="{EC880579-1BBD-4A14-BF70-027972DDE820}" srcOrd="0" destOrd="0" presId="urn:microsoft.com/office/officeart/2005/8/layout/venn1"/>
    <dgm:cxn modelId="{36D354AC-2D0D-48D1-90AE-81C53F1B5819}" srcId="{C4C42C46-8761-4A2F-B999-FC6BFC9C2E69}" destId="{5468AA30-4563-4A9F-A87B-79BC82379483}" srcOrd="2" destOrd="0" parTransId="{701FAAF2-D574-4971-BA39-358B77D4AF5C}" sibTransId="{6FE0E3A0-D53A-47A6-B07D-CAD850CB4452}"/>
    <dgm:cxn modelId="{F080A3C0-BC0A-41AC-98A4-C776F4AA0087}" srcId="{C4C42C46-8761-4A2F-B999-FC6BFC9C2E69}" destId="{816A2A31-FCEE-4193-AC0D-F24F5E34DD52}" srcOrd="0" destOrd="0" parTransId="{97C53E39-56C4-4D8F-9926-E18BABC130DC}" sibTransId="{0DBA92C3-E85C-4121-AD74-49CBD2509F4D}"/>
    <dgm:cxn modelId="{E64689CC-A0EC-47C4-82B6-A4D3F4DC39D5}" type="presOf" srcId="{C4C42C46-8761-4A2F-B999-FC6BFC9C2E69}" destId="{B4AA79CE-0122-4761-932B-076073FA2ED2}" srcOrd="0" destOrd="0" presId="urn:microsoft.com/office/officeart/2005/8/layout/venn1"/>
    <dgm:cxn modelId="{58D62AD7-6DAA-4F16-92E6-ABFC2826F3CD}" type="presOf" srcId="{D9C3A03C-FB20-495C-B7B6-784F344D8CFE}" destId="{9AFB9D5F-2CAF-4872-A8C8-3BE72C512AA3}" srcOrd="1" destOrd="0" presId="urn:microsoft.com/office/officeart/2005/8/layout/venn1"/>
    <dgm:cxn modelId="{A2BA4556-BBCC-41ED-97CA-A8A6FC194A3D}" type="presParOf" srcId="{B4AA79CE-0122-4761-932B-076073FA2ED2}" destId="{EC880579-1BBD-4A14-BF70-027972DDE820}" srcOrd="0" destOrd="0" presId="urn:microsoft.com/office/officeart/2005/8/layout/venn1"/>
    <dgm:cxn modelId="{D2008FA0-3FFF-4E68-A527-61548E87003E}" type="presParOf" srcId="{B4AA79CE-0122-4761-932B-076073FA2ED2}" destId="{1E93D079-F237-4989-8E70-7A99800264D2}" srcOrd="1" destOrd="0" presId="urn:microsoft.com/office/officeart/2005/8/layout/venn1"/>
    <dgm:cxn modelId="{B37B4677-5A5C-4EC4-A06F-D4A7575AD956}" type="presParOf" srcId="{B4AA79CE-0122-4761-932B-076073FA2ED2}" destId="{B284F38C-1ECF-4E1E-AAEE-B11CC8B9063F}" srcOrd="2" destOrd="0" presId="urn:microsoft.com/office/officeart/2005/8/layout/venn1"/>
    <dgm:cxn modelId="{D5F6193B-A98E-47E1-A760-9C79C82A8005}" type="presParOf" srcId="{B4AA79CE-0122-4761-932B-076073FA2ED2}" destId="{9AFB9D5F-2CAF-4872-A8C8-3BE72C512AA3}" srcOrd="3" destOrd="0" presId="urn:microsoft.com/office/officeart/2005/8/layout/venn1"/>
    <dgm:cxn modelId="{A1D95A7A-627D-47F2-BE5B-78B68D91FEDD}" type="presParOf" srcId="{B4AA79CE-0122-4761-932B-076073FA2ED2}" destId="{C751E5E2-E418-4ADE-8299-D6F3C1FF1E4A}" srcOrd="4" destOrd="0" presId="urn:microsoft.com/office/officeart/2005/8/layout/venn1"/>
    <dgm:cxn modelId="{06B20DFE-6511-41E1-9495-B0F051B0027A}" type="presParOf" srcId="{B4AA79CE-0122-4761-932B-076073FA2ED2}" destId="{3046C9CF-AB6B-4660-B785-773778ACA10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46BDE-7B6D-4281-9711-5D77B79B2884}">
      <dsp:nvSpPr>
        <dsp:cNvPr id="0" name=""/>
        <dsp:cNvSpPr/>
      </dsp:nvSpPr>
      <dsp:spPr>
        <a:xfrm>
          <a:off x="2546" y="340796"/>
          <a:ext cx="2020400" cy="1212240"/>
        </a:xfrm>
        <a:prstGeom prst="rect">
          <a:avLst/>
        </a:prstGeom>
        <a:solidFill>
          <a:srgbClr val="0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Air Platforms</a:t>
          </a:r>
        </a:p>
      </dsp:txBody>
      <dsp:txXfrm>
        <a:off x="2546" y="340796"/>
        <a:ext cx="2020400" cy="1212240"/>
      </dsp:txXfrm>
    </dsp:sp>
    <dsp:sp modelId="{D4E49508-CF11-4CCC-8F8F-5982C16F0F56}">
      <dsp:nvSpPr>
        <dsp:cNvPr id="0" name=""/>
        <dsp:cNvSpPr/>
      </dsp:nvSpPr>
      <dsp:spPr>
        <a:xfrm>
          <a:off x="2224987" y="340796"/>
          <a:ext cx="2020400" cy="1212240"/>
        </a:xfrm>
        <a:prstGeom prst="rect">
          <a:avLst/>
        </a:prstGeom>
        <a:solidFill>
          <a:srgbClr val="0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Land Platforms</a:t>
          </a:r>
        </a:p>
      </dsp:txBody>
      <dsp:txXfrm>
        <a:off x="2224987" y="340796"/>
        <a:ext cx="2020400" cy="1212240"/>
      </dsp:txXfrm>
    </dsp:sp>
    <dsp:sp modelId="{A75CA801-1EB4-43AB-9543-D6D9BAAEE668}">
      <dsp:nvSpPr>
        <dsp:cNvPr id="0" name=""/>
        <dsp:cNvSpPr/>
      </dsp:nvSpPr>
      <dsp:spPr>
        <a:xfrm>
          <a:off x="4447428" y="340796"/>
          <a:ext cx="2020400" cy="1212240"/>
        </a:xfrm>
        <a:prstGeom prst="rect">
          <a:avLst/>
        </a:prstGeom>
        <a:solidFill>
          <a:srgbClr val="0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Marine Platforms</a:t>
          </a:r>
        </a:p>
      </dsp:txBody>
      <dsp:txXfrm>
        <a:off x="4447428" y="340796"/>
        <a:ext cx="2020400" cy="1212240"/>
      </dsp:txXfrm>
    </dsp:sp>
    <dsp:sp modelId="{5CBD049C-99A3-42D9-B244-C985B55F766C}">
      <dsp:nvSpPr>
        <dsp:cNvPr id="0" name=""/>
        <dsp:cNvSpPr/>
      </dsp:nvSpPr>
      <dsp:spPr>
        <a:xfrm>
          <a:off x="6669868" y="340796"/>
          <a:ext cx="2020400" cy="1212240"/>
        </a:xfrm>
        <a:prstGeom prst="rect">
          <a:avLst/>
        </a:prstGeom>
        <a:solidFill>
          <a:srgbClr val="0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Complex Weaponry</a:t>
          </a:r>
        </a:p>
      </dsp:txBody>
      <dsp:txXfrm>
        <a:off x="6669868" y="340796"/>
        <a:ext cx="2020400" cy="1212240"/>
      </dsp:txXfrm>
    </dsp:sp>
    <dsp:sp modelId="{9B813DFF-8EF5-4991-A9EF-0BD8926B583F}">
      <dsp:nvSpPr>
        <dsp:cNvPr id="0" name=""/>
        <dsp:cNvSpPr/>
      </dsp:nvSpPr>
      <dsp:spPr>
        <a:xfrm>
          <a:off x="2546" y="1755077"/>
          <a:ext cx="2020400" cy="1212240"/>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C4ISR</a:t>
          </a:r>
        </a:p>
      </dsp:txBody>
      <dsp:txXfrm>
        <a:off x="2546" y="1755077"/>
        <a:ext cx="2020400" cy="1212240"/>
      </dsp:txXfrm>
    </dsp:sp>
    <dsp:sp modelId="{5CC06B76-CD4D-4115-9CCB-9F8746C51DB5}">
      <dsp:nvSpPr>
        <dsp:cNvPr id="0" name=""/>
        <dsp:cNvSpPr/>
      </dsp:nvSpPr>
      <dsp:spPr>
        <a:xfrm>
          <a:off x="2224987" y="1755077"/>
          <a:ext cx="2020400" cy="1212240"/>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Logistics &amp; Bases</a:t>
          </a:r>
        </a:p>
      </dsp:txBody>
      <dsp:txXfrm>
        <a:off x="2224987" y="1755077"/>
        <a:ext cx="2020400" cy="1212240"/>
      </dsp:txXfrm>
    </dsp:sp>
    <dsp:sp modelId="{CEF583C1-23B2-4BB7-A818-2FEBF709F29C}">
      <dsp:nvSpPr>
        <dsp:cNvPr id="0" name=""/>
        <dsp:cNvSpPr/>
      </dsp:nvSpPr>
      <dsp:spPr>
        <a:xfrm>
          <a:off x="4447428" y="1755077"/>
          <a:ext cx="2020400" cy="1212240"/>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Personal Equipment</a:t>
          </a:r>
        </a:p>
      </dsp:txBody>
      <dsp:txXfrm>
        <a:off x="4447428" y="1755077"/>
        <a:ext cx="2020400" cy="1212240"/>
      </dsp:txXfrm>
    </dsp:sp>
    <dsp:sp modelId="{4D6DBD13-DD92-44AA-98D6-6F902E291BAC}">
      <dsp:nvSpPr>
        <dsp:cNvPr id="0" name=""/>
        <dsp:cNvSpPr/>
      </dsp:nvSpPr>
      <dsp:spPr>
        <a:xfrm>
          <a:off x="6669868" y="1755077"/>
          <a:ext cx="2020400" cy="1212240"/>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Training &amp; Welfare</a:t>
          </a:r>
        </a:p>
      </dsp:txBody>
      <dsp:txXfrm>
        <a:off x="6669868" y="1755077"/>
        <a:ext cx="2020400" cy="1212240"/>
      </dsp:txXfrm>
    </dsp:sp>
    <dsp:sp modelId="{A16F8D33-57A7-4805-9A03-56BDFAF9EED4}">
      <dsp:nvSpPr>
        <dsp:cNvPr id="0" name=""/>
        <dsp:cNvSpPr/>
      </dsp:nvSpPr>
      <dsp:spPr>
        <a:xfrm>
          <a:off x="2546" y="3169357"/>
          <a:ext cx="2020400" cy="1212240"/>
        </a:xfrm>
        <a:prstGeom prst="rect">
          <a:avLst/>
        </a:prstGeom>
        <a:solidFill>
          <a:schemeClr val="bg1">
            <a:lumMod val="6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Chemicals &amp; Materials</a:t>
          </a:r>
        </a:p>
      </dsp:txBody>
      <dsp:txXfrm>
        <a:off x="2546" y="3169357"/>
        <a:ext cx="2020400" cy="1212240"/>
      </dsp:txXfrm>
    </dsp:sp>
    <dsp:sp modelId="{2DAB546A-DC0E-4D8D-9686-97567DA49B84}">
      <dsp:nvSpPr>
        <dsp:cNvPr id="0" name=""/>
        <dsp:cNvSpPr/>
      </dsp:nvSpPr>
      <dsp:spPr>
        <a:xfrm>
          <a:off x="2224987" y="3169357"/>
          <a:ext cx="2020400" cy="1212240"/>
        </a:xfrm>
        <a:prstGeom prst="rect">
          <a:avLst/>
        </a:prstGeom>
        <a:solidFill>
          <a:schemeClr val="bg1">
            <a:lumMod val="6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Electronics &amp; Optics</a:t>
          </a:r>
        </a:p>
      </dsp:txBody>
      <dsp:txXfrm>
        <a:off x="2224987" y="3169357"/>
        <a:ext cx="2020400" cy="1212240"/>
      </dsp:txXfrm>
    </dsp:sp>
    <dsp:sp modelId="{F527FCFA-A057-4A9B-AF42-6B01C530AB3D}">
      <dsp:nvSpPr>
        <dsp:cNvPr id="0" name=""/>
        <dsp:cNvSpPr/>
      </dsp:nvSpPr>
      <dsp:spPr>
        <a:xfrm>
          <a:off x="4447428" y="3169357"/>
          <a:ext cx="2020400" cy="1212240"/>
        </a:xfrm>
        <a:prstGeom prst="rect">
          <a:avLst/>
        </a:prstGeom>
        <a:solidFill>
          <a:schemeClr val="bg1">
            <a:lumMod val="6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Machinery</a:t>
          </a:r>
        </a:p>
      </dsp:txBody>
      <dsp:txXfrm>
        <a:off x="4447428" y="3169357"/>
        <a:ext cx="2020400" cy="1212240"/>
      </dsp:txXfrm>
    </dsp:sp>
    <dsp:sp modelId="{1DB47F41-0103-42E6-8A62-E612051A29BA}">
      <dsp:nvSpPr>
        <dsp:cNvPr id="0" name=""/>
        <dsp:cNvSpPr/>
      </dsp:nvSpPr>
      <dsp:spPr>
        <a:xfrm>
          <a:off x="6669868" y="3169357"/>
          <a:ext cx="2020400" cy="1212240"/>
        </a:xfrm>
        <a:prstGeom prst="rect">
          <a:avLst/>
        </a:prstGeom>
        <a:solidFill>
          <a:schemeClr val="bg1">
            <a:lumMod val="65000"/>
          </a:schemeClr>
        </a:solidFill>
        <a:ln w="127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Professional Services</a:t>
          </a:r>
        </a:p>
      </dsp:txBody>
      <dsp:txXfrm>
        <a:off x="6669868" y="3169357"/>
        <a:ext cx="2020400" cy="1212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880579-1BBD-4A14-BF70-027972DDE820}">
      <dsp:nvSpPr>
        <dsp:cNvPr id="0" name=""/>
        <dsp:cNvSpPr/>
      </dsp:nvSpPr>
      <dsp:spPr>
        <a:xfrm>
          <a:off x="2438399" y="67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GB" sz="2700" kern="1200" dirty="0"/>
            <a:t>Dual Purpose </a:t>
          </a:r>
          <a:r>
            <a:rPr lang="en-GB" sz="2700" b="1" kern="1200" dirty="0"/>
            <a:t>Products</a:t>
          </a:r>
          <a:r>
            <a:rPr lang="en-GB" sz="2700" kern="1200" dirty="0"/>
            <a:t>, </a:t>
          </a:r>
          <a:r>
            <a:rPr lang="en-GB" sz="2700" kern="1200" dirty="0" err="1"/>
            <a:t>eg</a:t>
          </a:r>
          <a:r>
            <a:rPr lang="en-GB" sz="2700" kern="1200" dirty="0"/>
            <a:t> Solar Arrays</a:t>
          </a:r>
        </a:p>
      </dsp:txBody>
      <dsp:txXfrm>
        <a:off x="2871893" y="636693"/>
        <a:ext cx="2384213" cy="1463040"/>
      </dsp:txXfrm>
    </dsp:sp>
    <dsp:sp modelId="{B284F38C-1ECF-4E1E-AAEE-B11CC8B9063F}">
      <dsp:nvSpPr>
        <dsp:cNvPr id="0" name=""/>
        <dsp:cNvSpPr/>
      </dsp:nvSpPr>
      <dsp:spPr>
        <a:xfrm>
          <a:off x="3611541" y="2099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GB" sz="2700" kern="1200" dirty="0"/>
            <a:t>Dual Purpose </a:t>
          </a:r>
          <a:r>
            <a:rPr lang="en-GB" sz="2700" b="1" kern="1200" dirty="0"/>
            <a:t>Clusters</a:t>
          </a:r>
          <a:r>
            <a:rPr lang="en-GB" sz="2700" kern="1200" dirty="0"/>
            <a:t>, </a:t>
          </a:r>
          <a:r>
            <a:rPr lang="en-GB" sz="2700" kern="1200" dirty="0" err="1"/>
            <a:t>eg</a:t>
          </a:r>
          <a:r>
            <a:rPr lang="en-GB" sz="2700" kern="1200" dirty="0"/>
            <a:t> SW Marine Cluster</a:t>
          </a:r>
        </a:p>
      </dsp:txBody>
      <dsp:txXfrm>
        <a:off x="4605866" y="2939626"/>
        <a:ext cx="1950720" cy="1788160"/>
      </dsp:txXfrm>
    </dsp:sp>
    <dsp:sp modelId="{C751E5E2-E418-4ADE-8299-D6F3C1FF1E4A}">
      <dsp:nvSpPr>
        <dsp:cNvPr id="0" name=""/>
        <dsp:cNvSpPr/>
      </dsp:nvSpPr>
      <dsp:spPr>
        <a:xfrm>
          <a:off x="1265258" y="2099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GB" sz="2700" kern="1200" dirty="0"/>
            <a:t>Dual Purpose </a:t>
          </a:r>
          <a:r>
            <a:rPr lang="en-GB" sz="2700" b="1" kern="1200" dirty="0"/>
            <a:t>Firms</a:t>
          </a:r>
          <a:r>
            <a:rPr lang="en-GB" sz="2700" kern="1200" dirty="0"/>
            <a:t>, </a:t>
          </a:r>
          <a:r>
            <a:rPr lang="en-GB" sz="2700" kern="1200" dirty="0" err="1"/>
            <a:t>eg</a:t>
          </a:r>
          <a:r>
            <a:rPr lang="en-GB" sz="2700" kern="1200" dirty="0"/>
            <a:t> Rolls Royce</a:t>
          </a:r>
        </a:p>
      </dsp:txBody>
      <dsp:txXfrm>
        <a:off x="1571413" y="2939626"/>
        <a:ext cx="1950720" cy="178816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F8AAAC-2B94-4D03-BE2F-ECCD41404808}" type="datetimeFigureOut">
              <a:rPr lang="en-GB" smtClean="0"/>
              <a:t>11/08/2026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C3787D-DEAC-4A05-8E6F-37010E361DE6}" type="slidenum">
              <a:rPr lang="en-GB" smtClean="0"/>
              <a:t>‹#›</a:t>
            </a:fld>
            <a:endParaRPr lang="en-GB"/>
          </a:p>
        </p:txBody>
      </p:sp>
    </p:spTree>
    <p:extLst>
      <p:ext uri="{BB962C8B-B14F-4D97-AF65-F5344CB8AC3E}">
        <p14:creationId xmlns:p14="http://schemas.microsoft.com/office/powerpoint/2010/main" val="1202696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37902-1323-0E12-D852-166BABFD15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E70B5-1D0B-C8EE-86D0-0E9257E372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4C9926-7B43-A8D0-B620-D02318B7702C}"/>
              </a:ext>
            </a:extLst>
          </p:cNvPr>
          <p:cNvSpPr>
            <a:spLocks noGrp="1"/>
          </p:cNvSpPr>
          <p:nvPr>
            <p:ph type="body" idx="1"/>
          </p:nvPr>
        </p:nvSpPr>
        <p:spPr/>
        <p:txBody>
          <a:bodyPr/>
          <a:lstStyle/>
          <a:p>
            <a:r>
              <a:rPr lang="en-GB"/>
              <a:t>AF</a:t>
            </a:r>
            <a:endParaRPr lang="en-US"/>
          </a:p>
        </p:txBody>
      </p:sp>
      <p:sp>
        <p:nvSpPr>
          <p:cNvPr id="4" name="Slide Number Placeholder 3">
            <a:extLst>
              <a:ext uri="{FF2B5EF4-FFF2-40B4-BE49-F238E27FC236}">
                <a16:creationId xmlns:a16="http://schemas.microsoft.com/office/drawing/2014/main" id="{D8412083-D213-6F59-2D37-379966124169}"/>
              </a:ext>
            </a:extLst>
          </p:cNvPr>
          <p:cNvSpPr>
            <a:spLocks noGrp="1"/>
          </p:cNvSpPr>
          <p:nvPr>
            <p:ph type="sldNum" sz="quarter" idx="5"/>
          </p:nvPr>
        </p:nvSpPr>
        <p:spPr/>
        <p:txBody>
          <a:bodyPr/>
          <a:lstStyle/>
          <a:p>
            <a:pPr>
              <a:defRPr/>
            </a:pPr>
            <a:fld id="{F703575C-EEDE-419C-86D1-0288E6F48943}" type="slidenum">
              <a:rPr lang="en-US" smtClean="0"/>
              <a:pPr>
                <a:defRPr/>
              </a:pPr>
              <a:t>2</a:t>
            </a:fld>
            <a:endParaRPr lang="en-US"/>
          </a:p>
        </p:txBody>
      </p:sp>
    </p:spTree>
    <p:extLst>
      <p:ext uri="{BB962C8B-B14F-4D97-AF65-F5344CB8AC3E}">
        <p14:creationId xmlns:p14="http://schemas.microsoft.com/office/powerpoint/2010/main" val="2818556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0B0C0C"/>
              </a:solidFill>
              <a:highlight>
                <a:srgbClr val="FFFFFF"/>
              </a:highlight>
              <a:ea typeface="Calibri"/>
              <a:cs typeface="Calibri"/>
            </a:endParaRPr>
          </a:p>
        </p:txBody>
      </p:sp>
      <p:sp>
        <p:nvSpPr>
          <p:cNvPr id="4" name="Slide Number Placeholder 3"/>
          <p:cNvSpPr>
            <a:spLocks noGrp="1"/>
          </p:cNvSpPr>
          <p:nvPr>
            <p:ph type="sldNum" sz="quarter" idx="5"/>
          </p:nvPr>
        </p:nvSpPr>
        <p:spPr/>
        <p:txBody>
          <a:bodyPr/>
          <a:lstStyle/>
          <a:p>
            <a:fld id="{17C3787D-DEAC-4A05-8E6F-37010E361DE6}" type="slidenum">
              <a:rPr lang="en-GB" smtClean="0"/>
              <a:t>3</a:t>
            </a:fld>
            <a:endParaRPr lang="en-GB"/>
          </a:p>
        </p:txBody>
      </p:sp>
    </p:spTree>
    <p:extLst>
      <p:ext uri="{BB962C8B-B14F-4D97-AF65-F5344CB8AC3E}">
        <p14:creationId xmlns:p14="http://schemas.microsoft.com/office/powerpoint/2010/main" val="1225755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17C3787D-DEAC-4A05-8E6F-37010E361DE6}" type="slidenum">
              <a:rPr lang="en-GB" smtClean="0"/>
              <a:t>8</a:t>
            </a:fld>
            <a:endParaRPr lang="en-GB"/>
          </a:p>
        </p:txBody>
      </p:sp>
    </p:spTree>
    <p:extLst>
      <p:ext uri="{BB962C8B-B14F-4D97-AF65-F5344CB8AC3E}">
        <p14:creationId xmlns:p14="http://schemas.microsoft.com/office/powerpoint/2010/main" val="1773006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3EA9C-3DFF-F240-6BF3-91B7685C8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AC51B-386F-1C12-7D0F-907A40AEC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72C4EC-4A10-1D2C-92D1-696A0881982E}"/>
              </a:ext>
            </a:extLst>
          </p:cNvPr>
          <p:cNvSpPr>
            <a:spLocks noGrp="1"/>
          </p:cNvSpPr>
          <p:nvPr>
            <p:ph type="body" idx="1"/>
          </p:nvPr>
        </p:nvSpPr>
        <p:spPr/>
        <p:txBody>
          <a:bodyPr/>
          <a:lstStyle/>
          <a:p>
            <a:r>
              <a:rPr lang="en-US">
                <a:ea typeface="Calibri"/>
                <a:cs typeface="Calibri"/>
              </a:rPr>
              <a:t>Training: Castle Air Ltd (helicopter/</a:t>
            </a:r>
            <a:r>
              <a:rPr lang="en-US" err="1">
                <a:ea typeface="Calibri"/>
                <a:cs typeface="Calibri"/>
              </a:rPr>
              <a:t>rotory</a:t>
            </a:r>
            <a:r>
              <a:rPr lang="en-US">
                <a:ea typeface="Calibri"/>
                <a:cs typeface="Calibri"/>
              </a:rPr>
              <a:t> craft academy); Devonport Royal Dockyard Ltd (Naval base management)</a:t>
            </a:r>
          </a:p>
        </p:txBody>
      </p:sp>
      <p:sp>
        <p:nvSpPr>
          <p:cNvPr id="4" name="Slide Number Placeholder 3">
            <a:extLst>
              <a:ext uri="{FF2B5EF4-FFF2-40B4-BE49-F238E27FC236}">
                <a16:creationId xmlns:a16="http://schemas.microsoft.com/office/drawing/2014/main" id="{DE7A9D0C-0495-FF82-64A6-1E9FD6D6733B}"/>
              </a:ext>
            </a:extLst>
          </p:cNvPr>
          <p:cNvSpPr>
            <a:spLocks noGrp="1"/>
          </p:cNvSpPr>
          <p:nvPr>
            <p:ph type="sldNum" sz="quarter" idx="5"/>
          </p:nvPr>
        </p:nvSpPr>
        <p:spPr/>
        <p:txBody>
          <a:bodyPr/>
          <a:lstStyle/>
          <a:p>
            <a:fld id="{17C3787D-DEAC-4A05-8E6F-37010E361DE6}" type="slidenum">
              <a:rPr lang="en-GB" smtClean="0"/>
              <a:t>9</a:t>
            </a:fld>
            <a:endParaRPr lang="en-GB"/>
          </a:p>
        </p:txBody>
      </p:sp>
    </p:spTree>
    <p:extLst>
      <p:ext uri="{BB962C8B-B14F-4D97-AF65-F5344CB8AC3E}">
        <p14:creationId xmlns:p14="http://schemas.microsoft.com/office/powerpoint/2010/main" val="3097806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B594A-2864-8660-1FB7-D02BBD6E5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CF0F7-CBDF-0C53-324E-8C09C27CF5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DEC775-BC9F-3A2D-1E43-EDFEF5342073}"/>
              </a:ext>
            </a:extLst>
          </p:cNvPr>
          <p:cNvSpPr>
            <a:spLocks noGrp="1"/>
          </p:cNvSpPr>
          <p:nvPr>
            <p:ph type="body" idx="1"/>
          </p:nvPr>
        </p:nvSpPr>
        <p:spPr/>
        <p:txBody>
          <a:bodyPr/>
          <a:lstStyle/>
          <a:p>
            <a:r>
              <a:rPr lang="en-GB"/>
              <a:t>AF</a:t>
            </a:r>
            <a:endParaRPr lang="en-US"/>
          </a:p>
        </p:txBody>
      </p:sp>
      <p:sp>
        <p:nvSpPr>
          <p:cNvPr id="4" name="Slide Number Placeholder 3">
            <a:extLst>
              <a:ext uri="{FF2B5EF4-FFF2-40B4-BE49-F238E27FC236}">
                <a16:creationId xmlns:a16="http://schemas.microsoft.com/office/drawing/2014/main" id="{568F2E36-DD90-B031-21CD-68577D0EFC7F}"/>
              </a:ext>
            </a:extLst>
          </p:cNvPr>
          <p:cNvSpPr>
            <a:spLocks noGrp="1"/>
          </p:cNvSpPr>
          <p:nvPr>
            <p:ph type="sldNum" sz="quarter" idx="5"/>
          </p:nvPr>
        </p:nvSpPr>
        <p:spPr/>
        <p:txBody>
          <a:bodyPr/>
          <a:lstStyle/>
          <a:p>
            <a:pPr>
              <a:defRPr/>
            </a:pPr>
            <a:fld id="{F703575C-EEDE-419C-86D1-0288E6F48943}" type="slidenum">
              <a:rPr lang="en-US" smtClean="0"/>
              <a:pPr>
                <a:defRPr/>
              </a:pPr>
              <a:t>13</a:t>
            </a:fld>
            <a:endParaRPr lang="en-US"/>
          </a:p>
        </p:txBody>
      </p:sp>
    </p:spTree>
    <p:extLst>
      <p:ext uri="{BB962C8B-B14F-4D97-AF65-F5344CB8AC3E}">
        <p14:creationId xmlns:p14="http://schemas.microsoft.com/office/powerpoint/2010/main" val="717339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C4ISR has the largest overlap with Cognitive Automation and Information Systems</a:t>
            </a:r>
          </a:p>
          <a:p>
            <a:r>
              <a:rPr lang="en-US">
                <a:ea typeface="Calibri"/>
                <a:cs typeface="Calibri"/>
              </a:rPr>
              <a:t>Other categories have overlaps with others</a:t>
            </a:r>
          </a:p>
          <a:p>
            <a:r>
              <a:rPr lang="en-US">
                <a:ea typeface="Calibri"/>
                <a:cs typeface="Calibri"/>
              </a:rPr>
              <a:t>Energy is most strongly represented in Logistics &amp; Bases</a:t>
            </a:r>
          </a:p>
        </p:txBody>
      </p:sp>
      <p:sp>
        <p:nvSpPr>
          <p:cNvPr id="4" name="Slide Number Placeholder 3"/>
          <p:cNvSpPr>
            <a:spLocks noGrp="1"/>
          </p:cNvSpPr>
          <p:nvPr>
            <p:ph type="sldNum" sz="quarter" idx="5"/>
          </p:nvPr>
        </p:nvSpPr>
        <p:spPr/>
        <p:txBody>
          <a:bodyPr/>
          <a:lstStyle/>
          <a:p>
            <a:fld id="{17C3787D-DEAC-4A05-8E6F-37010E361DE6}" type="slidenum">
              <a:rPr lang="en-GB" smtClean="0"/>
              <a:t>18</a:t>
            </a:fld>
            <a:endParaRPr lang="en-GB"/>
          </a:p>
        </p:txBody>
      </p:sp>
    </p:spTree>
    <p:extLst>
      <p:ext uri="{BB962C8B-B14F-4D97-AF65-F5344CB8AC3E}">
        <p14:creationId xmlns:p14="http://schemas.microsoft.com/office/powerpoint/2010/main" val="37281316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hyperlink" Target="https://www.camecon.com/"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hyperlink" Target="https://www.camecon.com/"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44733F-3593-C3BD-5900-B116A6B3AD85}"/>
              </a:ext>
            </a:extLst>
          </p:cNvPr>
          <p:cNvSpPr/>
          <p:nvPr userDrawn="1"/>
        </p:nvSpPr>
        <p:spPr>
          <a:xfrm>
            <a:off x="0" y="0"/>
            <a:ext cx="12224197" cy="6868732"/>
          </a:xfrm>
          <a:prstGeom prst="rect">
            <a:avLst/>
          </a:prstGeom>
          <a:gradFill flip="none" rotWithShape="1">
            <a:gsLst>
              <a:gs pos="80000">
                <a:srgbClr val="317DA5"/>
              </a:gs>
              <a:gs pos="0">
                <a:srgbClr val="30259E"/>
              </a:gs>
              <a:gs pos="100000">
                <a:srgbClr val="3FBCBC"/>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l Sans MT" panose="020B0502020104020203" pitchFamily="34" charset="77"/>
            </a:endParaRPr>
          </a:p>
        </p:txBody>
      </p:sp>
      <p:sp>
        <p:nvSpPr>
          <p:cNvPr id="2" name="Title 1">
            <a:extLst>
              <a:ext uri="{FF2B5EF4-FFF2-40B4-BE49-F238E27FC236}">
                <a16:creationId xmlns:a16="http://schemas.microsoft.com/office/drawing/2014/main" id="{34BCFF15-4864-D65D-05A2-70454A2A61AA}"/>
              </a:ext>
            </a:extLst>
          </p:cNvPr>
          <p:cNvSpPr>
            <a:spLocks noGrp="1"/>
          </p:cNvSpPr>
          <p:nvPr>
            <p:ph type="ctrTitle"/>
          </p:nvPr>
        </p:nvSpPr>
        <p:spPr>
          <a:xfrm>
            <a:off x="838200" y="1978890"/>
            <a:ext cx="7333527" cy="2387600"/>
          </a:xfrm>
        </p:spPr>
        <p:txBody>
          <a:bodyPr anchor="b">
            <a:normAutofit/>
          </a:bodyPr>
          <a:lstStyle>
            <a:lvl1pPr algn="l">
              <a:defRPr sz="4800">
                <a:solidFill>
                  <a:schemeClr val="bg1"/>
                </a:solidFill>
                <a:latin typeface="+mj-lt"/>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2E348677-4E4B-30A7-0F49-3B5384B86414}"/>
              </a:ext>
            </a:extLst>
          </p:cNvPr>
          <p:cNvSpPr>
            <a:spLocks noGrp="1"/>
          </p:cNvSpPr>
          <p:nvPr>
            <p:ph type="subTitle" idx="1"/>
          </p:nvPr>
        </p:nvSpPr>
        <p:spPr>
          <a:xfrm>
            <a:off x="838200" y="4458565"/>
            <a:ext cx="7333527" cy="1655762"/>
          </a:xfrm>
        </p:spPr>
        <p:txBody>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Picture 8" descr="Text&#10;&#10;Description automatically generated">
            <a:extLst>
              <a:ext uri="{FF2B5EF4-FFF2-40B4-BE49-F238E27FC236}">
                <a16:creationId xmlns:a16="http://schemas.microsoft.com/office/drawing/2014/main" id="{C388CB84-221C-BE3D-62FA-71013BF926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69037" y="388775"/>
            <a:ext cx="4349993" cy="1116831"/>
          </a:xfrm>
          <a:prstGeom prst="rect">
            <a:avLst/>
          </a:prstGeom>
        </p:spPr>
      </p:pic>
    </p:spTree>
    <p:extLst>
      <p:ext uri="{BB962C8B-B14F-4D97-AF65-F5344CB8AC3E}">
        <p14:creationId xmlns:p14="http://schemas.microsoft.com/office/powerpoint/2010/main" val="583737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hart_Layout 1">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876652C-52D4-4956-3777-3E547C240E57}"/>
              </a:ext>
            </a:extLst>
          </p:cNvPr>
          <p:cNvCxnSpPr>
            <a:cxnSpLocks/>
          </p:cNvCxnSpPr>
          <p:nvPr/>
        </p:nvCxnSpPr>
        <p:spPr>
          <a:xfrm>
            <a:off x="871538" y="769938"/>
            <a:ext cx="10439400" cy="0"/>
          </a:xfrm>
          <a:prstGeom prst="line">
            <a:avLst/>
          </a:prstGeom>
          <a:ln>
            <a:solidFill>
              <a:srgbClr val="00C5C6"/>
            </a:solidFill>
          </a:ln>
        </p:spPr>
        <p:style>
          <a:lnRef idx="2">
            <a:schemeClr val="accent1"/>
          </a:lnRef>
          <a:fillRef idx="0">
            <a:schemeClr val="accent1"/>
          </a:fillRef>
          <a:effectRef idx="1">
            <a:schemeClr val="accent1"/>
          </a:effectRef>
          <a:fontRef idx="minor">
            <a:schemeClr val="tx1"/>
          </a:fontRef>
        </p:style>
      </p:cxnSp>
      <p:sp>
        <p:nvSpPr>
          <p:cNvPr id="3" name="TextBox 4">
            <a:extLst>
              <a:ext uri="{FF2B5EF4-FFF2-40B4-BE49-F238E27FC236}">
                <a16:creationId xmlns:a16="http://schemas.microsoft.com/office/drawing/2014/main" id="{44CCA029-8B89-CC81-FF9C-0BA968E18320}"/>
              </a:ext>
            </a:extLst>
          </p:cNvPr>
          <p:cNvSpPr txBox="1">
            <a:spLocks noChangeArrowheads="1"/>
          </p:cNvSpPr>
          <p:nvPr/>
        </p:nvSpPr>
        <p:spPr bwMode="auto">
          <a:xfrm>
            <a:off x="7110413" y="6481763"/>
            <a:ext cx="4214812" cy="184150"/>
          </a:xfrm>
          <a:prstGeom prst="rect">
            <a:avLst/>
          </a:prstGeom>
          <a:noFill/>
          <a:ln>
            <a:noFill/>
          </a:ln>
        </p:spPr>
        <p:txBody>
          <a:bodyPr lIns="0" tIns="0" rIns="0" bIns="0">
            <a:spAutoFit/>
          </a:bodyPr>
          <a:lstStyle>
            <a:lvl1pPr>
              <a:defRPr>
                <a:solidFill>
                  <a:schemeClr val="tx1"/>
                </a:solidFill>
                <a:latin typeface="Rubik" pitchFamily="2" charset="-79"/>
              </a:defRPr>
            </a:lvl1pPr>
            <a:lvl2pPr marL="742950" indent="-285750">
              <a:defRPr>
                <a:solidFill>
                  <a:schemeClr val="tx1"/>
                </a:solidFill>
                <a:latin typeface="Rubik" pitchFamily="2" charset="-79"/>
              </a:defRPr>
            </a:lvl2pPr>
            <a:lvl3pPr marL="1143000" indent="-228600">
              <a:defRPr>
                <a:solidFill>
                  <a:schemeClr val="tx1"/>
                </a:solidFill>
                <a:latin typeface="Rubik" pitchFamily="2" charset="-79"/>
              </a:defRPr>
            </a:lvl3pPr>
            <a:lvl4pPr marL="1600200" indent="-228600">
              <a:defRPr>
                <a:solidFill>
                  <a:schemeClr val="tx1"/>
                </a:solidFill>
                <a:latin typeface="Rubik" pitchFamily="2" charset="-79"/>
              </a:defRPr>
            </a:lvl4pPr>
            <a:lvl5pPr marL="2057400" indent="-228600">
              <a:defRPr>
                <a:solidFill>
                  <a:schemeClr val="tx1"/>
                </a:solidFill>
                <a:latin typeface="Rubik" pitchFamily="2" charset="-79"/>
              </a:defRPr>
            </a:lvl5pPr>
            <a:lvl6pPr marL="2514600" indent="-228600" fontAlgn="base">
              <a:spcBef>
                <a:spcPct val="0"/>
              </a:spcBef>
              <a:spcAft>
                <a:spcPct val="0"/>
              </a:spcAft>
              <a:defRPr>
                <a:solidFill>
                  <a:schemeClr val="tx1"/>
                </a:solidFill>
                <a:latin typeface="Rubik" pitchFamily="2" charset="-79"/>
              </a:defRPr>
            </a:lvl6pPr>
            <a:lvl7pPr marL="2971800" indent="-228600" fontAlgn="base">
              <a:spcBef>
                <a:spcPct val="0"/>
              </a:spcBef>
              <a:spcAft>
                <a:spcPct val="0"/>
              </a:spcAft>
              <a:defRPr>
                <a:solidFill>
                  <a:schemeClr val="tx1"/>
                </a:solidFill>
                <a:latin typeface="Rubik" pitchFamily="2" charset="-79"/>
              </a:defRPr>
            </a:lvl7pPr>
            <a:lvl8pPr marL="3429000" indent="-228600" fontAlgn="base">
              <a:spcBef>
                <a:spcPct val="0"/>
              </a:spcBef>
              <a:spcAft>
                <a:spcPct val="0"/>
              </a:spcAft>
              <a:defRPr>
                <a:solidFill>
                  <a:schemeClr val="tx1"/>
                </a:solidFill>
                <a:latin typeface="Rubik" pitchFamily="2" charset="-79"/>
              </a:defRPr>
            </a:lvl8pPr>
            <a:lvl9pPr marL="3886200" indent="-228600" fontAlgn="base">
              <a:spcBef>
                <a:spcPct val="0"/>
              </a:spcBef>
              <a:spcAft>
                <a:spcPct val="0"/>
              </a:spcAft>
              <a:defRPr>
                <a:solidFill>
                  <a:schemeClr val="tx1"/>
                </a:solidFill>
                <a:latin typeface="Rubik" pitchFamily="2" charset="-79"/>
              </a:defRPr>
            </a:lvl9pPr>
          </a:lstStyle>
          <a:p>
            <a:pPr algn="r" eaLnBrk="1" hangingPunct="1">
              <a:defRPr/>
            </a:pPr>
            <a:r>
              <a:rPr lang="en-GB" altLang="en-US" sz="1200">
                <a:solidFill>
                  <a:srgbClr val="004047"/>
                </a:solidFill>
                <a:cs typeface="Rubik" pitchFamily="2" charset="-79"/>
              </a:rPr>
              <a:t>camecon.com</a:t>
            </a:r>
          </a:p>
        </p:txBody>
      </p:sp>
      <p:pic>
        <p:nvPicPr>
          <p:cNvPr id="4" name="Graphic 5">
            <a:extLst>
              <a:ext uri="{FF2B5EF4-FFF2-40B4-BE49-F238E27FC236}">
                <a16:creationId xmlns:a16="http://schemas.microsoft.com/office/drawing/2014/main" id="{A2467A8B-F6FC-18BB-26AA-A8372F7328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4713" y="368300"/>
            <a:ext cx="12684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phic 6">
            <a:extLst>
              <a:ext uri="{FF2B5EF4-FFF2-40B4-BE49-F238E27FC236}">
                <a16:creationId xmlns:a16="http://schemas.microsoft.com/office/drawing/2014/main" id="{04D8A6DF-5FA7-2DC0-BAFC-B25C32384D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1388"/>
            <a:ext cx="12193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hlinkClick r:id="rId4"/>
            <a:extLst>
              <a:ext uri="{FF2B5EF4-FFF2-40B4-BE49-F238E27FC236}">
                <a16:creationId xmlns:a16="http://schemas.microsoft.com/office/drawing/2014/main" id="{F20F9DE9-0461-DFDF-E45A-033B727D0AED}"/>
              </a:ext>
            </a:extLst>
          </p:cNvPr>
          <p:cNvSpPr/>
          <p:nvPr/>
        </p:nvSpPr>
        <p:spPr>
          <a:xfrm>
            <a:off x="10244138" y="6419850"/>
            <a:ext cx="1198562" cy="304800"/>
          </a:xfrm>
          <a:prstGeom prst="rect">
            <a:avLst/>
          </a:prstGeom>
          <a:solidFill>
            <a:srgbClr val="004047">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Text Placeholder 23"/>
          <p:cNvSpPr>
            <a:spLocks noGrp="1"/>
          </p:cNvSpPr>
          <p:nvPr>
            <p:ph type="body" sz="quarter" idx="10"/>
          </p:nvPr>
        </p:nvSpPr>
        <p:spPr>
          <a:xfrm>
            <a:off x="884439" y="1300780"/>
            <a:ext cx="4752591" cy="394233"/>
          </a:xfrm>
        </p:spPr>
        <p:txBody>
          <a:bodyPr>
            <a:noAutofit/>
          </a:bodyPr>
          <a:lstStyle>
            <a:lvl1pPr>
              <a:lnSpc>
                <a:spcPts val="3600"/>
              </a:lnSpc>
              <a:spcAft>
                <a:spcPts val="0"/>
              </a:spcAft>
              <a:defRPr sz="3500" b="0" i="0">
                <a:solidFill>
                  <a:srgbClr val="004047"/>
                </a:solidFill>
                <a:latin typeface="Rubik Light" pitchFamily="2" charset="-79"/>
                <a:cs typeface="Rubik Light" pitchFamily="2" charset="-79"/>
              </a:defRPr>
            </a:lvl1pPr>
          </a:lstStyle>
          <a:p>
            <a:pPr lvl="0"/>
            <a:r>
              <a:rPr lang="en-US"/>
              <a:t>Click to edit Master text styles</a:t>
            </a:r>
          </a:p>
        </p:txBody>
      </p:sp>
      <p:sp>
        <p:nvSpPr>
          <p:cNvPr id="21" name="Chart Placeholder 20"/>
          <p:cNvSpPr>
            <a:spLocks noGrp="1"/>
          </p:cNvSpPr>
          <p:nvPr>
            <p:ph type="chart" sz="quarter" idx="11"/>
          </p:nvPr>
        </p:nvSpPr>
        <p:spPr>
          <a:xfrm>
            <a:off x="884238" y="2225392"/>
            <a:ext cx="10433050" cy="3454400"/>
          </a:xfrm>
        </p:spPr>
        <p:txBody>
          <a:bodyPr rtlCol="0">
            <a:normAutofit/>
          </a:bodyPr>
          <a:lstStyle/>
          <a:p>
            <a:pPr lvl="0"/>
            <a:r>
              <a:rPr lang="en-US" noProof="0"/>
              <a:t>Click icon to add chart</a:t>
            </a:r>
          </a:p>
        </p:txBody>
      </p:sp>
      <p:sp>
        <p:nvSpPr>
          <p:cNvPr id="7" name="Slide Number Placeholder 5">
            <a:extLst>
              <a:ext uri="{FF2B5EF4-FFF2-40B4-BE49-F238E27FC236}">
                <a16:creationId xmlns:a16="http://schemas.microsoft.com/office/drawing/2014/main" id="{D9B4E970-7097-C0F8-842E-BFEA3BF80551}"/>
              </a:ext>
            </a:extLst>
          </p:cNvPr>
          <p:cNvSpPr>
            <a:spLocks noGrp="1"/>
          </p:cNvSpPr>
          <p:nvPr>
            <p:ph type="sldNum" sz="quarter" idx="12"/>
          </p:nvPr>
        </p:nvSpPr>
        <p:spPr>
          <a:xfrm>
            <a:off x="898525" y="6486525"/>
            <a:ext cx="2743200" cy="179388"/>
          </a:xfrm>
          <a:prstGeom prst="rect">
            <a:avLst/>
          </a:prstGeom>
        </p:spPr>
        <p:txBody>
          <a:bodyPr vert="horz" lIns="0" tIns="0" rIns="0" bIns="0" rtlCol="0" anchor="t" anchorCtr="0"/>
          <a:lstStyle>
            <a:lvl1pPr algn="l" eaLnBrk="1" fontAlgn="auto" hangingPunct="1">
              <a:spcBef>
                <a:spcPts val="0"/>
              </a:spcBef>
              <a:spcAft>
                <a:spcPts val="0"/>
              </a:spcAft>
              <a:defRPr sz="1200">
                <a:solidFill>
                  <a:srgbClr val="004047"/>
                </a:solidFill>
                <a:latin typeface="+mn-lt"/>
              </a:defRPr>
            </a:lvl1pPr>
          </a:lstStyle>
          <a:p>
            <a:pPr>
              <a:defRPr/>
            </a:pPr>
            <a:r>
              <a:rPr lang="en-US"/>
              <a:t>Page </a:t>
            </a:r>
            <a:fld id="{8F48FE94-E5A6-4595-8813-848A6E9A1C94}" type="slidenum">
              <a:rPr lang="en-US" smtClean="0"/>
              <a:pPr>
                <a:defRPr/>
              </a:pPr>
              <a:t>‹#›</a:t>
            </a:fld>
            <a:endParaRPr lang="en-US"/>
          </a:p>
        </p:txBody>
      </p:sp>
    </p:spTree>
    <p:extLst>
      <p:ext uri="{BB962C8B-B14F-4D97-AF65-F5344CB8AC3E}">
        <p14:creationId xmlns:p14="http://schemas.microsoft.com/office/powerpoint/2010/main" val="29517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ent_Layout 1">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F8749-7239-A1C0-EE79-184E9A12D8E0}"/>
              </a:ext>
            </a:extLst>
          </p:cNvPr>
          <p:cNvCxnSpPr>
            <a:cxnSpLocks/>
          </p:cNvCxnSpPr>
          <p:nvPr/>
        </p:nvCxnSpPr>
        <p:spPr>
          <a:xfrm>
            <a:off x="871538" y="769938"/>
            <a:ext cx="10439400" cy="0"/>
          </a:xfrm>
          <a:prstGeom prst="line">
            <a:avLst/>
          </a:prstGeom>
          <a:ln>
            <a:solidFill>
              <a:srgbClr val="00C5C6"/>
            </a:solidFill>
          </a:ln>
        </p:spPr>
        <p:style>
          <a:lnRef idx="2">
            <a:schemeClr val="accent1"/>
          </a:lnRef>
          <a:fillRef idx="0">
            <a:schemeClr val="accent1"/>
          </a:fillRef>
          <a:effectRef idx="1">
            <a:schemeClr val="accent1"/>
          </a:effectRef>
          <a:fontRef idx="minor">
            <a:schemeClr val="tx1"/>
          </a:fontRef>
        </p:style>
      </p:cxnSp>
      <p:pic>
        <p:nvPicPr>
          <p:cNvPr id="3" name="Graphic 4">
            <a:extLst>
              <a:ext uri="{FF2B5EF4-FFF2-40B4-BE49-F238E27FC236}">
                <a16:creationId xmlns:a16="http://schemas.microsoft.com/office/drawing/2014/main" id="{702BCB53-6408-496C-93E8-E8714767E0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7888" y="342900"/>
            <a:ext cx="12684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5">
            <a:extLst>
              <a:ext uri="{FF2B5EF4-FFF2-40B4-BE49-F238E27FC236}">
                <a16:creationId xmlns:a16="http://schemas.microsoft.com/office/drawing/2014/main" id="{3811D455-404B-4FEF-7BF5-7B4938BCAF72}"/>
              </a:ext>
            </a:extLst>
          </p:cNvPr>
          <p:cNvSpPr txBox="1">
            <a:spLocks noChangeArrowheads="1"/>
          </p:cNvSpPr>
          <p:nvPr/>
        </p:nvSpPr>
        <p:spPr bwMode="auto">
          <a:xfrm>
            <a:off x="7110413" y="6481763"/>
            <a:ext cx="4214812" cy="184150"/>
          </a:xfrm>
          <a:prstGeom prst="rect">
            <a:avLst/>
          </a:prstGeom>
          <a:noFill/>
          <a:ln>
            <a:noFill/>
          </a:ln>
        </p:spPr>
        <p:txBody>
          <a:bodyPr lIns="0" tIns="0" rIns="0" bIns="0">
            <a:spAutoFit/>
          </a:bodyPr>
          <a:lstStyle>
            <a:lvl1pPr>
              <a:defRPr>
                <a:solidFill>
                  <a:schemeClr val="tx1"/>
                </a:solidFill>
                <a:latin typeface="Rubik" pitchFamily="2" charset="-79"/>
              </a:defRPr>
            </a:lvl1pPr>
            <a:lvl2pPr marL="742950" indent="-285750">
              <a:defRPr>
                <a:solidFill>
                  <a:schemeClr val="tx1"/>
                </a:solidFill>
                <a:latin typeface="Rubik" pitchFamily="2" charset="-79"/>
              </a:defRPr>
            </a:lvl2pPr>
            <a:lvl3pPr marL="1143000" indent="-228600">
              <a:defRPr>
                <a:solidFill>
                  <a:schemeClr val="tx1"/>
                </a:solidFill>
                <a:latin typeface="Rubik" pitchFamily="2" charset="-79"/>
              </a:defRPr>
            </a:lvl3pPr>
            <a:lvl4pPr marL="1600200" indent="-228600">
              <a:defRPr>
                <a:solidFill>
                  <a:schemeClr val="tx1"/>
                </a:solidFill>
                <a:latin typeface="Rubik" pitchFamily="2" charset="-79"/>
              </a:defRPr>
            </a:lvl4pPr>
            <a:lvl5pPr marL="2057400" indent="-228600">
              <a:defRPr>
                <a:solidFill>
                  <a:schemeClr val="tx1"/>
                </a:solidFill>
                <a:latin typeface="Rubik" pitchFamily="2" charset="-79"/>
              </a:defRPr>
            </a:lvl5pPr>
            <a:lvl6pPr marL="2514600" indent="-228600" fontAlgn="base">
              <a:spcBef>
                <a:spcPct val="0"/>
              </a:spcBef>
              <a:spcAft>
                <a:spcPct val="0"/>
              </a:spcAft>
              <a:defRPr>
                <a:solidFill>
                  <a:schemeClr val="tx1"/>
                </a:solidFill>
                <a:latin typeface="Rubik" pitchFamily="2" charset="-79"/>
              </a:defRPr>
            </a:lvl6pPr>
            <a:lvl7pPr marL="2971800" indent="-228600" fontAlgn="base">
              <a:spcBef>
                <a:spcPct val="0"/>
              </a:spcBef>
              <a:spcAft>
                <a:spcPct val="0"/>
              </a:spcAft>
              <a:defRPr>
                <a:solidFill>
                  <a:schemeClr val="tx1"/>
                </a:solidFill>
                <a:latin typeface="Rubik" pitchFamily="2" charset="-79"/>
              </a:defRPr>
            </a:lvl7pPr>
            <a:lvl8pPr marL="3429000" indent="-228600" fontAlgn="base">
              <a:spcBef>
                <a:spcPct val="0"/>
              </a:spcBef>
              <a:spcAft>
                <a:spcPct val="0"/>
              </a:spcAft>
              <a:defRPr>
                <a:solidFill>
                  <a:schemeClr val="tx1"/>
                </a:solidFill>
                <a:latin typeface="Rubik" pitchFamily="2" charset="-79"/>
              </a:defRPr>
            </a:lvl8pPr>
            <a:lvl9pPr marL="3886200" indent="-228600" fontAlgn="base">
              <a:spcBef>
                <a:spcPct val="0"/>
              </a:spcBef>
              <a:spcAft>
                <a:spcPct val="0"/>
              </a:spcAft>
              <a:defRPr>
                <a:solidFill>
                  <a:schemeClr val="tx1"/>
                </a:solidFill>
                <a:latin typeface="Rubik" pitchFamily="2" charset="-79"/>
              </a:defRPr>
            </a:lvl9pPr>
          </a:lstStyle>
          <a:p>
            <a:pPr algn="r" eaLnBrk="1" hangingPunct="1">
              <a:defRPr/>
            </a:pPr>
            <a:r>
              <a:rPr lang="en-GB" altLang="en-US" sz="1200">
                <a:solidFill>
                  <a:srgbClr val="004047"/>
                </a:solidFill>
                <a:cs typeface="Rubik" pitchFamily="2" charset="-79"/>
              </a:rPr>
              <a:t>camecon.com</a:t>
            </a:r>
          </a:p>
        </p:txBody>
      </p:sp>
      <p:sp>
        <p:nvSpPr>
          <p:cNvPr id="5" name="Freeform 13">
            <a:extLst>
              <a:ext uri="{FF2B5EF4-FFF2-40B4-BE49-F238E27FC236}">
                <a16:creationId xmlns:a16="http://schemas.microsoft.com/office/drawing/2014/main" id="{D2BF89FF-A352-ED05-1E7B-BD2A53F5F068}"/>
              </a:ext>
            </a:extLst>
          </p:cNvPr>
          <p:cNvSpPr>
            <a:spLocks/>
          </p:cNvSpPr>
          <p:nvPr/>
        </p:nvSpPr>
        <p:spPr bwMode="auto">
          <a:xfrm>
            <a:off x="117475" y="3914775"/>
            <a:ext cx="12184063" cy="2600325"/>
          </a:xfrm>
          <a:custGeom>
            <a:avLst/>
            <a:gdLst>
              <a:gd name="T0" fmla="*/ 0 w 12196800"/>
              <a:gd name="T1" fmla="*/ 0 h 2587436"/>
              <a:gd name="T2" fmla="*/ 12171648 w 12196800"/>
              <a:gd name="T3" fmla="*/ 0 h 2587436"/>
              <a:gd name="T4" fmla="*/ 12171648 w 12196800"/>
              <a:gd name="T5" fmla="*/ 2613188 h 2587436"/>
              <a:gd name="T6" fmla="*/ 0 w 12196800"/>
              <a:gd name="T7" fmla="*/ 2613188 h 25874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196800" h="2587436">
                <a:moveTo>
                  <a:pt x="0" y="0"/>
                </a:moveTo>
                <a:lnTo>
                  <a:pt x="12196800" y="0"/>
                </a:lnTo>
                <a:lnTo>
                  <a:pt x="12196800" y="2587437"/>
                </a:lnTo>
                <a:lnTo>
                  <a:pt x="0" y="2587437"/>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cap="flat">
                <a:solidFill>
                  <a:srgbClr val="000000"/>
                </a:solidFill>
                <a:prstDash val="solid"/>
                <a:miter lim="800000"/>
                <a:headEnd/>
                <a:tailEnd/>
              </a14:hiddenLine>
            </a:ext>
          </a:extLst>
        </p:spPr>
        <p:txBody>
          <a:bodyPr anchor="ctr"/>
          <a:lstStyle/>
          <a:p>
            <a:endParaRPr lang="en-GB"/>
          </a:p>
        </p:txBody>
      </p:sp>
      <p:pic>
        <p:nvPicPr>
          <p:cNvPr id="7" name="Graphic 7">
            <a:extLst>
              <a:ext uri="{FF2B5EF4-FFF2-40B4-BE49-F238E27FC236}">
                <a16:creationId xmlns:a16="http://schemas.microsoft.com/office/drawing/2014/main" id="{D938BEDC-4D21-133B-B49C-AEE13690C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1388"/>
            <a:ext cx="12193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hlinkClick r:id="rId4"/>
            <a:extLst>
              <a:ext uri="{FF2B5EF4-FFF2-40B4-BE49-F238E27FC236}">
                <a16:creationId xmlns:a16="http://schemas.microsoft.com/office/drawing/2014/main" id="{13C50290-1855-3DCB-0339-5073BF9361EF}"/>
              </a:ext>
            </a:extLst>
          </p:cNvPr>
          <p:cNvSpPr/>
          <p:nvPr/>
        </p:nvSpPr>
        <p:spPr>
          <a:xfrm>
            <a:off x="10244138" y="6402388"/>
            <a:ext cx="1198562" cy="304800"/>
          </a:xfrm>
          <a:prstGeom prst="rect">
            <a:avLst/>
          </a:prstGeom>
          <a:solidFill>
            <a:srgbClr val="004047">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Text Placeholder 23"/>
          <p:cNvSpPr>
            <a:spLocks noGrp="1"/>
          </p:cNvSpPr>
          <p:nvPr>
            <p:ph type="body" sz="quarter" idx="10"/>
          </p:nvPr>
        </p:nvSpPr>
        <p:spPr>
          <a:xfrm>
            <a:off x="869204" y="1318947"/>
            <a:ext cx="4967392" cy="1103240"/>
          </a:xfrm>
        </p:spPr>
        <p:txBody>
          <a:bodyPr>
            <a:normAutofit/>
          </a:bodyPr>
          <a:lstStyle>
            <a:lvl1pPr>
              <a:lnSpc>
                <a:spcPts val="4800"/>
              </a:lnSpc>
              <a:defRPr sz="4500" b="0" i="0">
                <a:solidFill>
                  <a:srgbClr val="004047"/>
                </a:solidFill>
                <a:latin typeface="Rubik Light" pitchFamily="2" charset="-79"/>
                <a:cs typeface="Rubik Light" pitchFamily="2" charset="-79"/>
              </a:defRPr>
            </a:lvl1pPr>
          </a:lstStyle>
          <a:p>
            <a:pPr lvl="0"/>
            <a:r>
              <a:rPr lang="en-US"/>
              <a:t>Click to edit Master text styles</a:t>
            </a:r>
          </a:p>
        </p:txBody>
      </p:sp>
      <p:sp>
        <p:nvSpPr>
          <p:cNvPr id="6" name="Text Placeholder 5"/>
          <p:cNvSpPr>
            <a:spLocks noGrp="1"/>
          </p:cNvSpPr>
          <p:nvPr>
            <p:ph type="body" sz="quarter" idx="11"/>
          </p:nvPr>
        </p:nvSpPr>
        <p:spPr>
          <a:xfrm>
            <a:off x="871538" y="2703513"/>
            <a:ext cx="4975225" cy="2763429"/>
          </a:xfrm>
        </p:spPr>
        <p:txBody>
          <a:bodyPr>
            <a:normAutofit/>
          </a:bodyPr>
          <a:lstStyle>
            <a:lvl1pPr>
              <a:lnSpc>
                <a:spcPts val="2000"/>
              </a:lnSpc>
              <a:defRPr sz="1500">
                <a:solidFill>
                  <a:srgbClr val="00C5C6"/>
                </a:solidFill>
              </a:defRPr>
            </a:lvl1pPr>
          </a:lstStyle>
          <a:p>
            <a:pPr lvl="0"/>
            <a:r>
              <a:rPr lang="en-US"/>
              <a:t>Click to edit Master text styles</a:t>
            </a:r>
          </a:p>
        </p:txBody>
      </p:sp>
      <p:sp>
        <p:nvSpPr>
          <p:cNvPr id="10" name="Text Placeholder 9"/>
          <p:cNvSpPr>
            <a:spLocks noGrp="1"/>
          </p:cNvSpPr>
          <p:nvPr>
            <p:ph type="body" sz="quarter" idx="12"/>
          </p:nvPr>
        </p:nvSpPr>
        <p:spPr>
          <a:xfrm>
            <a:off x="6250190" y="2693413"/>
            <a:ext cx="5061143" cy="3162300"/>
          </a:xfrm>
        </p:spPr>
        <p:txBody>
          <a:bodyPr>
            <a:normAutofit/>
          </a:bodyPr>
          <a:lstStyle>
            <a:lvl1pPr>
              <a:lnSpc>
                <a:spcPts val="1600"/>
              </a:lnSpc>
              <a:spcAft>
                <a:spcPts val="1200"/>
              </a:spcAft>
              <a:defRPr sz="1100" b="0" i="0">
                <a:latin typeface="Rubik Light" pitchFamily="2" charset="-79"/>
                <a:cs typeface="Rubik Light" pitchFamily="2" charset="-79"/>
              </a:defRPr>
            </a:lvl1pPr>
            <a:lvl2pPr>
              <a:lnSpc>
                <a:spcPct val="100000"/>
              </a:lnSpc>
              <a:defRPr sz="1200" b="0" i="0">
                <a:latin typeface="Rubik Light" pitchFamily="2" charset="-79"/>
                <a:cs typeface="Rubik Light" pitchFamily="2" charset="-79"/>
              </a:defRPr>
            </a:lvl2pPr>
            <a:lvl3pPr>
              <a:lnSpc>
                <a:spcPct val="100000"/>
              </a:lnSpc>
              <a:defRPr sz="1200" b="0" i="0">
                <a:latin typeface="Rubik Light" pitchFamily="2" charset="-79"/>
                <a:cs typeface="Rubik Light" pitchFamily="2" charset="-79"/>
              </a:defRPr>
            </a:lvl3pPr>
            <a:lvl4pPr>
              <a:lnSpc>
                <a:spcPct val="100000"/>
              </a:lnSpc>
              <a:defRPr sz="1200" b="0" i="0">
                <a:latin typeface="Rubik Light" pitchFamily="2" charset="-79"/>
                <a:cs typeface="Rubik Light" pitchFamily="2" charset="-79"/>
              </a:defRPr>
            </a:lvl4pPr>
            <a:lvl5pPr>
              <a:lnSpc>
                <a:spcPct val="100000"/>
              </a:lnSpc>
              <a:defRPr sz="1200" b="0" i="0">
                <a:latin typeface="Rubik Light" pitchFamily="2" charset="-79"/>
                <a:cs typeface="Rubik Light" pitchFamily="2" charset="-79"/>
              </a:defRPr>
            </a:lvl5pPr>
          </a:lstStyle>
          <a:p>
            <a:pPr lvl="0"/>
            <a:r>
              <a:rPr lang="en-US"/>
              <a:t>Click to edit Master text styles</a:t>
            </a:r>
          </a:p>
          <a:p>
            <a:pPr lvl="1"/>
            <a:r>
              <a:rPr lang="en-US"/>
              <a:t>Second level</a:t>
            </a:r>
          </a:p>
        </p:txBody>
      </p:sp>
      <p:sp>
        <p:nvSpPr>
          <p:cNvPr id="9" name="Slide Number Placeholder 5">
            <a:extLst>
              <a:ext uri="{FF2B5EF4-FFF2-40B4-BE49-F238E27FC236}">
                <a16:creationId xmlns:a16="http://schemas.microsoft.com/office/drawing/2014/main" id="{61F00B71-5024-5FCA-CABE-2C6122CF7A91}"/>
              </a:ext>
            </a:extLst>
          </p:cNvPr>
          <p:cNvSpPr>
            <a:spLocks noGrp="1"/>
          </p:cNvSpPr>
          <p:nvPr>
            <p:ph type="sldNum" sz="quarter" idx="13"/>
          </p:nvPr>
        </p:nvSpPr>
        <p:spPr>
          <a:xfrm>
            <a:off x="898525" y="6486525"/>
            <a:ext cx="2743200" cy="179388"/>
          </a:xfrm>
          <a:prstGeom prst="rect">
            <a:avLst/>
          </a:prstGeom>
        </p:spPr>
        <p:txBody>
          <a:bodyPr vert="horz" lIns="0" tIns="0" rIns="0" bIns="0" rtlCol="0" anchor="t" anchorCtr="0"/>
          <a:lstStyle>
            <a:lvl1pPr algn="l" eaLnBrk="1" fontAlgn="auto" hangingPunct="1">
              <a:spcBef>
                <a:spcPts val="0"/>
              </a:spcBef>
              <a:spcAft>
                <a:spcPts val="0"/>
              </a:spcAft>
              <a:defRPr sz="1200">
                <a:solidFill>
                  <a:srgbClr val="004047"/>
                </a:solidFill>
                <a:latin typeface="+mn-lt"/>
              </a:defRPr>
            </a:lvl1pPr>
          </a:lstStyle>
          <a:p>
            <a:pPr>
              <a:defRPr/>
            </a:pPr>
            <a:r>
              <a:rPr lang="en-US"/>
              <a:t>Page </a:t>
            </a:r>
            <a:fld id="{722ABB83-86C9-4076-98A3-5E82E3A29A4E}" type="slidenum">
              <a:rPr lang="en-US" smtClean="0"/>
              <a:pPr>
                <a:defRPr/>
              </a:pPr>
              <a:t>‹#›</a:t>
            </a:fld>
            <a:endParaRPr lang="en-US"/>
          </a:p>
        </p:txBody>
      </p:sp>
    </p:spTree>
    <p:extLst>
      <p:ext uri="{BB962C8B-B14F-4D97-AF65-F5344CB8AC3E}">
        <p14:creationId xmlns:p14="http://schemas.microsoft.com/office/powerpoint/2010/main" val="90043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44733F-3593-C3BD-5900-B116A6B3AD85}"/>
              </a:ext>
            </a:extLst>
          </p:cNvPr>
          <p:cNvSpPr/>
          <p:nvPr userDrawn="1"/>
        </p:nvSpPr>
        <p:spPr>
          <a:xfrm>
            <a:off x="0" y="2254468"/>
            <a:ext cx="12224197" cy="46142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l Sans MT" panose="020B0502020104020203" pitchFamily="34" charset="77"/>
            </a:endParaRPr>
          </a:p>
        </p:txBody>
      </p:sp>
      <p:sp>
        <p:nvSpPr>
          <p:cNvPr id="2" name="Title 1">
            <a:extLst>
              <a:ext uri="{FF2B5EF4-FFF2-40B4-BE49-F238E27FC236}">
                <a16:creationId xmlns:a16="http://schemas.microsoft.com/office/drawing/2014/main" id="{34BCFF15-4864-D65D-05A2-70454A2A61AA}"/>
              </a:ext>
            </a:extLst>
          </p:cNvPr>
          <p:cNvSpPr>
            <a:spLocks noGrp="1"/>
          </p:cNvSpPr>
          <p:nvPr>
            <p:ph type="ctrTitle"/>
          </p:nvPr>
        </p:nvSpPr>
        <p:spPr>
          <a:xfrm>
            <a:off x="838201" y="2656490"/>
            <a:ext cx="6681952" cy="1710000"/>
          </a:xfrm>
        </p:spPr>
        <p:txBody>
          <a:bodyPr anchor="b">
            <a:normAutofit/>
          </a:bodyPr>
          <a:lstStyle>
            <a:lvl1pPr algn="l">
              <a:defRPr sz="4800">
                <a:solidFill>
                  <a:schemeClr val="bg1"/>
                </a:solidFill>
                <a:latin typeface="+mj-lt"/>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2E348677-4E4B-30A7-0F49-3B5384B86414}"/>
              </a:ext>
            </a:extLst>
          </p:cNvPr>
          <p:cNvSpPr>
            <a:spLocks noGrp="1"/>
          </p:cNvSpPr>
          <p:nvPr>
            <p:ph type="subTitle" idx="1"/>
          </p:nvPr>
        </p:nvSpPr>
        <p:spPr>
          <a:xfrm>
            <a:off x="838200" y="4458565"/>
            <a:ext cx="6681953" cy="1655762"/>
          </a:xfrm>
        </p:spPr>
        <p:txBody>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Picture 8" descr="Text&#10;&#10;Description automatically generated">
            <a:extLst>
              <a:ext uri="{FF2B5EF4-FFF2-40B4-BE49-F238E27FC236}">
                <a16:creationId xmlns:a16="http://schemas.microsoft.com/office/drawing/2014/main" id="{C388CB84-221C-BE3D-62FA-71013BF926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89763" y="388776"/>
            <a:ext cx="3129267" cy="803418"/>
          </a:xfrm>
          <a:prstGeom prst="rect">
            <a:avLst/>
          </a:prstGeom>
        </p:spPr>
      </p:pic>
      <p:pic>
        <p:nvPicPr>
          <p:cNvPr id="5" name="Picture 4">
            <a:extLst>
              <a:ext uri="{FF2B5EF4-FFF2-40B4-BE49-F238E27FC236}">
                <a16:creationId xmlns:a16="http://schemas.microsoft.com/office/drawing/2014/main" id="{577BBAA6-6E5C-BC45-8A0E-4EA9FDF8055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6744" y="388776"/>
            <a:ext cx="5281448" cy="1355976"/>
          </a:xfrm>
          <a:prstGeom prst="rect">
            <a:avLst/>
          </a:prstGeom>
        </p:spPr>
      </p:pic>
      <p:pic>
        <p:nvPicPr>
          <p:cNvPr id="8" name="Picture 7">
            <a:extLst>
              <a:ext uri="{FF2B5EF4-FFF2-40B4-BE49-F238E27FC236}">
                <a16:creationId xmlns:a16="http://schemas.microsoft.com/office/drawing/2014/main" id="{5CF3E14F-40CC-2046-A277-3E5A96F6834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91298" y="3169515"/>
            <a:ext cx="3771900" cy="2578100"/>
          </a:xfrm>
          <a:prstGeom prst="rect">
            <a:avLst/>
          </a:prstGeom>
        </p:spPr>
      </p:pic>
    </p:spTree>
    <p:extLst>
      <p:ext uri="{BB962C8B-B14F-4D97-AF65-F5344CB8AC3E}">
        <p14:creationId xmlns:p14="http://schemas.microsoft.com/office/powerpoint/2010/main" val="1774645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7FFA6-E282-A97F-02DC-7250D98B42F8}"/>
              </a:ext>
            </a:extLst>
          </p:cNvPr>
          <p:cNvSpPr>
            <a:spLocks noGrp="1"/>
          </p:cNvSpPr>
          <p:nvPr>
            <p:ph type="title" hasCustomPrompt="1"/>
          </p:nvPr>
        </p:nvSpPr>
        <p:spPr>
          <a:xfrm>
            <a:off x="498762" y="477202"/>
            <a:ext cx="11288683" cy="919665"/>
          </a:xfrm>
        </p:spPr>
        <p:txBody>
          <a:bodyPr/>
          <a:lstStyle>
            <a:lvl1pPr>
              <a:defRPr b="1">
                <a:solidFill>
                  <a:srgbClr val="30259E"/>
                </a:solidFill>
                <a:latin typeface="+mj-lt"/>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CE031DA-ADED-3953-D5A2-ACB2122D6F07}"/>
              </a:ext>
            </a:extLst>
          </p:cNvPr>
          <p:cNvSpPr>
            <a:spLocks noGrp="1"/>
          </p:cNvSpPr>
          <p:nvPr>
            <p:ph idx="1"/>
          </p:nvPr>
        </p:nvSpPr>
        <p:spPr>
          <a:xfrm>
            <a:off x="498763" y="1578187"/>
            <a:ext cx="11288683" cy="4841846"/>
          </a:xfrm>
        </p:spPr>
        <p:txBody>
          <a:bodyPr/>
          <a:lstStyle>
            <a:lvl1pPr>
              <a:defRPr>
                <a:solidFill>
                  <a:srgbClr val="30259E"/>
                </a:solidFill>
                <a:latin typeface="+mn-lt"/>
              </a:defRPr>
            </a:lvl1pPr>
            <a:lvl2pPr>
              <a:defRPr>
                <a:solidFill>
                  <a:srgbClr val="30259E"/>
                </a:solidFill>
                <a:latin typeface="+mn-lt"/>
              </a:defRPr>
            </a:lvl2pPr>
            <a:lvl3pPr>
              <a:defRPr>
                <a:solidFill>
                  <a:srgbClr val="30259E"/>
                </a:solidFill>
                <a:latin typeface="+mn-lt"/>
              </a:defRPr>
            </a:lvl3pPr>
            <a:lvl4pPr>
              <a:defRPr>
                <a:solidFill>
                  <a:srgbClr val="30259E"/>
                </a:solidFill>
                <a:latin typeface="+mn-lt"/>
              </a:defRPr>
            </a:lvl4pPr>
            <a:lvl5pPr>
              <a:defRPr>
                <a:solidFill>
                  <a:srgbClr val="30259E"/>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Rectangle 10">
            <a:extLst>
              <a:ext uri="{FF2B5EF4-FFF2-40B4-BE49-F238E27FC236}">
                <a16:creationId xmlns:a16="http://schemas.microsoft.com/office/drawing/2014/main" id="{2A4F8E48-FE78-E7ED-463E-C4717736269B}"/>
              </a:ext>
            </a:extLst>
          </p:cNvPr>
          <p:cNvSpPr/>
          <p:nvPr userDrawn="1"/>
        </p:nvSpPr>
        <p:spPr>
          <a:xfrm>
            <a:off x="11072553" y="5918662"/>
            <a:ext cx="1116065" cy="918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l Sans MT" panose="020B0502020104020203" pitchFamily="34" charset="77"/>
            </a:endParaRPr>
          </a:p>
        </p:txBody>
      </p:sp>
      <p:pic>
        <p:nvPicPr>
          <p:cNvPr id="10" name="Picture 9" descr="Logo&#10;&#10;Description automatically generated">
            <a:extLst>
              <a:ext uri="{FF2B5EF4-FFF2-40B4-BE49-F238E27FC236}">
                <a16:creationId xmlns:a16="http://schemas.microsoft.com/office/drawing/2014/main" id="{13903C50-1E8C-879C-919C-C8678BAC7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94126" y="6099981"/>
            <a:ext cx="871056" cy="612000"/>
          </a:xfrm>
          <a:prstGeom prst="rect">
            <a:avLst/>
          </a:prstGeom>
        </p:spPr>
      </p:pic>
      <p:pic>
        <p:nvPicPr>
          <p:cNvPr id="13" name="Picture 12">
            <a:extLst>
              <a:ext uri="{FF2B5EF4-FFF2-40B4-BE49-F238E27FC236}">
                <a16:creationId xmlns:a16="http://schemas.microsoft.com/office/drawing/2014/main" id="{C5E13567-64F6-3040-95B4-F7B8835BA3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1596"/>
            <a:ext cx="12192000" cy="393700"/>
          </a:xfrm>
          <a:prstGeom prst="rect">
            <a:avLst/>
          </a:prstGeom>
        </p:spPr>
      </p:pic>
    </p:spTree>
    <p:extLst>
      <p:ext uri="{BB962C8B-B14F-4D97-AF65-F5344CB8AC3E}">
        <p14:creationId xmlns:p14="http://schemas.microsoft.com/office/powerpoint/2010/main" val="3051949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FC73F6-A496-A695-89E9-CAFDB87A8CCF}"/>
              </a:ext>
            </a:extLst>
          </p:cNvPr>
          <p:cNvSpPr/>
          <p:nvPr userDrawn="1"/>
        </p:nvSpPr>
        <p:spPr>
          <a:xfrm>
            <a:off x="0" y="0"/>
            <a:ext cx="12224197" cy="6868732"/>
          </a:xfrm>
          <a:prstGeom prst="rect">
            <a:avLst/>
          </a:prstGeom>
          <a:gradFill flip="none" rotWithShape="1">
            <a:gsLst>
              <a:gs pos="80000">
                <a:srgbClr val="317DA5"/>
              </a:gs>
              <a:gs pos="0">
                <a:srgbClr val="30259E"/>
              </a:gs>
              <a:gs pos="100000">
                <a:srgbClr val="3FBCBC"/>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Text&#10;&#10;Description automatically generated">
            <a:extLst>
              <a:ext uri="{FF2B5EF4-FFF2-40B4-BE49-F238E27FC236}">
                <a16:creationId xmlns:a16="http://schemas.microsoft.com/office/drawing/2014/main" id="{2CDB9611-75EA-2C05-E08C-411A293D39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68936" y="2420753"/>
            <a:ext cx="7854128" cy="2016494"/>
          </a:xfrm>
          <a:prstGeom prst="rect">
            <a:avLst/>
          </a:prstGeom>
        </p:spPr>
      </p:pic>
    </p:spTree>
    <p:extLst>
      <p:ext uri="{BB962C8B-B14F-4D97-AF65-F5344CB8AC3E}">
        <p14:creationId xmlns:p14="http://schemas.microsoft.com/office/powerpoint/2010/main" val="4029157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4F8E48-FE78-E7ED-463E-C4717736269B}"/>
              </a:ext>
            </a:extLst>
          </p:cNvPr>
          <p:cNvSpPr/>
          <p:nvPr userDrawn="1"/>
        </p:nvSpPr>
        <p:spPr>
          <a:xfrm>
            <a:off x="11072553" y="5918662"/>
            <a:ext cx="1116065" cy="918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1BD3439E-E94E-5F7A-C7F7-5A773FC791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62887" y="2419200"/>
            <a:ext cx="7866226" cy="2019600"/>
          </a:xfrm>
          <a:prstGeom prst="rect">
            <a:avLst/>
          </a:prstGeom>
        </p:spPr>
      </p:pic>
    </p:spTree>
    <p:extLst>
      <p:ext uri="{BB962C8B-B14F-4D97-AF65-F5344CB8AC3E}">
        <p14:creationId xmlns:p14="http://schemas.microsoft.com/office/powerpoint/2010/main" val="3747602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FC73F6-A496-A695-89E9-CAFDB87A8CCF}"/>
              </a:ext>
            </a:extLst>
          </p:cNvPr>
          <p:cNvSpPr/>
          <p:nvPr userDrawn="1"/>
        </p:nvSpPr>
        <p:spPr>
          <a:xfrm>
            <a:off x="0" y="0"/>
            <a:ext cx="12224197" cy="6868732"/>
          </a:xfrm>
          <a:prstGeom prst="rect">
            <a:avLst/>
          </a:prstGeom>
          <a:gradFill flip="none" rotWithShape="1">
            <a:gsLst>
              <a:gs pos="80000">
                <a:srgbClr val="317DA5"/>
              </a:gs>
              <a:gs pos="0">
                <a:srgbClr val="30259E"/>
              </a:gs>
              <a:gs pos="100000">
                <a:srgbClr val="3FBCBC"/>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A1B47887-425B-5DE9-F89E-9C5130BDFC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94126" y="6099981"/>
            <a:ext cx="871789" cy="613740"/>
          </a:xfrm>
          <a:prstGeom prst="rect">
            <a:avLst/>
          </a:prstGeom>
        </p:spPr>
      </p:pic>
    </p:spTree>
    <p:extLst>
      <p:ext uri="{BB962C8B-B14F-4D97-AF65-F5344CB8AC3E}">
        <p14:creationId xmlns:p14="http://schemas.microsoft.com/office/powerpoint/2010/main" val="3061873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4F8E48-FE78-E7ED-463E-C4717736269B}"/>
              </a:ext>
            </a:extLst>
          </p:cNvPr>
          <p:cNvSpPr/>
          <p:nvPr userDrawn="1"/>
        </p:nvSpPr>
        <p:spPr>
          <a:xfrm>
            <a:off x="11072553" y="5918662"/>
            <a:ext cx="1116065" cy="918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Logo&#10;&#10;Description automatically generated">
            <a:extLst>
              <a:ext uri="{FF2B5EF4-FFF2-40B4-BE49-F238E27FC236}">
                <a16:creationId xmlns:a16="http://schemas.microsoft.com/office/drawing/2014/main" id="{13903C50-1E8C-879C-919C-C8678BAC7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94126" y="6099981"/>
            <a:ext cx="871056" cy="612000"/>
          </a:xfrm>
          <a:prstGeom prst="rect">
            <a:avLst/>
          </a:prstGeom>
        </p:spPr>
      </p:pic>
    </p:spTree>
    <p:extLst>
      <p:ext uri="{BB962C8B-B14F-4D97-AF65-F5344CB8AC3E}">
        <p14:creationId xmlns:p14="http://schemas.microsoft.com/office/powerpoint/2010/main" val="682464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4F8E48-FE78-E7ED-463E-C4717736269B}"/>
              </a:ext>
            </a:extLst>
          </p:cNvPr>
          <p:cNvSpPr/>
          <p:nvPr userDrawn="1"/>
        </p:nvSpPr>
        <p:spPr>
          <a:xfrm>
            <a:off x="11072553" y="5918662"/>
            <a:ext cx="1116065" cy="918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1057079-29C6-B24D-B075-4CBA0F05C0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34940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4F8E48-FE78-E7ED-463E-C4717736269B}"/>
              </a:ext>
            </a:extLst>
          </p:cNvPr>
          <p:cNvSpPr/>
          <p:nvPr userDrawn="1"/>
        </p:nvSpPr>
        <p:spPr>
          <a:xfrm>
            <a:off x="11072553" y="5918662"/>
            <a:ext cx="1116065" cy="918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1057079-29C6-B24D-B075-4CBA0F05C0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88618" cy="6858000"/>
          </a:xfrm>
          <a:prstGeom prst="rect">
            <a:avLst/>
          </a:prstGeom>
        </p:spPr>
      </p:pic>
    </p:spTree>
    <p:extLst>
      <p:ext uri="{BB962C8B-B14F-4D97-AF65-F5344CB8AC3E}">
        <p14:creationId xmlns:p14="http://schemas.microsoft.com/office/powerpoint/2010/main" val="3843213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669C5-C5B4-F247-C314-515BE47549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4506AA5-FDA8-44CE-C674-5955763931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98412960"/>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50" r:id="rId3"/>
    <p:sldLayoutId id="2147483669" r:id="rId4"/>
    <p:sldLayoutId id="2147483670" r:id="rId5"/>
    <p:sldLayoutId id="2147483663" r:id="rId6"/>
    <p:sldLayoutId id="2147483664"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hyperlink" Target="https://agility3.co.uk/" TargetMode="External"/><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hyperlink" Target="https://defense.flir.com/" TargetMode="External"/><Relationship Id="rId7" Type="http://schemas.openxmlformats.org/officeDocument/2006/relationships/hyperlink" Target="https://www.premiermodular.co.uk/" TargetMode="External"/><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hyperlink" Target="https://www.permali.co.uk/" TargetMode="External"/><Relationship Id="rId16"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hyperlink" Target="https://telent.com/" TargetMode="External"/><Relationship Id="rId11" Type="http://schemas.openxmlformats.org/officeDocument/2006/relationships/image" Target="../media/image18.png"/><Relationship Id="rId5" Type="http://schemas.openxmlformats.org/officeDocument/2006/relationships/hyperlink" Target="https://www.ccp-gransden.com/" TargetMode="External"/><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hyperlink" Target="https://www.oldham-eng.com/" TargetMode="External"/><Relationship Id="rId9" Type="http://schemas.openxmlformats.org/officeDocument/2006/relationships/hyperlink" Target="https://pauley.co.uk/case-studies/" TargetMode="External"/><Relationship Id="rId1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microsoft.com/office/2018/10/relationships/comments" Target="../comments/modernComment_1D4_48D94F0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microsoft.com/office/2018/10/relationships/comments" Target="../comments/modernComment_1D5_A4C2955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6AF6969-641D-114A-AFEE-1D25F9563EE0}"/>
              </a:ext>
            </a:extLst>
          </p:cNvPr>
          <p:cNvSpPr txBox="1"/>
          <p:nvPr/>
        </p:nvSpPr>
        <p:spPr>
          <a:xfrm>
            <a:off x="644835" y="2734418"/>
            <a:ext cx="7163648" cy="3170099"/>
          </a:xfrm>
          <a:prstGeom prst="rect">
            <a:avLst/>
          </a:prstGeom>
          <a:noFill/>
        </p:spPr>
        <p:txBody>
          <a:bodyPr wrap="square" lIns="91440" tIns="45720" rIns="91440" bIns="45720" rtlCol="0" anchor="t">
            <a:spAutoFit/>
          </a:bodyPr>
          <a:lstStyle/>
          <a:p>
            <a:r>
              <a:rPr lang="en-GB" sz="2800" b="1" dirty="0">
                <a:solidFill>
                  <a:schemeClr val="bg1"/>
                </a:solidFill>
              </a:rPr>
              <a:t>Clusters and Technology Spillovers in the UK Defence Sector </a:t>
            </a:r>
            <a:r>
              <a:rPr lang="en-GB" dirty="0">
                <a:solidFill>
                  <a:schemeClr val="bg1"/>
                </a:solidFill>
              </a:rPr>
              <a:t>	</a:t>
            </a:r>
          </a:p>
          <a:p>
            <a:endParaRPr lang="en-US" sz="2800" dirty="0">
              <a:solidFill>
                <a:schemeClr val="bg1"/>
              </a:solidFill>
              <a:latin typeface="+mj-lt"/>
              <a:cs typeface="Arial" panose="020B0604020202020204" pitchFamily="34" charset="0"/>
            </a:endParaRPr>
          </a:p>
          <a:p>
            <a:r>
              <a:rPr lang="en-US" sz="2000" b="1" dirty="0">
                <a:solidFill>
                  <a:schemeClr val="bg1"/>
                </a:solidFill>
                <a:latin typeface="+mj-lt"/>
                <a:cs typeface="Arial"/>
              </a:rPr>
              <a:t>Prof Jen Nelles </a:t>
            </a:r>
            <a:r>
              <a:rPr lang="en-US" sz="2000" dirty="0">
                <a:solidFill>
                  <a:schemeClr val="bg1"/>
                </a:solidFill>
                <a:latin typeface="+mj-lt"/>
                <a:cs typeface="Arial"/>
              </a:rPr>
              <a:t>(Oxford Brookes)</a:t>
            </a:r>
            <a:endParaRPr lang="en-US" sz="2000" i="1" dirty="0">
              <a:solidFill>
                <a:schemeClr val="bg1"/>
              </a:solidFill>
              <a:latin typeface="+mj-lt"/>
              <a:cs typeface="Arial" panose="020B0604020202020204" pitchFamily="34" charset="0"/>
            </a:endParaRPr>
          </a:p>
          <a:p>
            <a:r>
              <a:rPr lang="en-US" sz="2000" b="1" dirty="0">
                <a:solidFill>
                  <a:schemeClr val="bg1"/>
                </a:solidFill>
                <a:latin typeface="+mj-lt"/>
                <a:cs typeface="Arial"/>
              </a:rPr>
              <a:t>Dr Adam Brown</a:t>
            </a:r>
            <a:r>
              <a:rPr lang="en-US" sz="2000" dirty="0">
                <a:solidFill>
                  <a:schemeClr val="bg1"/>
                </a:solidFill>
                <a:latin typeface="+mj-lt"/>
                <a:cs typeface="Arial"/>
              </a:rPr>
              <a:t> (Cambridge Econometrics)</a:t>
            </a:r>
            <a:endParaRPr lang="en-US" sz="2000" dirty="0">
              <a:solidFill>
                <a:schemeClr val="bg1"/>
              </a:solidFill>
              <a:latin typeface="+mj-lt"/>
              <a:cs typeface="Arial" panose="020B0604020202020204" pitchFamily="34" charset="0"/>
            </a:endParaRPr>
          </a:p>
          <a:p>
            <a:endParaRPr lang="en-US" sz="2800" dirty="0">
              <a:solidFill>
                <a:schemeClr val="bg1"/>
              </a:solidFill>
              <a:latin typeface="+mj-lt"/>
              <a:cs typeface="Arial" panose="020B0604020202020204" pitchFamily="34" charset="0"/>
            </a:endParaRPr>
          </a:p>
          <a:p>
            <a:endParaRPr lang="en-US" sz="2800" dirty="0">
              <a:solidFill>
                <a:schemeClr val="bg1"/>
              </a:solidFill>
              <a:latin typeface="+mj-lt"/>
              <a:cs typeface="Arial" panose="020B0604020202020204" pitchFamily="34" charset="0"/>
            </a:endParaRPr>
          </a:p>
          <a:p>
            <a:r>
              <a:rPr lang="en-US" sz="2000" i="1" dirty="0">
                <a:solidFill>
                  <a:schemeClr val="bg1"/>
                </a:solidFill>
                <a:latin typeface="+mj-lt"/>
                <a:cs typeface="Arial"/>
              </a:rPr>
              <a:t>July 17</a:t>
            </a:r>
            <a:r>
              <a:rPr lang="en-US" sz="2000" i="1" baseline="30000" dirty="0">
                <a:solidFill>
                  <a:schemeClr val="bg1"/>
                </a:solidFill>
                <a:latin typeface="+mj-lt"/>
                <a:cs typeface="Arial"/>
              </a:rPr>
              <a:t>th</a:t>
            </a:r>
            <a:r>
              <a:rPr lang="en-US" sz="2000" i="1" dirty="0">
                <a:solidFill>
                  <a:schemeClr val="bg1"/>
                </a:solidFill>
                <a:latin typeface="+mj-lt"/>
                <a:cs typeface="Arial"/>
              </a:rPr>
              <a:t> 2026</a:t>
            </a:r>
            <a:endParaRPr lang="en-US" sz="2000" dirty="0">
              <a:solidFill>
                <a:schemeClr val="bg1"/>
              </a:solidFill>
              <a:latin typeface="+mj-lt"/>
              <a:cs typeface="Arial"/>
            </a:endParaRPr>
          </a:p>
        </p:txBody>
      </p:sp>
    </p:spTree>
    <p:extLst>
      <p:ext uri="{BB962C8B-B14F-4D97-AF65-F5344CB8AC3E}">
        <p14:creationId xmlns:p14="http://schemas.microsoft.com/office/powerpoint/2010/main" val="2982669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02E190E-ED47-0B4C-A946-5D9356E76C16}"/>
              </a:ext>
            </a:extLst>
          </p:cNvPr>
          <p:cNvSpPr txBox="1">
            <a:spLocks/>
          </p:cNvSpPr>
          <p:nvPr/>
        </p:nvSpPr>
        <p:spPr>
          <a:xfrm>
            <a:off x="505962" y="1060402"/>
            <a:ext cx="11288683" cy="919665"/>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ctr"/>
            <a:r>
              <a:rPr lang="en-GB" sz="4800" dirty="0">
                <a:solidFill>
                  <a:schemeClr val="bg1"/>
                </a:solidFill>
              </a:rPr>
              <a:t>Dual Use Theoretical Framework</a:t>
            </a:r>
          </a:p>
        </p:txBody>
      </p:sp>
    </p:spTree>
    <p:extLst>
      <p:ext uri="{BB962C8B-B14F-4D97-AF65-F5344CB8AC3E}">
        <p14:creationId xmlns:p14="http://schemas.microsoft.com/office/powerpoint/2010/main" val="1516465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F9EE1-CB20-51F6-06F0-F06AAC2892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4F4E30-4727-6793-6D24-ABEE9D4C99F8}"/>
              </a:ext>
            </a:extLst>
          </p:cNvPr>
          <p:cNvSpPr>
            <a:spLocks noGrp="1"/>
          </p:cNvSpPr>
          <p:nvPr>
            <p:ph type="title"/>
          </p:nvPr>
        </p:nvSpPr>
        <p:spPr/>
        <p:txBody>
          <a:bodyPr/>
          <a:lstStyle/>
          <a:p>
            <a:r>
              <a:rPr lang="en-US" dirty="0">
                <a:cs typeface="Arial"/>
              </a:rPr>
              <a:t>Different Layers of Dual Use/Purpose</a:t>
            </a:r>
            <a:endParaRPr lang="en-US" dirty="0"/>
          </a:p>
        </p:txBody>
      </p:sp>
      <p:graphicFrame>
        <p:nvGraphicFramePr>
          <p:cNvPr id="3" name="Diagram 2">
            <a:extLst>
              <a:ext uri="{FF2B5EF4-FFF2-40B4-BE49-F238E27FC236}">
                <a16:creationId xmlns:a16="http://schemas.microsoft.com/office/drawing/2014/main" id="{17C1B86B-AE0B-1D15-E0FD-C267DC4FB7F6}"/>
              </a:ext>
            </a:extLst>
          </p:cNvPr>
          <p:cNvGraphicFramePr/>
          <p:nvPr>
            <p:extLst>
              <p:ext uri="{D42A27DB-BD31-4B8C-83A1-F6EECF244321}">
                <p14:modId xmlns:p14="http://schemas.microsoft.com/office/powerpoint/2010/main" val="3413128121"/>
              </p:ext>
            </p:extLst>
          </p:nvPr>
        </p:nvGraphicFramePr>
        <p:xfrm>
          <a:off x="2032000" y="12467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543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D59C7-0518-6634-A95B-E6D20B2B0ECB}"/>
              </a:ext>
            </a:extLst>
          </p:cNvPr>
          <p:cNvSpPr>
            <a:spLocks noGrp="1"/>
          </p:cNvSpPr>
          <p:nvPr>
            <p:ph type="title"/>
          </p:nvPr>
        </p:nvSpPr>
        <p:spPr/>
        <p:txBody>
          <a:bodyPr/>
          <a:lstStyle/>
          <a:p>
            <a:r>
              <a:rPr lang="en-US">
                <a:cs typeface="Arial"/>
              </a:rPr>
              <a:t>Dual use Technology Theoretical Framework</a:t>
            </a:r>
            <a:endParaRPr lang="en-US"/>
          </a:p>
        </p:txBody>
      </p:sp>
      <p:sp>
        <p:nvSpPr>
          <p:cNvPr id="6" name="Free-form: Shape 1">
            <a:extLst>
              <a:ext uri="{FF2B5EF4-FFF2-40B4-BE49-F238E27FC236}">
                <a16:creationId xmlns:a16="http://schemas.microsoft.com/office/drawing/2014/main" id="{6DA61E3A-E49A-A8E4-31B3-82B7B5A9B4F8}"/>
              </a:ext>
            </a:extLst>
          </p:cNvPr>
          <p:cNvSpPr/>
          <p:nvPr/>
        </p:nvSpPr>
        <p:spPr>
          <a:xfrm>
            <a:off x="1568918" y="2942217"/>
            <a:ext cx="2135187" cy="1763374"/>
          </a:xfrm>
          <a:custGeom>
            <a:avLst/>
            <a:gdLst>
              <a:gd name="csX0" fmla="*/ 0 w 2135187"/>
              <a:gd name="csY0" fmla="*/ 128111 h 1281112"/>
              <a:gd name="csX1" fmla="*/ 128111 w 2135187"/>
              <a:gd name="csY1" fmla="*/ 0 h 1281112"/>
              <a:gd name="csX2" fmla="*/ 2007076 w 2135187"/>
              <a:gd name="csY2" fmla="*/ 0 h 1281112"/>
              <a:gd name="csX3" fmla="*/ 2135187 w 2135187"/>
              <a:gd name="csY3" fmla="*/ 128111 h 1281112"/>
              <a:gd name="csX4" fmla="*/ 2135187 w 2135187"/>
              <a:gd name="csY4" fmla="*/ 1153001 h 1281112"/>
              <a:gd name="csX5" fmla="*/ 2007076 w 2135187"/>
              <a:gd name="csY5" fmla="*/ 1281112 h 1281112"/>
              <a:gd name="csX6" fmla="*/ 128111 w 2135187"/>
              <a:gd name="csY6" fmla="*/ 1281112 h 1281112"/>
              <a:gd name="csX7" fmla="*/ 0 w 2135187"/>
              <a:gd name="csY7" fmla="*/ 1153001 h 1281112"/>
              <a:gd name="csX8" fmla="*/ 0 w 2135187"/>
              <a:gd name="csY8" fmla="*/ 128111 h 1281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chemeClr val="accent3">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962" tIns="128962" rIns="128962" bIns="128962" numCol="1" spcCol="1270" anchor="ctr" anchorCtr="0">
            <a:noAutofit/>
          </a:bodyPr>
          <a:lstStyle>
            <a:defPPr>
              <a:defRPr lang="en-GB"/>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lvl="0" indent="0" algn="ctr" defTabSz="1066800">
              <a:lnSpc>
                <a:spcPct val="90000"/>
              </a:lnSpc>
              <a:spcBef>
                <a:spcPct val="0"/>
              </a:spcBef>
              <a:spcAft>
                <a:spcPct val="35000"/>
              </a:spcAft>
              <a:buNone/>
            </a:pPr>
            <a:r>
              <a:rPr lang="en-GB" kern="1200" dirty="0"/>
              <a:t>Fundamental R&amp;D</a:t>
            </a:r>
          </a:p>
        </p:txBody>
      </p:sp>
      <p:sp>
        <p:nvSpPr>
          <p:cNvPr id="7" name="Free-form: Shape 2">
            <a:extLst>
              <a:ext uri="{FF2B5EF4-FFF2-40B4-BE49-F238E27FC236}">
                <a16:creationId xmlns:a16="http://schemas.microsoft.com/office/drawing/2014/main" id="{FAB81BB9-9FEB-5670-F22D-ECDBBB090E8C}"/>
              </a:ext>
            </a:extLst>
          </p:cNvPr>
          <p:cNvSpPr/>
          <p:nvPr/>
        </p:nvSpPr>
        <p:spPr>
          <a:xfrm>
            <a:off x="3901823" y="3667174"/>
            <a:ext cx="452659" cy="475082"/>
          </a:xfrm>
          <a:custGeom>
            <a:avLst/>
            <a:gdLst>
              <a:gd name="csX0" fmla="*/ 0 w 452659"/>
              <a:gd name="csY0" fmla="*/ 105905 h 529526"/>
              <a:gd name="csX1" fmla="*/ 226330 w 452659"/>
              <a:gd name="csY1" fmla="*/ 105905 h 529526"/>
              <a:gd name="csX2" fmla="*/ 226330 w 452659"/>
              <a:gd name="csY2" fmla="*/ 0 h 529526"/>
              <a:gd name="csX3" fmla="*/ 452659 w 452659"/>
              <a:gd name="csY3" fmla="*/ 264763 h 529526"/>
              <a:gd name="csX4" fmla="*/ 226330 w 452659"/>
              <a:gd name="csY4" fmla="*/ 529526 h 529526"/>
              <a:gd name="csX5" fmla="*/ 226330 w 452659"/>
              <a:gd name="csY5" fmla="*/ 423621 h 529526"/>
              <a:gd name="csX6" fmla="*/ 0 w 452659"/>
              <a:gd name="csY6" fmla="*/ 423621 h 529526"/>
              <a:gd name="csX7" fmla="*/ 0 w 452659"/>
              <a:gd name="csY7" fmla="*/ 105905 h 5295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defPPr>
              <a:defRPr lang="en-GB"/>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lvl="0" indent="0" algn="ctr" defTabSz="889000">
              <a:lnSpc>
                <a:spcPct val="90000"/>
              </a:lnSpc>
              <a:spcBef>
                <a:spcPct val="0"/>
              </a:spcBef>
              <a:spcAft>
                <a:spcPct val="35000"/>
              </a:spcAft>
              <a:buNone/>
            </a:pPr>
            <a:endParaRPr lang="en-GB" kern="1200"/>
          </a:p>
        </p:txBody>
      </p:sp>
      <p:sp>
        <p:nvSpPr>
          <p:cNvPr id="8" name="Free-form: Shape 4">
            <a:extLst>
              <a:ext uri="{FF2B5EF4-FFF2-40B4-BE49-F238E27FC236}">
                <a16:creationId xmlns:a16="http://schemas.microsoft.com/office/drawing/2014/main" id="{C12D019D-3855-1079-9C41-3B5416ECB13B}"/>
              </a:ext>
            </a:extLst>
          </p:cNvPr>
          <p:cNvSpPr/>
          <p:nvPr/>
        </p:nvSpPr>
        <p:spPr>
          <a:xfrm>
            <a:off x="4552201" y="2967089"/>
            <a:ext cx="2135187" cy="1763374"/>
          </a:xfrm>
          <a:custGeom>
            <a:avLst/>
            <a:gdLst>
              <a:gd name="csX0" fmla="*/ 0 w 2135187"/>
              <a:gd name="csY0" fmla="*/ 128111 h 1281112"/>
              <a:gd name="csX1" fmla="*/ 128111 w 2135187"/>
              <a:gd name="csY1" fmla="*/ 0 h 1281112"/>
              <a:gd name="csX2" fmla="*/ 2007076 w 2135187"/>
              <a:gd name="csY2" fmla="*/ 0 h 1281112"/>
              <a:gd name="csX3" fmla="*/ 2135187 w 2135187"/>
              <a:gd name="csY3" fmla="*/ 128111 h 1281112"/>
              <a:gd name="csX4" fmla="*/ 2135187 w 2135187"/>
              <a:gd name="csY4" fmla="*/ 1153001 h 1281112"/>
              <a:gd name="csX5" fmla="*/ 2007076 w 2135187"/>
              <a:gd name="csY5" fmla="*/ 1281112 h 1281112"/>
              <a:gd name="csX6" fmla="*/ 128111 w 2135187"/>
              <a:gd name="csY6" fmla="*/ 1281112 h 1281112"/>
              <a:gd name="csX7" fmla="*/ 0 w 2135187"/>
              <a:gd name="csY7" fmla="*/ 1153001 h 1281112"/>
              <a:gd name="csX8" fmla="*/ 0 w 2135187"/>
              <a:gd name="csY8" fmla="*/ 128111 h 1281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rgbClr val="349896"/>
          </a:solidFill>
          <a:ln>
            <a:solidFill>
              <a:srgbClr val="2CC6C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962" tIns="128962" rIns="128962" bIns="128962" numCol="1" spcCol="1270" anchor="ctr" anchorCtr="0">
            <a:noAutofit/>
          </a:bodyPr>
          <a:lstStyle>
            <a:defPPr>
              <a:defRPr lang="en-GB"/>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lvl="0" indent="0" algn="ctr" defTabSz="1066800">
              <a:lnSpc>
                <a:spcPct val="90000"/>
              </a:lnSpc>
              <a:spcBef>
                <a:spcPct val="0"/>
              </a:spcBef>
              <a:spcAft>
                <a:spcPct val="35000"/>
              </a:spcAft>
              <a:buNone/>
            </a:pPr>
            <a:r>
              <a:rPr lang="en-GB" kern="1200" dirty="0"/>
              <a:t>General Purpose Technologies</a:t>
            </a:r>
          </a:p>
        </p:txBody>
      </p:sp>
      <p:sp>
        <p:nvSpPr>
          <p:cNvPr id="9" name="Free-form: Shape 5">
            <a:extLst>
              <a:ext uri="{FF2B5EF4-FFF2-40B4-BE49-F238E27FC236}">
                <a16:creationId xmlns:a16="http://schemas.microsoft.com/office/drawing/2014/main" id="{D0D524BD-21FD-C362-C113-1DE0EA6A2323}"/>
              </a:ext>
            </a:extLst>
          </p:cNvPr>
          <p:cNvSpPr/>
          <p:nvPr/>
        </p:nvSpPr>
        <p:spPr>
          <a:xfrm>
            <a:off x="6897138" y="3192092"/>
            <a:ext cx="452659" cy="475082"/>
          </a:xfrm>
          <a:custGeom>
            <a:avLst/>
            <a:gdLst>
              <a:gd name="csX0" fmla="*/ 0 w 452659"/>
              <a:gd name="csY0" fmla="*/ 105905 h 529526"/>
              <a:gd name="csX1" fmla="*/ 226330 w 452659"/>
              <a:gd name="csY1" fmla="*/ 105905 h 529526"/>
              <a:gd name="csX2" fmla="*/ 226330 w 452659"/>
              <a:gd name="csY2" fmla="*/ 0 h 529526"/>
              <a:gd name="csX3" fmla="*/ 452659 w 452659"/>
              <a:gd name="csY3" fmla="*/ 264763 h 529526"/>
              <a:gd name="csX4" fmla="*/ 226330 w 452659"/>
              <a:gd name="csY4" fmla="*/ 529526 h 529526"/>
              <a:gd name="csX5" fmla="*/ 226330 w 452659"/>
              <a:gd name="csY5" fmla="*/ 423621 h 529526"/>
              <a:gd name="csX6" fmla="*/ 0 w 452659"/>
              <a:gd name="csY6" fmla="*/ 423621 h 529526"/>
              <a:gd name="csX7" fmla="*/ 0 w 452659"/>
              <a:gd name="csY7" fmla="*/ 105905 h 5295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defPPr>
              <a:defRPr lang="en-GB"/>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lvl="0" indent="0" algn="ctr" defTabSz="889000">
              <a:lnSpc>
                <a:spcPct val="90000"/>
              </a:lnSpc>
              <a:spcBef>
                <a:spcPct val="0"/>
              </a:spcBef>
              <a:spcAft>
                <a:spcPct val="35000"/>
              </a:spcAft>
              <a:buNone/>
            </a:pPr>
            <a:endParaRPr lang="en-GB" kern="1200"/>
          </a:p>
        </p:txBody>
      </p:sp>
      <p:sp>
        <p:nvSpPr>
          <p:cNvPr id="10" name="Free-form: Shape 6">
            <a:extLst>
              <a:ext uri="{FF2B5EF4-FFF2-40B4-BE49-F238E27FC236}">
                <a16:creationId xmlns:a16="http://schemas.microsoft.com/office/drawing/2014/main" id="{57DCBB3C-C0C4-F911-8930-BCA0CE9B5302}"/>
              </a:ext>
            </a:extLst>
          </p:cNvPr>
          <p:cNvSpPr/>
          <p:nvPr/>
        </p:nvSpPr>
        <p:spPr>
          <a:xfrm>
            <a:off x="7535484" y="3904716"/>
            <a:ext cx="2135187" cy="822468"/>
          </a:xfrm>
          <a:custGeom>
            <a:avLst/>
            <a:gdLst>
              <a:gd name="csX0" fmla="*/ 0 w 2135187"/>
              <a:gd name="csY0" fmla="*/ 128111 h 1281112"/>
              <a:gd name="csX1" fmla="*/ 128111 w 2135187"/>
              <a:gd name="csY1" fmla="*/ 0 h 1281112"/>
              <a:gd name="csX2" fmla="*/ 2007076 w 2135187"/>
              <a:gd name="csY2" fmla="*/ 0 h 1281112"/>
              <a:gd name="csX3" fmla="*/ 2135187 w 2135187"/>
              <a:gd name="csY3" fmla="*/ 128111 h 1281112"/>
              <a:gd name="csX4" fmla="*/ 2135187 w 2135187"/>
              <a:gd name="csY4" fmla="*/ 1153001 h 1281112"/>
              <a:gd name="csX5" fmla="*/ 2007076 w 2135187"/>
              <a:gd name="csY5" fmla="*/ 1281112 h 1281112"/>
              <a:gd name="csX6" fmla="*/ 128111 w 2135187"/>
              <a:gd name="csY6" fmla="*/ 1281112 h 1281112"/>
              <a:gd name="csX7" fmla="*/ 0 w 2135187"/>
              <a:gd name="csY7" fmla="*/ 1153001 h 1281112"/>
              <a:gd name="csX8" fmla="*/ 0 w 2135187"/>
              <a:gd name="csY8" fmla="*/ 128111 h 1281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rgbClr val="23696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962" tIns="128962" rIns="128962" bIns="128962" numCol="1" spcCol="1270" anchor="ctr" anchorCtr="0">
            <a:noAutofit/>
          </a:bodyPr>
          <a:lstStyle>
            <a:defPPr>
              <a:defRPr lang="en-GB"/>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lvl="0" indent="0" algn="ctr" defTabSz="1066800">
              <a:lnSpc>
                <a:spcPct val="90000"/>
              </a:lnSpc>
              <a:spcBef>
                <a:spcPct val="0"/>
              </a:spcBef>
              <a:spcAft>
                <a:spcPct val="35000"/>
              </a:spcAft>
              <a:buNone/>
            </a:pPr>
            <a:r>
              <a:rPr lang="en-GB" kern="1200"/>
              <a:t>Specific Civil Applications</a:t>
            </a:r>
          </a:p>
        </p:txBody>
      </p:sp>
      <p:sp>
        <p:nvSpPr>
          <p:cNvPr id="12" name="Free-form: Shape 8">
            <a:extLst>
              <a:ext uri="{FF2B5EF4-FFF2-40B4-BE49-F238E27FC236}">
                <a16:creationId xmlns:a16="http://schemas.microsoft.com/office/drawing/2014/main" id="{0B1EF04A-2276-FD5D-52B8-9AD968CB8A64}"/>
              </a:ext>
            </a:extLst>
          </p:cNvPr>
          <p:cNvSpPr/>
          <p:nvPr/>
        </p:nvSpPr>
        <p:spPr>
          <a:xfrm>
            <a:off x="6897138" y="4050036"/>
            <a:ext cx="452659" cy="475082"/>
          </a:xfrm>
          <a:custGeom>
            <a:avLst/>
            <a:gdLst>
              <a:gd name="csX0" fmla="*/ 0 w 452659"/>
              <a:gd name="csY0" fmla="*/ 105905 h 529526"/>
              <a:gd name="csX1" fmla="*/ 226330 w 452659"/>
              <a:gd name="csY1" fmla="*/ 105905 h 529526"/>
              <a:gd name="csX2" fmla="*/ 226330 w 452659"/>
              <a:gd name="csY2" fmla="*/ 0 h 529526"/>
              <a:gd name="csX3" fmla="*/ 452659 w 452659"/>
              <a:gd name="csY3" fmla="*/ 264763 h 529526"/>
              <a:gd name="csX4" fmla="*/ 226330 w 452659"/>
              <a:gd name="csY4" fmla="*/ 529526 h 529526"/>
              <a:gd name="csX5" fmla="*/ 226330 w 452659"/>
              <a:gd name="csY5" fmla="*/ 423621 h 529526"/>
              <a:gd name="csX6" fmla="*/ 0 w 452659"/>
              <a:gd name="csY6" fmla="*/ 423621 h 529526"/>
              <a:gd name="csX7" fmla="*/ 0 w 452659"/>
              <a:gd name="csY7" fmla="*/ 105905 h 5295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defPPr>
              <a:defRPr lang="en-GB"/>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lvl="0" indent="0" algn="ctr" defTabSz="889000">
              <a:lnSpc>
                <a:spcPct val="90000"/>
              </a:lnSpc>
              <a:spcBef>
                <a:spcPct val="0"/>
              </a:spcBef>
              <a:spcAft>
                <a:spcPct val="35000"/>
              </a:spcAft>
              <a:buNone/>
            </a:pPr>
            <a:endParaRPr lang="en-GB" kern="1200"/>
          </a:p>
        </p:txBody>
      </p:sp>
      <p:sp>
        <p:nvSpPr>
          <p:cNvPr id="13" name="Free-form: Shape 9">
            <a:extLst>
              <a:ext uri="{FF2B5EF4-FFF2-40B4-BE49-F238E27FC236}">
                <a16:creationId xmlns:a16="http://schemas.microsoft.com/office/drawing/2014/main" id="{970C261F-6CD4-8673-1A77-E70EFA2B140C}"/>
              </a:ext>
            </a:extLst>
          </p:cNvPr>
          <p:cNvSpPr/>
          <p:nvPr/>
        </p:nvSpPr>
        <p:spPr>
          <a:xfrm>
            <a:off x="7535483" y="2967089"/>
            <a:ext cx="2135187" cy="822468"/>
          </a:xfrm>
          <a:custGeom>
            <a:avLst/>
            <a:gdLst>
              <a:gd name="csX0" fmla="*/ 0 w 2135187"/>
              <a:gd name="csY0" fmla="*/ 128111 h 1281112"/>
              <a:gd name="csX1" fmla="*/ 128111 w 2135187"/>
              <a:gd name="csY1" fmla="*/ 0 h 1281112"/>
              <a:gd name="csX2" fmla="*/ 2007076 w 2135187"/>
              <a:gd name="csY2" fmla="*/ 0 h 1281112"/>
              <a:gd name="csX3" fmla="*/ 2135187 w 2135187"/>
              <a:gd name="csY3" fmla="*/ 128111 h 1281112"/>
              <a:gd name="csX4" fmla="*/ 2135187 w 2135187"/>
              <a:gd name="csY4" fmla="*/ 1153001 h 1281112"/>
              <a:gd name="csX5" fmla="*/ 2007076 w 2135187"/>
              <a:gd name="csY5" fmla="*/ 1281112 h 1281112"/>
              <a:gd name="csX6" fmla="*/ 128111 w 2135187"/>
              <a:gd name="csY6" fmla="*/ 1281112 h 1281112"/>
              <a:gd name="csX7" fmla="*/ 0 w 2135187"/>
              <a:gd name="csY7" fmla="*/ 1153001 h 1281112"/>
              <a:gd name="csX8" fmla="*/ 0 w 2135187"/>
              <a:gd name="csY8" fmla="*/ 128111 h 1281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rgbClr val="23696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962" tIns="128962" rIns="128962" bIns="128962" numCol="1" spcCol="1270" anchor="ctr" anchorCtr="0">
            <a:noAutofit/>
          </a:bodyPr>
          <a:lstStyle>
            <a:defPPr>
              <a:defRPr lang="en-GB"/>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lvl="0" indent="0" algn="ctr" defTabSz="1066800">
              <a:lnSpc>
                <a:spcPct val="90000"/>
              </a:lnSpc>
              <a:spcBef>
                <a:spcPct val="0"/>
              </a:spcBef>
              <a:spcAft>
                <a:spcPct val="35000"/>
              </a:spcAft>
              <a:buNone/>
            </a:pPr>
            <a:r>
              <a:rPr lang="en-GB" kern="1200"/>
              <a:t>Specific Defence Applications</a:t>
            </a:r>
          </a:p>
        </p:txBody>
      </p:sp>
      <p:sp>
        <p:nvSpPr>
          <p:cNvPr id="20" name="TextBox 19">
            <a:extLst>
              <a:ext uri="{FF2B5EF4-FFF2-40B4-BE49-F238E27FC236}">
                <a16:creationId xmlns:a16="http://schemas.microsoft.com/office/drawing/2014/main" id="{B52909F7-3FA1-380E-2AFD-B5733FD3AC0B}"/>
              </a:ext>
            </a:extLst>
          </p:cNvPr>
          <p:cNvSpPr txBox="1"/>
          <p:nvPr/>
        </p:nvSpPr>
        <p:spPr>
          <a:xfrm>
            <a:off x="120787" y="1473876"/>
            <a:ext cx="10781552" cy="3058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fontAlgn="t">
              <a:lnSpc>
                <a:spcPts val="1500"/>
              </a:lnSpc>
            </a:pPr>
            <a:r>
              <a:rPr lang="en-GB" dirty="0">
                <a:latin typeface="Segoe UI" panose="020B0502040204020203" pitchFamily="34" charset="0"/>
              </a:rPr>
              <a:t>W. Brian Arthur: “A technology … is a </a:t>
            </a:r>
            <a:r>
              <a:rPr lang="en-GB" b="1" dirty="0">
                <a:latin typeface="Segoe UI" panose="020B0502040204020203" pitchFamily="34" charset="0"/>
              </a:rPr>
              <a:t>programming</a:t>
            </a:r>
            <a:r>
              <a:rPr lang="en-GB" dirty="0">
                <a:latin typeface="Segoe UI" panose="020B0502040204020203" pitchFamily="34" charset="0"/>
              </a:rPr>
              <a:t> or </a:t>
            </a:r>
            <a:r>
              <a:rPr lang="en-GB" b="1" dirty="0">
                <a:latin typeface="Segoe UI" panose="020B0502040204020203" pitchFamily="34" charset="0"/>
              </a:rPr>
              <a:t>orchestration</a:t>
            </a:r>
            <a:r>
              <a:rPr lang="en-GB" dirty="0">
                <a:latin typeface="Segoe UI" panose="020B0502040204020203" pitchFamily="34" charset="0"/>
              </a:rPr>
              <a:t> of </a:t>
            </a:r>
            <a:r>
              <a:rPr lang="en-GB" b="1" dirty="0">
                <a:latin typeface="Segoe UI" panose="020B0502040204020203" pitchFamily="34" charset="0"/>
              </a:rPr>
              <a:t>phenomena</a:t>
            </a:r>
            <a:r>
              <a:rPr lang="en-GB" dirty="0">
                <a:latin typeface="Segoe UI" panose="020B0502040204020203" pitchFamily="34" charset="0"/>
              </a:rPr>
              <a:t> to our </a:t>
            </a:r>
            <a:r>
              <a:rPr lang="en-GB" b="1" dirty="0">
                <a:latin typeface="Segoe UI" panose="020B0502040204020203" pitchFamily="34" charset="0"/>
              </a:rPr>
              <a:t>use</a:t>
            </a:r>
            <a:r>
              <a:rPr lang="en-GB" dirty="0">
                <a:latin typeface="Segoe UI" panose="020B0502040204020203" pitchFamily="34" charset="0"/>
              </a:rPr>
              <a:t>.”</a:t>
            </a:r>
          </a:p>
        </p:txBody>
      </p:sp>
      <p:sp>
        <p:nvSpPr>
          <p:cNvPr id="4" name="TextBox 3">
            <a:extLst>
              <a:ext uri="{FF2B5EF4-FFF2-40B4-BE49-F238E27FC236}">
                <a16:creationId xmlns:a16="http://schemas.microsoft.com/office/drawing/2014/main" id="{799F682E-23DD-953E-9FA4-CD6BAF300BB2}"/>
              </a:ext>
            </a:extLst>
          </p:cNvPr>
          <p:cNvSpPr txBox="1"/>
          <p:nvPr/>
        </p:nvSpPr>
        <p:spPr>
          <a:xfrm>
            <a:off x="106331" y="5378843"/>
            <a:ext cx="10781552" cy="298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fontAlgn="t">
              <a:lnSpc>
                <a:spcPts val="1500"/>
              </a:lnSpc>
            </a:pPr>
            <a:r>
              <a:rPr lang="en-GB" sz="1600" i="1" dirty="0">
                <a:latin typeface="Segoe UI" panose="020B0502040204020203" pitchFamily="34" charset="0"/>
              </a:rPr>
              <a:t>Study a natural phenomenon….. Work out Principles of Programming and Orchestration….. Apply to Specific Purposes</a:t>
            </a:r>
          </a:p>
        </p:txBody>
      </p:sp>
    </p:spTree>
    <p:extLst>
      <p:ext uri="{BB962C8B-B14F-4D97-AF65-F5344CB8AC3E}">
        <p14:creationId xmlns:p14="http://schemas.microsoft.com/office/powerpoint/2010/main" val="3013961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BE3F-5DAE-68E3-2DB0-B85EC400076E}"/>
            </a:ext>
          </a:extLst>
        </p:cNvPr>
        <p:cNvGrpSpPr/>
        <p:nvPr/>
      </p:nvGrpSpPr>
      <p:grpSpPr>
        <a:xfrm>
          <a:off x="0" y="0"/>
          <a:ext cx="0" cy="0"/>
          <a:chOff x="0" y="0"/>
          <a:chExt cx="0" cy="0"/>
        </a:xfrm>
      </p:grpSpPr>
      <p:sp>
        <p:nvSpPr>
          <p:cNvPr id="51202" name="Slide Number Placeholder 1">
            <a:extLst>
              <a:ext uri="{FF2B5EF4-FFF2-40B4-BE49-F238E27FC236}">
                <a16:creationId xmlns:a16="http://schemas.microsoft.com/office/drawing/2014/main" id="{FCC61DFD-1247-87DA-5809-6EEA28133C8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lnSpc>
                <a:spcPts val="1925"/>
              </a:lnSpc>
              <a:spcAft>
                <a:spcPts val="1400"/>
              </a:spcAft>
              <a:buFont typeface="Arial" panose="020B0604020202020204" pitchFamily="34" charset="0"/>
              <a:defRPr sz="1600">
                <a:solidFill>
                  <a:srgbClr val="000000"/>
                </a:solidFill>
                <a:latin typeface="Rubik" pitchFamily="2" charset="-79"/>
                <a:cs typeface="Rubik" pitchFamily="2" charset="-79"/>
              </a:defRPr>
            </a:lvl1pPr>
            <a:lvl2pPr marL="742950" indent="-285750">
              <a:lnSpc>
                <a:spcPct val="90000"/>
              </a:lnSpc>
              <a:spcBef>
                <a:spcPts val="500"/>
              </a:spcBef>
              <a:buFont typeface="Arial" panose="020B0604020202020204" pitchFamily="34" charset="0"/>
              <a:defRPr sz="2400">
                <a:solidFill>
                  <a:schemeClr val="tx1"/>
                </a:solidFill>
                <a:latin typeface="Rubik" pitchFamily="2" charset="-79"/>
                <a:cs typeface="Rubik" pitchFamily="2" charset="-79"/>
              </a:defRPr>
            </a:lvl2pPr>
            <a:lvl3pPr marL="1143000" indent="-228600">
              <a:lnSpc>
                <a:spcPct val="90000"/>
              </a:lnSpc>
              <a:spcBef>
                <a:spcPts val="500"/>
              </a:spcBef>
              <a:buFont typeface="Arial" panose="020B0604020202020204" pitchFamily="34" charset="0"/>
              <a:buChar char="•"/>
              <a:defRPr sz="2000">
                <a:solidFill>
                  <a:schemeClr val="tx1"/>
                </a:solidFill>
                <a:latin typeface="Rubik" pitchFamily="2" charset="-79"/>
                <a:cs typeface="Rubik" pitchFamily="2" charset="-79"/>
              </a:defRPr>
            </a:lvl3pPr>
            <a:lvl4pPr marL="1600200" indent="-228600">
              <a:lnSpc>
                <a:spcPct val="90000"/>
              </a:lnSpc>
              <a:spcBef>
                <a:spcPts val="500"/>
              </a:spcBef>
              <a:buFont typeface="Arial" panose="020B0604020202020204" pitchFamily="34" charset="0"/>
              <a:buChar char="•"/>
              <a:defRPr>
                <a:solidFill>
                  <a:schemeClr val="tx1"/>
                </a:solidFill>
                <a:latin typeface="Rubik" pitchFamily="2" charset="-79"/>
                <a:cs typeface="Rubik" pitchFamily="2" charset="-79"/>
              </a:defRPr>
            </a:lvl4pPr>
            <a:lvl5pPr marL="2057400" indent="-228600">
              <a:lnSpc>
                <a:spcPct val="90000"/>
              </a:lnSpc>
              <a:spcBef>
                <a:spcPts val="500"/>
              </a:spcBef>
              <a:buFont typeface="Arial" panose="020B0604020202020204" pitchFamily="34" charset="0"/>
              <a:buChar char="•"/>
              <a:defRPr>
                <a:solidFill>
                  <a:schemeClr val="tx1"/>
                </a:solidFill>
                <a:latin typeface="Rubik" pitchFamily="2" charset="-79"/>
                <a:cs typeface="Rubik" pitchFamily="2" charset="-79"/>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ubik" pitchFamily="2" charset="-79"/>
                <a:cs typeface="Rubik" pitchFamily="2" charset="-79"/>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ubik" pitchFamily="2" charset="-79"/>
                <a:cs typeface="Rubik" pitchFamily="2" charset="-79"/>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ubik" pitchFamily="2" charset="-79"/>
                <a:cs typeface="Rubik" pitchFamily="2" charset="-79"/>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ubik" pitchFamily="2" charset="-79"/>
                <a:cs typeface="Rubik" pitchFamily="2" charset="-79"/>
              </a:defRPr>
            </a:lvl9pPr>
          </a:lstStyle>
          <a:p>
            <a:pPr fontAlgn="base">
              <a:lnSpc>
                <a:spcPct val="100000"/>
              </a:lnSpc>
              <a:spcBef>
                <a:spcPct val="0"/>
              </a:spcBef>
              <a:spcAft>
                <a:spcPct val="0"/>
              </a:spcAft>
              <a:buFontTx/>
              <a:buNone/>
            </a:pPr>
            <a:r>
              <a:rPr lang="en-GB" sz="1800" noProof="0">
                <a:solidFill>
                  <a:srgbClr val="004047"/>
                </a:solidFill>
              </a:rPr>
              <a:t>Page </a:t>
            </a:r>
            <a:fld id="{FDCE1AD9-205A-4284-861C-5C8A65985D82}" type="slidenum">
              <a:rPr lang="en-GB" sz="1800" noProof="0" smtClean="0">
                <a:solidFill>
                  <a:srgbClr val="004047"/>
                </a:solidFill>
              </a:rPr>
              <a:pPr fontAlgn="base">
                <a:lnSpc>
                  <a:spcPct val="100000"/>
                </a:lnSpc>
                <a:spcBef>
                  <a:spcPct val="0"/>
                </a:spcBef>
                <a:spcAft>
                  <a:spcPct val="0"/>
                </a:spcAft>
                <a:buFontTx/>
                <a:buNone/>
              </a:pPr>
              <a:t>13</a:t>
            </a:fld>
            <a:endParaRPr lang="en-GB" sz="1800" noProof="0">
              <a:solidFill>
                <a:srgbClr val="004047"/>
              </a:solidFill>
            </a:endParaRPr>
          </a:p>
        </p:txBody>
      </p:sp>
      <p:sp>
        <p:nvSpPr>
          <p:cNvPr id="51203" name="Text Placeholder 2">
            <a:extLst>
              <a:ext uri="{FF2B5EF4-FFF2-40B4-BE49-F238E27FC236}">
                <a16:creationId xmlns:a16="http://schemas.microsoft.com/office/drawing/2014/main" id="{0C1E0180-CB49-9EAF-4EE6-4D9EF0CE389C}"/>
              </a:ext>
            </a:extLst>
          </p:cNvPr>
          <p:cNvSpPr>
            <a:spLocks noGrp="1" noChangeArrowheads="1"/>
          </p:cNvSpPr>
          <p:nvPr>
            <p:ph type="body" sz="quarter" idx="10"/>
          </p:nvPr>
        </p:nvSpPr>
        <p:spPr>
          <a:xfrm>
            <a:off x="882650" y="1005801"/>
            <a:ext cx="8961220" cy="395287"/>
          </a:xfrm>
        </p:spPr>
        <p:txBody>
          <a:bodyPr/>
          <a:lstStyle/>
          <a:p>
            <a:pPr marL="0" indent="0" eaLnBrk="1" hangingPunct="1">
              <a:spcAft>
                <a:spcPct val="0"/>
              </a:spcAft>
              <a:buNone/>
            </a:pPr>
            <a:r>
              <a:rPr lang="en-GB" dirty="0"/>
              <a:t>Spillover Channels</a:t>
            </a:r>
            <a:endParaRPr lang="en-GB" noProof="0" dirty="0"/>
          </a:p>
        </p:txBody>
      </p:sp>
      <p:sp>
        <p:nvSpPr>
          <p:cNvPr id="2" name="Free-form: Shape 1">
            <a:extLst>
              <a:ext uri="{FF2B5EF4-FFF2-40B4-BE49-F238E27FC236}">
                <a16:creationId xmlns:a16="http://schemas.microsoft.com/office/drawing/2014/main" id="{6DA61E3A-E49A-A8E4-31B3-82B7B5A9B4F8}"/>
              </a:ext>
            </a:extLst>
          </p:cNvPr>
          <p:cNvSpPr/>
          <p:nvPr/>
        </p:nvSpPr>
        <p:spPr>
          <a:xfrm>
            <a:off x="1857516" y="2566395"/>
            <a:ext cx="2135187" cy="3369768"/>
          </a:xfrm>
          <a:custGeom>
            <a:avLst/>
            <a:gdLst>
              <a:gd name="csX0" fmla="*/ 0 w 2135187"/>
              <a:gd name="csY0" fmla="*/ 128111 h 1281112"/>
              <a:gd name="csX1" fmla="*/ 128111 w 2135187"/>
              <a:gd name="csY1" fmla="*/ 0 h 1281112"/>
              <a:gd name="csX2" fmla="*/ 2007076 w 2135187"/>
              <a:gd name="csY2" fmla="*/ 0 h 1281112"/>
              <a:gd name="csX3" fmla="*/ 2135187 w 2135187"/>
              <a:gd name="csY3" fmla="*/ 128111 h 1281112"/>
              <a:gd name="csX4" fmla="*/ 2135187 w 2135187"/>
              <a:gd name="csY4" fmla="*/ 1153001 h 1281112"/>
              <a:gd name="csX5" fmla="*/ 2007076 w 2135187"/>
              <a:gd name="csY5" fmla="*/ 1281112 h 1281112"/>
              <a:gd name="csX6" fmla="*/ 128111 w 2135187"/>
              <a:gd name="csY6" fmla="*/ 1281112 h 1281112"/>
              <a:gd name="csX7" fmla="*/ 0 w 2135187"/>
              <a:gd name="csY7" fmla="*/ 1153001 h 1281112"/>
              <a:gd name="csX8" fmla="*/ 0 w 2135187"/>
              <a:gd name="csY8" fmla="*/ 128111 h 1281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chemeClr val="bg1"/>
          </a:solidFill>
          <a:ln>
            <a:solidFill>
              <a:srgbClr val="0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962" tIns="128962" rIns="128962" bIns="128962" numCol="1" spcCol="1270" anchor="ctr" anchorCtr="0">
            <a:noAutofit/>
          </a:bodyPr>
          <a:lstStyle/>
          <a:p>
            <a:pPr marL="0" lvl="0" indent="0" algn="ctr" defTabSz="1066800">
              <a:lnSpc>
                <a:spcPct val="90000"/>
              </a:lnSpc>
              <a:spcBef>
                <a:spcPct val="0"/>
              </a:spcBef>
              <a:spcAft>
                <a:spcPct val="35000"/>
              </a:spcAft>
              <a:buNone/>
            </a:pPr>
            <a:r>
              <a:rPr lang="en-GB" kern="1200" dirty="0">
                <a:solidFill>
                  <a:srgbClr val="000000"/>
                </a:solidFill>
              </a:rPr>
              <a:t>Fundamental R&amp;D</a:t>
            </a:r>
          </a:p>
        </p:txBody>
      </p:sp>
      <p:sp>
        <p:nvSpPr>
          <p:cNvPr id="5" name="Free-form: Shape 4">
            <a:extLst>
              <a:ext uri="{FF2B5EF4-FFF2-40B4-BE49-F238E27FC236}">
                <a16:creationId xmlns:a16="http://schemas.microsoft.com/office/drawing/2014/main" id="{C12D019D-3855-1079-9C41-3B5416ECB13B}"/>
              </a:ext>
            </a:extLst>
          </p:cNvPr>
          <p:cNvSpPr/>
          <p:nvPr/>
        </p:nvSpPr>
        <p:spPr>
          <a:xfrm>
            <a:off x="4846779" y="2566394"/>
            <a:ext cx="2135187" cy="3369769"/>
          </a:xfrm>
          <a:custGeom>
            <a:avLst/>
            <a:gdLst>
              <a:gd name="csX0" fmla="*/ 0 w 2135187"/>
              <a:gd name="csY0" fmla="*/ 128111 h 1281112"/>
              <a:gd name="csX1" fmla="*/ 128111 w 2135187"/>
              <a:gd name="csY1" fmla="*/ 0 h 1281112"/>
              <a:gd name="csX2" fmla="*/ 2007076 w 2135187"/>
              <a:gd name="csY2" fmla="*/ 0 h 1281112"/>
              <a:gd name="csX3" fmla="*/ 2135187 w 2135187"/>
              <a:gd name="csY3" fmla="*/ 128111 h 1281112"/>
              <a:gd name="csX4" fmla="*/ 2135187 w 2135187"/>
              <a:gd name="csY4" fmla="*/ 1153001 h 1281112"/>
              <a:gd name="csX5" fmla="*/ 2007076 w 2135187"/>
              <a:gd name="csY5" fmla="*/ 1281112 h 1281112"/>
              <a:gd name="csX6" fmla="*/ 128111 w 2135187"/>
              <a:gd name="csY6" fmla="*/ 1281112 h 1281112"/>
              <a:gd name="csX7" fmla="*/ 0 w 2135187"/>
              <a:gd name="csY7" fmla="*/ 1153001 h 1281112"/>
              <a:gd name="csX8" fmla="*/ 0 w 2135187"/>
              <a:gd name="csY8" fmla="*/ 128111 h 1281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chemeClr val="bg1"/>
          </a:solidFill>
          <a:ln>
            <a:solidFill>
              <a:srgbClr val="0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962" tIns="128962" rIns="128962" bIns="128962" numCol="1" spcCol="1270" anchor="ctr" anchorCtr="0">
            <a:noAutofit/>
          </a:bodyPr>
          <a:lstStyle/>
          <a:p>
            <a:pPr marL="0" lvl="0" indent="0" algn="ctr" defTabSz="1066800">
              <a:lnSpc>
                <a:spcPct val="90000"/>
              </a:lnSpc>
              <a:spcBef>
                <a:spcPct val="0"/>
              </a:spcBef>
              <a:spcAft>
                <a:spcPct val="35000"/>
              </a:spcAft>
              <a:buNone/>
            </a:pPr>
            <a:r>
              <a:rPr lang="en-GB" kern="1200" dirty="0">
                <a:solidFill>
                  <a:srgbClr val="000000"/>
                </a:solidFill>
              </a:rPr>
              <a:t>General Purpose Technologies</a:t>
            </a:r>
          </a:p>
        </p:txBody>
      </p:sp>
      <p:sp>
        <p:nvSpPr>
          <p:cNvPr id="6" name="Free-form: Shape 5">
            <a:extLst>
              <a:ext uri="{FF2B5EF4-FFF2-40B4-BE49-F238E27FC236}">
                <a16:creationId xmlns:a16="http://schemas.microsoft.com/office/drawing/2014/main" id="{D0D524BD-21FD-C362-C113-1DE0EA6A2323}"/>
              </a:ext>
            </a:extLst>
          </p:cNvPr>
          <p:cNvSpPr/>
          <p:nvPr/>
        </p:nvSpPr>
        <p:spPr>
          <a:xfrm>
            <a:off x="7182675" y="2722982"/>
            <a:ext cx="452659" cy="529526"/>
          </a:xfrm>
          <a:custGeom>
            <a:avLst/>
            <a:gdLst>
              <a:gd name="csX0" fmla="*/ 0 w 452659"/>
              <a:gd name="csY0" fmla="*/ 105905 h 529526"/>
              <a:gd name="csX1" fmla="*/ 226330 w 452659"/>
              <a:gd name="csY1" fmla="*/ 105905 h 529526"/>
              <a:gd name="csX2" fmla="*/ 226330 w 452659"/>
              <a:gd name="csY2" fmla="*/ 0 h 529526"/>
              <a:gd name="csX3" fmla="*/ 452659 w 452659"/>
              <a:gd name="csY3" fmla="*/ 264763 h 529526"/>
              <a:gd name="csX4" fmla="*/ 226330 w 452659"/>
              <a:gd name="csY4" fmla="*/ 529526 h 529526"/>
              <a:gd name="csX5" fmla="*/ 226330 w 452659"/>
              <a:gd name="csY5" fmla="*/ 423621 h 529526"/>
              <a:gd name="csX6" fmla="*/ 0 w 452659"/>
              <a:gd name="csY6" fmla="*/ 423621 h 529526"/>
              <a:gd name="csX7" fmla="*/ 0 w 452659"/>
              <a:gd name="csY7" fmla="*/ 105905 h 5295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marL="0" lvl="0" indent="0" algn="ctr" defTabSz="889000">
              <a:lnSpc>
                <a:spcPct val="90000"/>
              </a:lnSpc>
              <a:spcBef>
                <a:spcPct val="0"/>
              </a:spcBef>
              <a:spcAft>
                <a:spcPct val="35000"/>
              </a:spcAft>
              <a:buNone/>
            </a:pPr>
            <a:endParaRPr lang="en-GB" kern="1200"/>
          </a:p>
        </p:txBody>
      </p:sp>
      <p:sp>
        <p:nvSpPr>
          <p:cNvPr id="7" name="Free-form: Shape 6">
            <a:extLst>
              <a:ext uri="{FF2B5EF4-FFF2-40B4-BE49-F238E27FC236}">
                <a16:creationId xmlns:a16="http://schemas.microsoft.com/office/drawing/2014/main" id="{57DCBB3C-C0C4-F911-8930-BCA0CE9B5302}"/>
              </a:ext>
            </a:extLst>
          </p:cNvPr>
          <p:cNvSpPr/>
          <p:nvPr/>
        </p:nvSpPr>
        <p:spPr>
          <a:xfrm>
            <a:off x="7830061" y="4686365"/>
            <a:ext cx="2135187" cy="1281112"/>
          </a:xfrm>
          <a:custGeom>
            <a:avLst/>
            <a:gdLst>
              <a:gd name="csX0" fmla="*/ 0 w 2135187"/>
              <a:gd name="csY0" fmla="*/ 128111 h 1281112"/>
              <a:gd name="csX1" fmla="*/ 128111 w 2135187"/>
              <a:gd name="csY1" fmla="*/ 0 h 1281112"/>
              <a:gd name="csX2" fmla="*/ 2007076 w 2135187"/>
              <a:gd name="csY2" fmla="*/ 0 h 1281112"/>
              <a:gd name="csX3" fmla="*/ 2135187 w 2135187"/>
              <a:gd name="csY3" fmla="*/ 128111 h 1281112"/>
              <a:gd name="csX4" fmla="*/ 2135187 w 2135187"/>
              <a:gd name="csY4" fmla="*/ 1153001 h 1281112"/>
              <a:gd name="csX5" fmla="*/ 2007076 w 2135187"/>
              <a:gd name="csY5" fmla="*/ 1281112 h 1281112"/>
              <a:gd name="csX6" fmla="*/ 128111 w 2135187"/>
              <a:gd name="csY6" fmla="*/ 1281112 h 1281112"/>
              <a:gd name="csX7" fmla="*/ 0 w 2135187"/>
              <a:gd name="csY7" fmla="*/ 1153001 h 1281112"/>
              <a:gd name="csX8" fmla="*/ 0 w 2135187"/>
              <a:gd name="csY8" fmla="*/ 128111 h 1281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chemeClr val="bg1"/>
          </a:solidFill>
          <a:ln>
            <a:solidFill>
              <a:srgbClr val="0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962" tIns="128962" rIns="128962" bIns="128962" numCol="1" spcCol="1270" anchor="ctr" anchorCtr="0">
            <a:noAutofit/>
          </a:bodyPr>
          <a:lstStyle/>
          <a:p>
            <a:pPr marL="0" lvl="0" indent="0" algn="ctr" defTabSz="1066800">
              <a:lnSpc>
                <a:spcPct val="90000"/>
              </a:lnSpc>
              <a:spcBef>
                <a:spcPct val="0"/>
              </a:spcBef>
              <a:spcAft>
                <a:spcPct val="35000"/>
              </a:spcAft>
              <a:buNone/>
            </a:pPr>
            <a:r>
              <a:rPr lang="en-GB" kern="1200" dirty="0">
                <a:solidFill>
                  <a:srgbClr val="000000"/>
                </a:solidFill>
              </a:rPr>
              <a:t>Civil Applications</a:t>
            </a:r>
          </a:p>
        </p:txBody>
      </p:sp>
      <p:sp>
        <p:nvSpPr>
          <p:cNvPr id="8" name="Free-form: Shape 7">
            <a:extLst>
              <a:ext uri="{FF2B5EF4-FFF2-40B4-BE49-F238E27FC236}">
                <a16:creationId xmlns:a16="http://schemas.microsoft.com/office/drawing/2014/main" id="{07C76700-2629-6F3E-EDD3-F44A98EAF280}"/>
              </a:ext>
            </a:extLst>
          </p:cNvPr>
          <p:cNvSpPr/>
          <p:nvPr/>
        </p:nvSpPr>
        <p:spPr>
          <a:xfrm rot="5400000">
            <a:off x="8208005" y="3986517"/>
            <a:ext cx="452659" cy="529526"/>
          </a:xfrm>
          <a:custGeom>
            <a:avLst/>
            <a:gdLst>
              <a:gd name="csX0" fmla="*/ 0 w 452659"/>
              <a:gd name="csY0" fmla="*/ 105905 h 529526"/>
              <a:gd name="csX1" fmla="*/ 226330 w 452659"/>
              <a:gd name="csY1" fmla="*/ 105905 h 529526"/>
              <a:gd name="csX2" fmla="*/ 226330 w 452659"/>
              <a:gd name="csY2" fmla="*/ 0 h 529526"/>
              <a:gd name="csX3" fmla="*/ 452659 w 452659"/>
              <a:gd name="csY3" fmla="*/ 264763 h 529526"/>
              <a:gd name="csX4" fmla="*/ 226330 w 452659"/>
              <a:gd name="csY4" fmla="*/ 529526 h 529526"/>
              <a:gd name="csX5" fmla="*/ 226330 w 452659"/>
              <a:gd name="csY5" fmla="*/ 423621 h 529526"/>
              <a:gd name="csX6" fmla="*/ 0 w 452659"/>
              <a:gd name="csY6" fmla="*/ 423621 h 529526"/>
              <a:gd name="csX7" fmla="*/ 0 w 452659"/>
              <a:gd name="csY7" fmla="*/ 105905 h 5295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marL="0" lvl="0" indent="0" algn="ctr" defTabSz="889000">
              <a:lnSpc>
                <a:spcPct val="90000"/>
              </a:lnSpc>
              <a:spcBef>
                <a:spcPct val="0"/>
              </a:spcBef>
              <a:spcAft>
                <a:spcPct val="35000"/>
              </a:spcAft>
              <a:buNone/>
            </a:pPr>
            <a:endParaRPr lang="en-GB" kern="1200"/>
          </a:p>
        </p:txBody>
      </p:sp>
      <p:sp>
        <p:nvSpPr>
          <p:cNvPr id="9" name="Free-form: Shape 8">
            <a:extLst>
              <a:ext uri="{FF2B5EF4-FFF2-40B4-BE49-F238E27FC236}">
                <a16:creationId xmlns:a16="http://schemas.microsoft.com/office/drawing/2014/main" id="{0B1EF04A-2276-FD5D-52B8-9AD968CB8A64}"/>
              </a:ext>
            </a:extLst>
          </p:cNvPr>
          <p:cNvSpPr/>
          <p:nvPr/>
        </p:nvSpPr>
        <p:spPr>
          <a:xfrm>
            <a:off x="7182675" y="5246331"/>
            <a:ext cx="452659" cy="529526"/>
          </a:xfrm>
          <a:custGeom>
            <a:avLst/>
            <a:gdLst>
              <a:gd name="csX0" fmla="*/ 0 w 452659"/>
              <a:gd name="csY0" fmla="*/ 105905 h 529526"/>
              <a:gd name="csX1" fmla="*/ 226330 w 452659"/>
              <a:gd name="csY1" fmla="*/ 105905 h 529526"/>
              <a:gd name="csX2" fmla="*/ 226330 w 452659"/>
              <a:gd name="csY2" fmla="*/ 0 h 529526"/>
              <a:gd name="csX3" fmla="*/ 452659 w 452659"/>
              <a:gd name="csY3" fmla="*/ 264763 h 529526"/>
              <a:gd name="csX4" fmla="*/ 226330 w 452659"/>
              <a:gd name="csY4" fmla="*/ 529526 h 529526"/>
              <a:gd name="csX5" fmla="*/ 226330 w 452659"/>
              <a:gd name="csY5" fmla="*/ 423621 h 529526"/>
              <a:gd name="csX6" fmla="*/ 0 w 452659"/>
              <a:gd name="csY6" fmla="*/ 423621 h 529526"/>
              <a:gd name="csX7" fmla="*/ 0 w 452659"/>
              <a:gd name="csY7" fmla="*/ 105905 h 5295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marL="0" lvl="0" indent="0" algn="ctr" defTabSz="889000">
              <a:lnSpc>
                <a:spcPct val="90000"/>
              </a:lnSpc>
              <a:spcBef>
                <a:spcPct val="0"/>
              </a:spcBef>
              <a:spcAft>
                <a:spcPct val="35000"/>
              </a:spcAft>
              <a:buNone/>
            </a:pPr>
            <a:endParaRPr lang="en-GB" kern="1200"/>
          </a:p>
        </p:txBody>
      </p:sp>
      <p:sp>
        <p:nvSpPr>
          <p:cNvPr id="10" name="Free-form: Shape 9">
            <a:extLst>
              <a:ext uri="{FF2B5EF4-FFF2-40B4-BE49-F238E27FC236}">
                <a16:creationId xmlns:a16="http://schemas.microsoft.com/office/drawing/2014/main" id="{970C261F-6CD4-8673-1A77-E70EFA2B140C}"/>
              </a:ext>
            </a:extLst>
          </p:cNvPr>
          <p:cNvSpPr/>
          <p:nvPr/>
        </p:nvSpPr>
        <p:spPr>
          <a:xfrm>
            <a:off x="7830062" y="2566394"/>
            <a:ext cx="2135187" cy="1281112"/>
          </a:xfrm>
          <a:custGeom>
            <a:avLst/>
            <a:gdLst>
              <a:gd name="csX0" fmla="*/ 0 w 2135187"/>
              <a:gd name="csY0" fmla="*/ 128111 h 1281112"/>
              <a:gd name="csX1" fmla="*/ 128111 w 2135187"/>
              <a:gd name="csY1" fmla="*/ 0 h 1281112"/>
              <a:gd name="csX2" fmla="*/ 2007076 w 2135187"/>
              <a:gd name="csY2" fmla="*/ 0 h 1281112"/>
              <a:gd name="csX3" fmla="*/ 2135187 w 2135187"/>
              <a:gd name="csY3" fmla="*/ 128111 h 1281112"/>
              <a:gd name="csX4" fmla="*/ 2135187 w 2135187"/>
              <a:gd name="csY4" fmla="*/ 1153001 h 1281112"/>
              <a:gd name="csX5" fmla="*/ 2007076 w 2135187"/>
              <a:gd name="csY5" fmla="*/ 1281112 h 1281112"/>
              <a:gd name="csX6" fmla="*/ 128111 w 2135187"/>
              <a:gd name="csY6" fmla="*/ 1281112 h 1281112"/>
              <a:gd name="csX7" fmla="*/ 0 w 2135187"/>
              <a:gd name="csY7" fmla="*/ 1153001 h 1281112"/>
              <a:gd name="csX8" fmla="*/ 0 w 2135187"/>
              <a:gd name="csY8" fmla="*/ 128111 h 1281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chemeClr val="bg1"/>
          </a:solidFill>
          <a:ln>
            <a:solidFill>
              <a:srgbClr val="0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962" tIns="128962" rIns="128962" bIns="128962" numCol="1" spcCol="1270" anchor="ctr" anchorCtr="0">
            <a:noAutofit/>
          </a:bodyPr>
          <a:lstStyle/>
          <a:p>
            <a:pPr marL="0" lvl="0" indent="0" algn="ctr" defTabSz="1066800">
              <a:lnSpc>
                <a:spcPct val="90000"/>
              </a:lnSpc>
              <a:spcBef>
                <a:spcPct val="0"/>
              </a:spcBef>
              <a:spcAft>
                <a:spcPct val="35000"/>
              </a:spcAft>
              <a:buNone/>
            </a:pPr>
            <a:r>
              <a:rPr lang="en-GB" kern="1200" dirty="0">
                <a:solidFill>
                  <a:srgbClr val="000000"/>
                </a:solidFill>
              </a:rPr>
              <a:t>Defence Applications</a:t>
            </a:r>
          </a:p>
        </p:txBody>
      </p:sp>
      <p:sp>
        <p:nvSpPr>
          <p:cNvPr id="11" name="Free-form: Shape 10">
            <a:extLst>
              <a:ext uri="{FF2B5EF4-FFF2-40B4-BE49-F238E27FC236}">
                <a16:creationId xmlns:a16="http://schemas.microsoft.com/office/drawing/2014/main" id="{1DDDADB1-A039-3B60-6859-BE7606A93D69}"/>
              </a:ext>
            </a:extLst>
          </p:cNvPr>
          <p:cNvSpPr/>
          <p:nvPr/>
        </p:nvSpPr>
        <p:spPr>
          <a:xfrm rot="16200000">
            <a:off x="9149546" y="3945313"/>
            <a:ext cx="452659" cy="529526"/>
          </a:xfrm>
          <a:custGeom>
            <a:avLst/>
            <a:gdLst>
              <a:gd name="csX0" fmla="*/ 0 w 452659"/>
              <a:gd name="csY0" fmla="*/ 105905 h 529526"/>
              <a:gd name="csX1" fmla="*/ 226330 w 452659"/>
              <a:gd name="csY1" fmla="*/ 105905 h 529526"/>
              <a:gd name="csX2" fmla="*/ 226330 w 452659"/>
              <a:gd name="csY2" fmla="*/ 0 h 529526"/>
              <a:gd name="csX3" fmla="*/ 452659 w 452659"/>
              <a:gd name="csY3" fmla="*/ 264763 h 529526"/>
              <a:gd name="csX4" fmla="*/ 226330 w 452659"/>
              <a:gd name="csY4" fmla="*/ 529526 h 529526"/>
              <a:gd name="csX5" fmla="*/ 226330 w 452659"/>
              <a:gd name="csY5" fmla="*/ 423621 h 529526"/>
              <a:gd name="csX6" fmla="*/ 0 w 452659"/>
              <a:gd name="csY6" fmla="*/ 423621 h 529526"/>
              <a:gd name="csX7" fmla="*/ 0 w 452659"/>
              <a:gd name="csY7" fmla="*/ 105905 h 5295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marL="0" lvl="0" indent="0" algn="ctr" defTabSz="889000">
              <a:lnSpc>
                <a:spcPct val="90000"/>
              </a:lnSpc>
              <a:spcBef>
                <a:spcPct val="0"/>
              </a:spcBef>
              <a:spcAft>
                <a:spcPct val="35000"/>
              </a:spcAft>
              <a:buNone/>
            </a:pPr>
            <a:endParaRPr lang="en-GB" kern="1200"/>
          </a:p>
        </p:txBody>
      </p:sp>
      <p:sp>
        <p:nvSpPr>
          <p:cNvPr id="12" name="TextBox 11">
            <a:extLst>
              <a:ext uri="{FF2B5EF4-FFF2-40B4-BE49-F238E27FC236}">
                <a16:creationId xmlns:a16="http://schemas.microsoft.com/office/drawing/2014/main" id="{B3C62A98-6B25-FF75-D05E-5B293365A0C6}"/>
              </a:ext>
            </a:extLst>
          </p:cNvPr>
          <p:cNvSpPr txBox="1"/>
          <p:nvPr/>
        </p:nvSpPr>
        <p:spPr>
          <a:xfrm>
            <a:off x="898525" y="1582118"/>
            <a:ext cx="7045518" cy="646331"/>
          </a:xfrm>
          <a:prstGeom prst="rect">
            <a:avLst/>
          </a:prstGeom>
          <a:noFill/>
        </p:spPr>
        <p:txBody>
          <a:bodyPr wrap="none" lIns="91440" tIns="45720" rIns="91440" bIns="45720" rtlCol="0" anchor="t">
            <a:spAutoFit/>
          </a:bodyPr>
          <a:lstStyle/>
          <a:p>
            <a:pPr marL="285750" indent="-285750">
              <a:buFont typeface="Arial" panose="020B0604020202020204" pitchFamily="34" charset="0"/>
              <a:buChar char="•"/>
            </a:pPr>
            <a:r>
              <a:rPr lang="en-GB" dirty="0">
                <a:latin typeface="Rubik"/>
                <a:cs typeface="Rubik"/>
              </a:rPr>
              <a:t>Direct Spillovers between Defence Uses and Civil Equivalents</a:t>
            </a:r>
          </a:p>
          <a:p>
            <a:pPr marL="285750" indent="-285750">
              <a:buFont typeface="Arial" panose="020B0604020202020204" pitchFamily="34" charset="0"/>
              <a:buChar char="•"/>
            </a:pPr>
            <a:r>
              <a:rPr lang="en-GB" dirty="0">
                <a:latin typeface="Rubik"/>
                <a:cs typeface="Rubik"/>
              </a:rPr>
              <a:t>Indirect Channels via GPTs</a:t>
            </a:r>
          </a:p>
        </p:txBody>
      </p:sp>
      <p:cxnSp>
        <p:nvCxnSpPr>
          <p:cNvPr id="13" name="Straight Arrow Connector 12">
            <a:extLst>
              <a:ext uri="{FF2B5EF4-FFF2-40B4-BE49-F238E27FC236}">
                <a16:creationId xmlns:a16="http://schemas.microsoft.com/office/drawing/2014/main" id="{93F8E2EF-776D-B6DC-E26B-59121E5E3D74}"/>
              </a:ext>
            </a:extLst>
          </p:cNvPr>
          <p:cNvCxnSpPr/>
          <p:nvPr/>
        </p:nvCxnSpPr>
        <p:spPr>
          <a:xfrm flipH="1">
            <a:off x="7121047" y="4922728"/>
            <a:ext cx="569934" cy="0"/>
          </a:xfrm>
          <a:prstGeom prst="straightConnector1">
            <a:avLst/>
          </a:prstGeom>
          <a:ln w="76200">
            <a:solidFill>
              <a:srgbClr val="7030A0"/>
            </a:solidFill>
            <a:tailEnd type="triangle"/>
          </a:ln>
        </p:spPr>
        <p:style>
          <a:lnRef idx="2">
            <a:schemeClr val="accent5"/>
          </a:lnRef>
          <a:fillRef idx="0">
            <a:schemeClr val="accent5"/>
          </a:fillRef>
          <a:effectRef idx="1">
            <a:schemeClr val="accent5"/>
          </a:effectRef>
          <a:fontRef idx="minor">
            <a:schemeClr val="tx1"/>
          </a:fontRef>
        </p:style>
      </p:cxnSp>
      <p:cxnSp>
        <p:nvCxnSpPr>
          <p:cNvPr id="14" name="Straight Arrow Connector 13">
            <a:extLst>
              <a:ext uri="{FF2B5EF4-FFF2-40B4-BE49-F238E27FC236}">
                <a16:creationId xmlns:a16="http://schemas.microsoft.com/office/drawing/2014/main" id="{84D352CC-B9EC-1351-5E7A-27A188C6D2A6}"/>
              </a:ext>
            </a:extLst>
          </p:cNvPr>
          <p:cNvCxnSpPr/>
          <p:nvPr/>
        </p:nvCxnSpPr>
        <p:spPr>
          <a:xfrm flipH="1">
            <a:off x="7121047" y="3546952"/>
            <a:ext cx="569934" cy="0"/>
          </a:xfrm>
          <a:prstGeom prst="straightConnector1">
            <a:avLst/>
          </a:prstGeom>
          <a:ln w="76200">
            <a:solidFill>
              <a:srgbClr val="7030A0"/>
            </a:solidFill>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935431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AEDEB-AF18-2050-32A5-37BFFD2D7C55}"/>
            </a:ext>
          </a:extLst>
        </p:cNvPr>
        <p:cNvGrpSpPr/>
        <p:nvPr/>
      </p:nvGrpSpPr>
      <p:grpSpPr>
        <a:xfrm>
          <a:off x="0" y="0"/>
          <a:ext cx="0" cy="0"/>
          <a:chOff x="0" y="0"/>
          <a:chExt cx="0" cy="0"/>
        </a:xfrm>
      </p:grpSpPr>
      <p:sp>
        <p:nvSpPr>
          <p:cNvPr id="8" name="Rectangle 2">
            <a:extLst>
              <a:ext uri="{FF2B5EF4-FFF2-40B4-BE49-F238E27FC236}">
                <a16:creationId xmlns:a16="http://schemas.microsoft.com/office/drawing/2014/main" id="{89AAC798-9871-9ED3-B251-EF8DA3036520}"/>
              </a:ext>
            </a:extLst>
          </p:cNvPr>
          <p:cNvSpPr>
            <a:spLocks noChangeArrowheads="1"/>
          </p:cNvSpPr>
          <p:nvPr/>
        </p:nvSpPr>
        <p:spPr bwMode="auto">
          <a:xfrm>
            <a:off x="-4419600" y="-55269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Gill Sans"/>
            </a:endParaRPr>
          </a:p>
        </p:txBody>
      </p:sp>
      <p:sp>
        <p:nvSpPr>
          <p:cNvPr id="7" name="Title 6">
            <a:extLst>
              <a:ext uri="{FF2B5EF4-FFF2-40B4-BE49-F238E27FC236}">
                <a16:creationId xmlns:a16="http://schemas.microsoft.com/office/drawing/2014/main" id="{96006A50-6113-8EDC-6DBE-76571142AB96}"/>
              </a:ext>
            </a:extLst>
          </p:cNvPr>
          <p:cNvSpPr>
            <a:spLocks noGrp="1"/>
          </p:cNvSpPr>
          <p:nvPr>
            <p:ph type="title"/>
          </p:nvPr>
        </p:nvSpPr>
        <p:spPr/>
        <p:txBody>
          <a:bodyPr/>
          <a:lstStyle/>
          <a:p>
            <a:r>
              <a:rPr lang="en-US" dirty="0">
                <a:cs typeface="Arial"/>
              </a:rPr>
              <a:t>Example of Direct Spillovers – Dual Use </a:t>
            </a:r>
            <a:r>
              <a:rPr lang="en-US" i="1" dirty="0">
                <a:cs typeface="Arial"/>
              </a:rPr>
              <a:t>Firms</a:t>
            </a:r>
            <a:endParaRPr lang="en-US" i="1" dirty="0"/>
          </a:p>
        </p:txBody>
      </p:sp>
      <p:graphicFrame>
        <p:nvGraphicFramePr>
          <p:cNvPr id="2" name="Content Placeholder 1">
            <a:extLst>
              <a:ext uri="{FF2B5EF4-FFF2-40B4-BE49-F238E27FC236}">
                <a16:creationId xmlns:a16="http://schemas.microsoft.com/office/drawing/2014/main" id="{EAFBB9D0-25F9-A106-8A51-36831C8286AE}"/>
              </a:ext>
            </a:extLst>
          </p:cNvPr>
          <p:cNvGraphicFramePr>
            <a:graphicFrameLocks noGrp="1"/>
          </p:cNvGraphicFramePr>
          <p:nvPr>
            <p:ph idx="1"/>
            <p:extLst>
              <p:ext uri="{D42A27DB-BD31-4B8C-83A1-F6EECF244321}">
                <p14:modId xmlns:p14="http://schemas.microsoft.com/office/powerpoint/2010/main" val="2949352064"/>
              </p:ext>
            </p:extLst>
          </p:nvPr>
        </p:nvGraphicFramePr>
        <p:xfrm>
          <a:off x="304800" y="1577975"/>
          <a:ext cx="11482353" cy="3535680"/>
        </p:xfrm>
        <a:graphic>
          <a:graphicData uri="http://schemas.openxmlformats.org/drawingml/2006/table">
            <a:tbl>
              <a:tblPr firstRow="1" bandRow="1">
                <a:tableStyleId>{5C22544A-7EE6-4342-B048-85BDC9FD1C3A}</a:tableStyleId>
              </a:tblPr>
              <a:tblGrid>
                <a:gridCol w="1275817">
                  <a:extLst>
                    <a:ext uri="{9D8B030D-6E8A-4147-A177-3AD203B41FA5}">
                      <a16:colId xmlns:a16="http://schemas.microsoft.com/office/drawing/2014/main" val="373373843"/>
                    </a:ext>
                  </a:extLst>
                </a:gridCol>
                <a:gridCol w="1275817">
                  <a:extLst>
                    <a:ext uri="{9D8B030D-6E8A-4147-A177-3AD203B41FA5}">
                      <a16:colId xmlns:a16="http://schemas.microsoft.com/office/drawing/2014/main" val="2772614101"/>
                    </a:ext>
                  </a:extLst>
                </a:gridCol>
                <a:gridCol w="1275817">
                  <a:extLst>
                    <a:ext uri="{9D8B030D-6E8A-4147-A177-3AD203B41FA5}">
                      <a16:colId xmlns:a16="http://schemas.microsoft.com/office/drawing/2014/main" val="2385692961"/>
                    </a:ext>
                  </a:extLst>
                </a:gridCol>
                <a:gridCol w="1275817">
                  <a:extLst>
                    <a:ext uri="{9D8B030D-6E8A-4147-A177-3AD203B41FA5}">
                      <a16:colId xmlns:a16="http://schemas.microsoft.com/office/drawing/2014/main" val="4045892472"/>
                    </a:ext>
                  </a:extLst>
                </a:gridCol>
                <a:gridCol w="1275817">
                  <a:extLst>
                    <a:ext uri="{9D8B030D-6E8A-4147-A177-3AD203B41FA5}">
                      <a16:colId xmlns:a16="http://schemas.microsoft.com/office/drawing/2014/main" val="3112542325"/>
                    </a:ext>
                  </a:extLst>
                </a:gridCol>
                <a:gridCol w="1275817">
                  <a:extLst>
                    <a:ext uri="{9D8B030D-6E8A-4147-A177-3AD203B41FA5}">
                      <a16:colId xmlns:a16="http://schemas.microsoft.com/office/drawing/2014/main" val="878741541"/>
                    </a:ext>
                  </a:extLst>
                </a:gridCol>
                <a:gridCol w="1275817">
                  <a:extLst>
                    <a:ext uri="{9D8B030D-6E8A-4147-A177-3AD203B41FA5}">
                      <a16:colId xmlns:a16="http://schemas.microsoft.com/office/drawing/2014/main" val="118464256"/>
                    </a:ext>
                  </a:extLst>
                </a:gridCol>
                <a:gridCol w="1275817">
                  <a:extLst>
                    <a:ext uri="{9D8B030D-6E8A-4147-A177-3AD203B41FA5}">
                      <a16:colId xmlns:a16="http://schemas.microsoft.com/office/drawing/2014/main" val="3338602575"/>
                    </a:ext>
                  </a:extLst>
                </a:gridCol>
                <a:gridCol w="1275817">
                  <a:extLst>
                    <a:ext uri="{9D8B030D-6E8A-4147-A177-3AD203B41FA5}">
                      <a16:colId xmlns:a16="http://schemas.microsoft.com/office/drawing/2014/main" val="3225316557"/>
                    </a:ext>
                  </a:extLst>
                </a:gridCol>
              </a:tblGrid>
              <a:tr h="370840">
                <a:tc>
                  <a:txBody>
                    <a:bodyPr/>
                    <a:lstStyle/>
                    <a:p>
                      <a:pPr lvl="0">
                        <a:buNone/>
                      </a:pPr>
                      <a:endParaRPr lang="en-US"/>
                    </a:p>
                  </a:txBody>
                  <a:tcPr/>
                </a:tc>
                <a:tc>
                  <a:txBody>
                    <a:bodyPr/>
                    <a:lstStyle/>
                    <a:p>
                      <a:r>
                        <a:rPr lang="en-US" sz="1200"/>
                        <a:t>Land Platforms</a:t>
                      </a:r>
                    </a:p>
                  </a:txBody>
                  <a:tcPr/>
                </a:tc>
                <a:tc>
                  <a:txBody>
                    <a:bodyPr/>
                    <a:lstStyle/>
                    <a:p>
                      <a:r>
                        <a:rPr lang="en-US" sz="1200"/>
                        <a:t>Air Platforms</a:t>
                      </a:r>
                    </a:p>
                  </a:txBody>
                  <a:tcPr/>
                </a:tc>
                <a:tc>
                  <a:txBody>
                    <a:bodyPr/>
                    <a:lstStyle/>
                    <a:p>
                      <a:r>
                        <a:rPr lang="en-US" sz="1200"/>
                        <a:t>Marine Platforms</a:t>
                      </a:r>
                    </a:p>
                  </a:txBody>
                  <a:tcPr/>
                </a:tc>
                <a:tc>
                  <a:txBody>
                    <a:bodyPr/>
                    <a:lstStyle/>
                    <a:p>
                      <a:pPr lvl="0">
                        <a:buNone/>
                      </a:pPr>
                      <a:r>
                        <a:rPr lang="en-US" sz="1400"/>
                        <a:t>Weaponry</a:t>
                      </a:r>
                    </a:p>
                  </a:txBody>
                  <a:tcPr/>
                </a:tc>
                <a:tc>
                  <a:txBody>
                    <a:bodyPr/>
                    <a:lstStyle/>
                    <a:p>
                      <a:r>
                        <a:rPr lang="en-US" sz="1200" dirty="0"/>
                        <a:t>C4ISR</a:t>
                      </a:r>
                    </a:p>
                  </a:txBody>
                  <a:tcPr/>
                </a:tc>
                <a:tc>
                  <a:txBody>
                    <a:bodyPr/>
                    <a:lstStyle/>
                    <a:p>
                      <a:r>
                        <a:rPr lang="en-US" sz="1200"/>
                        <a:t>Logistics &amp; Bases</a:t>
                      </a:r>
                    </a:p>
                  </a:txBody>
                  <a:tcPr/>
                </a:tc>
                <a:tc>
                  <a:txBody>
                    <a:bodyPr/>
                    <a:lstStyle/>
                    <a:p>
                      <a:r>
                        <a:rPr lang="en-US" sz="1200"/>
                        <a:t>Training &amp; Welfare</a:t>
                      </a:r>
                    </a:p>
                  </a:txBody>
                  <a:tcPr/>
                </a:tc>
                <a:tc>
                  <a:txBody>
                    <a:bodyPr/>
                    <a:lstStyle/>
                    <a:p>
                      <a:r>
                        <a:rPr lang="en-US" sz="1200"/>
                        <a:t>Personal Equipment</a:t>
                      </a:r>
                    </a:p>
                  </a:txBody>
                  <a:tcPr/>
                </a:tc>
                <a:extLst>
                  <a:ext uri="{0D108BD9-81ED-4DB2-BD59-A6C34878D82A}">
                    <a16:rowId xmlns:a16="http://schemas.microsoft.com/office/drawing/2014/main" val="1957674605"/>
                  </a:ext>
                </a:extLst>
              </a:tr>
              <a:tr h="370840">
                <a:tc>
                  <a:txBody>
                    <a:bodyPr/>
                    <a:lstStyle/>
                    <a:p>
                      <a:pPr lvl="0">
                        <a:buNone/>
                      </a:pPr>
                      <a:r>
                        <a:rPr lang="en-US" sz="1100" b="1" i="0" u="none" strike="noStrike" baseline="0" noProof="0">
                          <a:solidFill>
                            <a:srgbClr val="30249E"/>
                          </a:solidFill>
                          <a:latin typeface="Arial"/>
                          <a:cs typeface="Arial"/>
                        </a:rPr>
                        <a:t>Company</a:t>
                      </a:r>
                    </a:p>
                  </a:txBody>
                  <a:tcPr/>
                </a:tc>
                <a:tc>
                  <a:txBody>
                    <a:bodyPr/>
                    <a:lstStyle/>
                    <a:p>
                      <a:pPr lvl="0">
                        <a:buNone/>
                      </a:pPr>
                      <a:r>
                        <a:rPr lang="en-US" sz="1200" b="0" i="0" u="none" strike="noStrike" baseline="0" noProof="0" err="1">
                          <a:solidFill>
                            <a:srgbClr val="30249E"/>
                          </a:solidFill>
                          <a:latin typeface="Arial"/>
                          <a:cs typeface="Arial"/>
                          <a:hlinkClick r:id="rId2"/>
                        </a:rPr>
                        <a:t>Permali</a:t>
                      </a:r>
                      <a:r>
                        <a:rPr lang="en-US" sz="1200" b="0" i="0" u="none" strike="noStrike" baseline="0" noProof="0">
                          <a:solidFill>
                            <a:srgbClr val="30249E"/>
                          </a:solidFill>
                          <a:latin typeface="Arial"/>
                          <a:cs typeface="Arial"/>
                          <a:hlinkClick r:id="rId2"/>
                        </a:rPr>
                        <a:t> Gloucester Limited</a:t>
                      </a:r>
                      <a:endParaRPr lang="en-US" sz="1200"/>
                    </a:p>
                  </a:txBody>
                  <a:tcPr/>
                </a:tc>
                <a:tc>
                  <a:txBody>
                    <a:bodyPr/>
                    <a:lstStyle/>
                    <a:p>
                      <a:r>
                        <a:rPr lang="en-US" sz="1200">
                          <a:hlinkClick r:id="rId3"/>
                        </a:rPr>
                        <a:t>FLIR </a:t>
                      </a:r>
                      <a:r>
                        <a:rPr lang="en-US" sz="1200" err="1">
                          <a:hlinkClick r:id="rId3"/>
                        </a:rPr>
                        <a:t>Defence</a:t>
                      </a:r>
                    </a:p>
                  </a:txBody>
                  <a:tcPr/>
                </a:tc>
                <a:tc>
                  <a:txBody>
                    <a:bodyPr/>
                    <a:lstStyle/>
                    <a:p>
                      <a:r>
                        <a:rPr lang="en-US" sz="1200">
                          <a:hlinkClick r:id="rId4"/>
                        </a:rPr>
                        <a:t>Oldham Engineering</a:t>
                      </a:r>
                      <a:endParaRPr lang="en-US" sz="1200"/>
                    </a:p>
                  </a:txBody>
                  <a:tcPr/>
                </a:tc>
                <a:tc>
                  <a:txBody>
                    <a:bodyPr/>
                    <a:lstStyle/>
                    <a:p>
                      <a:pPr lvl="0">
                        <a:buNone/>
                      </a:pPr>
                      <a:r>
                        <a:rPr lang="en-US" sz="1200">
                          <a:hlinkClick r:id="rId5"/>
                        </a:rPr>
                        <a:t>CCP Gransden</a:t>
                      </a:r>
                      <a:endParaRPr lang="en-US" sz="1200"/>
                    </a:p>
                  </a:txBody>
                  <a:tcPr/>
                </a:tc>
                <a:tc>
                  <a:txBody>
                    <a:bodyPr/>
                    <a:lstStyle/>
                    <a:p>
                      <a:pPr lvl="0">
                        <a:buNone/>
                      </a:pPr>
                      <a:r>
                        <a:rPr lang="en-US" sz="1200">
                          <a:hlinkClick r:id="rId6"/>
                        </a:rPr>
                        <a:t>Telent</a:t>
                      </a:r>
                      <a:endParaRPr lang="en-US"/>
                    </a:p>
                  </a:txBody>
                  <a:tcPr/>
                </a:tc>
                <a:tc>
                  <a:txBody>
                    <a:bodyPr/>
                    <a:lstStyle/>
                    <a:p>
                      <a:r>
                        <a:rPr lang="en-US" sz="1200">
                          <a:hlinkClick r:id="rId7"/>
                        </a:rPr>
                        <a:t>Premier Modular</a:t>
                      </a:r>
                      <a:endParaRPr lang="en-US" sz="1200"/>
                    </a:p>
                  </a:txBody>
                  <a:tcPr/>
                </a:tc>
                <a:tc>
                  <a:txBody>
                    <a:bodyPr/>
                    <a:lstStyle/>
                    <a:p>
                      <a:r>
                        <a:rPr lang="en-US" sz="1200">
                          <a:hlinkClick r:id="rId8"/>
                        </a:rPr>
                        <a:t>Agility3</a:t>
                      </a:r>
                      <a:endParaRPr lang="en-US" sz="1200"/>
                    </a:p>
                  </a:txBody>
                  <a:tcPr/>
                </a:tc>
                <a:tc>
                  <a:txBody>
                    <a:bodyPr/>
                    <a:lstStyle/>
                    <a:p>
                      <a:r>
                        <a:rPr lang="en-US" sz="1200">
                          <a:hlinkClick r:id="rId9"/>
                        </a:rPr>
                        <a:t>Pauley</a:t>
                      </a:r>
                      <a:endParaRPr lang="en-US" sz="1200"/>
                    </a:p>
                  </a:txBody>
                  <a:tcPr/>
                </a:tc>
                <a:extLst>
                  <a:ext uri="{0D108BD9-81ED-4DB2-BD59-A6C34878D82A}">
                    <a16:rowId xmlns:a16="http://schemas.microsoft.com/office/drawing/2014/main" val="2331402526"/>
                  </a:ext>
                </a:extLst>
              </a:tr>
              <a:tr h="370839">
                <a:tc>
                  <a:txBody>
                    <a:bodyPr/>
                    <a:lstStyle/>
                    <a:p>
                      <a:pPr lvl="0">
                        <a:buNone/>
                      </a:pPr>
                      <a:r>
                        <a:rPr lang="en-US" sz="1050" b="1">
                          <a:solidFill>
                            <a:schemeClr val="accent1">
                              <a:lumMod val="49000"/>
                            </a:schemeClr>
                          </a:solidFill>
                        </a:rPr>
                        <a:t>MOD application</a:t>
                      </a:r>
                    </a:p>
                  </a:txBody>
                  <a:tcPr/>
                </a:tc>
                <a:tc>
                  <a:txBody>
                    <a:bodyPr/>
                    <a:lstStyle/>
                    <a:p>
                      <a:pPr lvl="0">
                        <a:buNone/>
                      </a:pPr>
                      <a:r>
                        <a:rPr lang="en-US" sz="1200" err="1">
                          <a:solidFill>
                            <a:schemeClr val="accent1">
                              <a:lumMod val="49000"/>
                            </a:schemeClr>
                          </a:solidFill>
                        </a:rPr>
                        <a:t>Armour</a:t>
                      </a:r>
                      <a:r>
                        <a:rPr lang="en-US" sz="1200">
                          <a:solidFill>
                            <a:schemeClr val="accent1">
                              <a:lumMod val="49000"/>
                            </a:schemeClr>
                          </a:solidFill>
                        </a:rPr>
                        <a:t>, composite molding, engine/fuel tank protection</a:t>
                      </a:r>
                    </a:p>
                  </a:txBody>
                  <a:tcPr/>
                </a:tc>
                <a:tc>
                  <a:txBody>
                    <a:bodyPr/>
                    <a:lstStyle/>
                    <a:p>
                      <a:pPr lvl="0">
                        <a:buNone/>
                      </a:pPr>
                      <a:r>
                        <a:rPr lang="en-US" sz="1200">
                          <a:solidFill>
                            <a:schemeClr val="accent1">
                              <a:lumMod val="49000"/>
                            </a:schemeClr>
                          </a:solidFill>
                        </a:rPr>
                        <a:t>Unmanned aerial systems, targeting and optics</a:t>
                      </a:r>
                    </a:p>
                  </a:txBody>
                  <a:tcPr/>
                </a:tc>
                <a:tc>
                  <a:txBody>
                    <a:bodyPr/>
                    <a:lstStyle/>
                    <a:p>
                      <a:pPr lvl="0">
                        <a:buNone/>
                      </a:pPr>
                      <a:r>
                        <a:rPr lang="en-US" sz="1200">
                          <a:solidFill>
                            <a:schemeClr val="accent1">
                              <a:lumMod val="49000"/>
                            </a:schemeClr>
                          </a:solidFill>
                        </a:rPr>
                        <a:t>Ship motor base, munitions lift platforms, weapons trainers</a:t>
                      </a:r>
                    </a:p>
                  </a:txBody>
                  <a:tcPr/>
                </a:tc>
                <a:tc>
                  <a:txBody>
                    <a:bodyPr/>
                    <a:lstStyle/>
                    <a:p>
                      <a:pPr lvl="0">
                        <a:buNone/>
                      </a:pPr>
                      <a:r>
                        <a:rPr lang="en-US" sz="1200" dirty="0">
                          <a:solidFill>
                            <a:schemeClr val="accent1">
                              <a:lumMod val="49000"/>
                            </a:schemeClr>
                          </a:solidFill>
                        </a:rPr>
                        <a:t>Composite launch canisters</a:t>
                      </a:r>
                    </a:p>
                  </a:txBody>
                  <a:tcPr/>
                </a:tc>
                <a:tc>
                  <a:txBody>
                    <a:bodyPr/>
                    <a:lstStyle/>
                    <a:p>
                      <a:pPr lvl="0">
                        <a:buNone/>
                      </a:pPr>
                      <a:r>
                        <a:rPr lang="en-US" sz="1200">
                          <a:solidFill>
                            <a:schemeClr val="accent1">
                              <a:lumMod val="49000"/>
                            </a:schemeClr>
                          </a:solidFill>
                        </a:rPr>
                        <a:t>Base </a:t>
                      </a:r>
                      <a:r>
                        <a:rPr lang="en-US" sz="1200" err="1">
                          <a:solidFill>
                            <a:schemeClr val="accent1">
                              <a:lumMod val="49000"/>
                            </a:schemeClr>
                          </a:solidFill>
                        </a:rPr>
                        <a:t>secu</a:t>
                      </a:r>
                      <a:r>
                        <a:rPr lang="en-US" sz="1200">
                          <a:solidFill>
                            <a:schemeClr val="accent1">
                              <a:lumMod val="49000"/>
                            </a:schemeClr>
                          </a:solidFill>
                        </a:rPr>
                        <a:t>re comms infrastructure, cybersecurity, app solutions</a:t>
                      </a:r>
                    </a:p>
                  </a:txBody>
                  <a:tcPr/>
                </a:tc>
                <a:tc>
                  <a:txBody>
                    <a:bodyPr/>
                    <a:lstStyle/>
                    <a:p>
                      <a:pPr lvl="0">
                        <a:buNone/>
                      </a:pPr>
                      <a:r>
                        <a:rPr lang="en-US" sz="1200">
                          <a:solidFill>
                            <a:schemeClr val="accent1">
                              <a:lumMod val="49000"/>
                            </a:schemeClr>
                          </a:solidFill>
                        </a:rPr>
                        <a:t>Modular </a:t>
                      </a:r>
                      <a:r>
                        <a:rPr lang="en-US" sz="1200" err="1">
                          <a:solidFill>
                            <a:schemeClr val="accent1">
                              <a:lumMod val="49000"/>
                            </a:schemeClr>
                          </a:solidFill>
                        </a:rPr>
                        <a:t>defence</a:t>
                      </a:r>
                      <a:r>
                        <a:rPr lang="en-US" sz="1200">
                          <a:solidFill>
                            <a:schemeClr val="accent1">
                              <a:lumMod val="49000"/>
                            </a:schemeClr>
                          </a:solidFill>
                        </a:rPr>
                        <a:t> training, living, and operational facilities  </a:t>
                      </a:r>
                    </a:p>
                  </a:txBody>
                  <a:tcPr/>
                </a:tc>
                <a:tc>
                  <a:txBody>
                    <a:bodyPr/>
                    <a:lstStyle/>
                    <a:p>
                      <a:pPr lvl="0">
                        <a:buNone/>
                      </a:pPr>
                      <a:r>
                        <a:rPr lang="en-US" sz="1200" err="1">
                          <a:solidFill>
                            <a:schemeClr val="accent1">
                              <a:lumMod val="49000"/>
                            </a:schemeClr>
                          </a:solidFill>
                        </a:rPr>
                        <a:t>Defence</a:t>
                      </a:r>
                      <a:r>
                        <a:rPr lang="en-US" sz="1200">
                          <a:solidFill>
                            <a:schemeClr val="accent1">
                              <a:lumMod val="49000"/>
                            </a:schemeClr>
                          </a:solidFill>
                        </a:rPr>
                        <a:t> training immersive simulators</a:t>
                      </a:r>
                    </a:p>
                  </a:txBody>
                  <a:tcPr/>
                </a:tc>
                <a:tc>
                  <a:txBody>
                    <a:bodyPr/>
                    <a:lstStyle/>
                    <a:p>
                      <a:pPr lvl="0">
                        <a:buNone/>
                      </a:pPr>
                      <a:r>
                        <a:rPr lang="en-US" sz="1200">
                          <a:solidFill>
                            <a:schemeClr val="accent1">
                              <a:lumMod val="49000"/>
                            </a:schemeClr>
                          </a:solidFill>
                        </a:rPr>
                        <a:t>Wearable augmented and mixed reality gear</a:t>
                      </a:r>
                    </a:p>
                  </a:txBody>
                  <a:tcPr/>
                </a:tc>
                <a:extLst>
                  <a:ext uri="{0D108BD9-81ED-4DB2-BD59-A6C34878D82A}">
                    <a16:rowId xmlns:a16="http://schemas.microsoft.com/office/drawing/2014/main" val="2700463011"/>
                  </a:ext>
                </a:extLst>
              </a:tr>
              <a:tr h="370838">
                <a:tc>
                  <a:txBody>
                    <a:bodyPr/>
                    <a:lstStyle/>
                    <a:p>
                      <a:pPr lvl="0">
                        <a:buNone/>
                      </a:pPr>
                      <a:r>
                        <a:rPr lang="en-US" sz="1050" b="1">
                          <a:solidFill>
                            <a:schemeClr val="tx2">
                              <a:lumMod val="49000"/>
                            </a:schemeClr>
                          </a:solidFill>
                        </a:rPr>
                        <a:t>Civilian application</a:t>
                      </a:r>
                      <a:endParaRPr lang="en-US" sz="1200">
                        <a:solidFill>
                          <a:schemeClr val="tx2">
                            <a:lumMod val="49000"/>
                          </a:schemeClr>
                        </a:solidFill>
                      </a:endParaRPr>
                    </a:p>
                  </a:txBody>
                  <a:tcPr/>
                </a:tc>
                <a:tc>
                  <a:txBody>
                    <a:bodyPr/>
                    <a:lstStyle/>
                    <a:p>
                      <a:pPr lvl="0">
                        <a:buNone/>
                      </a:pPr>
                      <a:r>
                        <a:rPr lang="en-US" sz="1100">
                          <a:solidFill>
                            <a:schemeClr val="tx2">
                              <a:lumMod val="49000"/>
                            </a:schemeClr>
                          </a:solidFill>
                        </a:rPr>
                        <a:t>Composite components (offshore wind, medical, energy, textiles, aerospace, motorsport)</a:t>
                      </a:r>
                    </a:p>
                  </a:txBody>
                  <a:tcPr/>
                </a:tc>
                <a:tc>
                  <a:txBody>
                    <a:bodyPr/>
                    <a:lstStyle/>
                    <a:p>
                      <a:pPr lvl="0">
                        <a:buNone/>
                      </a:pPr>
                      <a:r>
                        <a:rPr lang="en-US" sz="1100">
                          <a:solidFill>
                            <a:schemeClr val="tx2">
                              <a:lumMod val="49000"/>
                            </a:schemeClr>
                          </a:solidFill>
                        </a:rPr>
                        <a:t>Precision optics, thermal imaging,  surveillance, optical chemical and gas detection</a:t>
                      </a:r>
                    </a:p>
                  </a:txBody>
                  <a:tcPr/>
                </a:tc>
                <a:tc>
                  <a:txBody>
                    <a:bodyPr/>
                    <a:lstStyle/>
                    <a:p>
                      <a:pPr lvl="0">
                        <a:buNone/>
                      </a:pPr>
                      <a:r>
                        <a:rPr lang="en-US" sz="1100">
                          <a:solidFill>
                            <a:schemeClr val="tx2">
                              <a:lumMod val="49000"/>
                            </a:schemeClr>
                          </a:solidFill>
                        </a:rPr>
                        <a:t>Nuclear shielding &amp; robotics, offshore components, cable laying equipment, rail cranes</a:t>
                      </a:r>
                    </a:p>
                  </a:txBody>
                  <a:tcPr/>
                </a:tc>
                <a:tc>
                  <a:txBody>
                    <a:bodyPr/>
                    <a:lstStyle/>
                    <a:p>
                      <a:pPr lvl="0">
                        <a:buNone/>
                      </a:pPr>
                      <a:r>
                        <a:rPr lang="en-US" sz="1100" dirty="0">
                          <a:solidFill>
                            <a:schemeClr val="tx2">
                              <a:lumMod val="49000"/>
                            </a:schemeClr>
                          </a:solidFill>
                        </a:rPr>
                        <a:t>Aerospace, transport, offshore casings; luxury marine interiors; pressure vessels</a:t>
                      </a:r>
                    </a:p>
                  </a:txBody>
                  <a:tcPr/>
                </a:tc>
                <a:tc>
                  <a:txBody>
                    <a:bodyPr/>
                    <a:lstStyle/>
                    <a:p>
                      <a:pPr lvl="0">
                        <a:buNone/>
                      </a:pPr>
                      <a:r>
                        <a:rPr lang="en-US" sz="1100">
                          <a:solidFill>
                            <a:schemeClr val="tx2">
                              <a:lumMod val="49000"/>
                            </a:schemeClr>
                          </a:solidFill>
                        </a:rPr>
                        <a:t>IT solutions for emergency services, energy &amp; utilities, higher education, infrastructure</a:t>
                      </a:r>
                    </a:p>
                  </a:txBody>
                  <a:tcPr/>
                </a:tc>
                <a:tc>
                  <a:txBody>
                    <a:bodyPr/>
                    <a:lstStyle/>
                    <a:p>
                      <a:pPr lvl="0">
                        <a:buNone/>
                      </a:pPr>
                      <a:r>
                        <a:rPr lang="en-US" sz="1100">
                          <a:solidFill>
                            <a:schemeClr val="tx2">
                              <a:lumMod val="49000"/>
                            </a:schemeClr>
                          </a:solidFill>
                        </a:rPr>
                        <a:t>Modular environments for education, commercial, industrial, justice, healthcare, residential</a:t>
                      </a:r>
                    </a:p>
                  </a:txBody>
                  <a:tcPr/>
                </a:tc>
                <a:tc>
                  <a:txBody>
                    <a:bodyPr/>
                    <a:lstStyle/>
                    <a:p>
                      <a:pPr lvl="0">
                        <a:buNone/>
                      </a:pPr>
                      <a:r>
                        <a:rPr lang="en-US" sz="1100">
                          <a:solidFill>
                            <a:schemeClr val="tx2">
                              <a:lumMod val="49000"/>
                            </a:schemeClr>
                          </a:solidFill>
                        </a:rPr>
                        <a:t>Commercial, emergency, and rail driving training simulators, virtual experiences, VR design tools</a:t>
                      </a:r>
                    </a:p>
                  </a:txBody>
                  <a:tcPr/>
                </a:tc>
                <a:tc>
                  <a:txBody>
                    <a:bodyPr/>
                    <a:lstStyle/>
                    <a:p>
                      <a:pPr lvl="0">
                        <a:buNone/>
                      </a:pPr>
                      <a:r>
                        <a:rPr lang="en-US" sz="1100" dirty="0">
                          <a:solidFill>
                            <a:schemeClr val="tx2">
                              <a:lumMod val="49000"/>
                            </a:schemeClr>
                          </a:solidFill>
                        </a:rPr>
                        <a:t>Safety training tools for rail, energy, education; immersive environments for commercial, real estate</a:t>
                      </a:r>
                    </a:p>
                  </a:txBody>
                  <a:tcPr/>
                </a:tc>
                <a:extLst>
                  <a:ext uri="{0D108BD9-81ED-4DB2-BD59-A6C34878D82A}">
                    <a16:rowId xmlns:a16="http://schemas.microsoft.com/office/drawing/2014/main" val="1489803401"/>
                  </a:ext>
                </a:extLst>
              </a:tr>
            </a:tbl>
          </a:graphicData>
        </a:graphic>
      </p:graphicFrame>
      <p:pic>
        <p:nvPicPr>
          <p:cNvPr id="3" name="Picture 2" descr="A blue and white logo&#10;&#10;AI-generated content may be incorrect.">
            <a:extLst>
              <a:ext uri="{FF2B5EF4-FFF2-40B4-BE49-F238E27FC236}">
                <a16:creationId xmlns:a16="http://schemas.microsoft.com/office/drawing/2014/main" id="{A61A852E-F4B4-66B1-5F98-A85D9D1E0F05}"/>
              </a:ext>
            </a:extLst>
          </p:cNvPr>
          <p:cNvPicPr>
            <a:picLocks noChangeAspect="1"/>
          </p:cNvPicPr>
          <p:nvPr/>
        </p:nvPicPr>
        <p:blipFill>
          <a:blip r:embed="rId10"/>
          <a:stretch>
            <a:fillRect/>
          </a:stretch>
        </p:blipFill>
        <p:spPr>
          <a:xfrm>
            <a:off x="1924148" y="5653906"/>
            <a:ext cx="796721" cy="235995"/>
          </a:xfrm>
          <a:prstGeom prst="rect">
            <a:avLst/>
          </a:prstGeom>
        </p:spPr>
      </p:pic>
      <p:pic>
        <p:nvPicPr>
          <p:cNvPr id="5" name="Picture 4" descr="A black text on a white background&#10;&#10;AI-generated content may be incorrect.">
            <a:extLst>
              <a:ext uri="{FF2B5EF4-FFF2-40B4-BE49-F238E27FC236}">
                <a16:creationId xmlns:a16="http://schemas.microsoft.com/office/drawing/2014/main" id="{A7366E34-20BE-DEA7-AEB3-AE56D9C53F5A}"/>
              </a:ext>
            </a:extLst>
          </p:cNvPr>
          <p:cNvPicPr>
            <a:picLocks noChangeAspect="1"/>
          </p:cNvPicPr>
          <p:nvPr/>
        </p:nvPicPr>
        <p:blipFill>
          <a:blip r:embed="rId11"/>
          <a:stretch>
            <a:fillRect/>
          </a:stretch>
        </p:blipFill>
        <p:spPr>
          <a:xfrm>
            <a:off x="3137499" y="5600740"/>
            <a:ext cx="883038" cy="343985"/>
          </a:xfrm>
          <a:prstGeom prst="rect">
            <a:avLst/>
          </a:prstGeom>
        </p:spPr>
      </p:pic>
      <p:pic>
        <p:nvPicPr>
          <p:cNvPr id="6" name="Picture 5" descr="A blue sign with white letters&#10;&#10;AI-generated content may be incorrect.">
            <a:extLst>
              <a:ext uri="{FF2B5EF4-FFF2-40B4-BE49-F238E27FC236}">
                <a16:creationId xmlns:a16="http://schemas.microsoft.com/office/drawing/2014/main" id="{8FA0434E-AEEA-9ABA-50B9-20E3AC7F8339}"/>
              </a:ext>
            </a:extLst>
          </p:cNvPr>
          <p:cNvPicPr>
            <a:picLocks noChangeAspect="1"/>
          </p:cNvPicPr>
          <p:nvPr/>
        </p:nvPicPr>
        <p:blipFill>
          <a:blip r:embed="rId12"/>
          <a:stretch>
            <a:fillRect/>
          </a:stretch>
        </p:blipFill>
        <p:spPr>
          <a:xfrm>
            <a:off x="3047392" y="5965361"/>
            <a:ext cx="1077565" cy="199330"/>
          </a:xfrm>
          <a:prstGeom prst="rect">
            <a:avLst/>
          </a:prstGeom>
        </p:spPr>
      </p:pic>
      <p:pic>
        <p:nvPicPr>
          <p:cNvPr id="9" name="Picture 8" descr="A white text on a black background&#10;&#10;AI-generated content may be incorrect.">
            <a:extLst>
              <a:ext uri="{FF2B5EF4-FFF2-40B4-BE49-F238E27FC236}">
                <a16:creationId xmlns:a16="http://schemas.microsoft.com/office/drawing/2014/main" id="{2060BB59-D470-F070-17C7-1033EFD9309B}"/>
              </a:ext>
            </a:extLst>
          </p:cNvPr>
          <p:cNvPicPr>
            <a:picLocks noChangeAspect="1"/>
          </p:cNvPicPr>
          <p:nvPr/>
        </p:nvPicPr>
        <p:blipFill>
          <a:blip r:embed="rId13"/>
          <a:stretch>
            <a:fillRect/>
          </a:stretch>
        </p:blipFill>
        <p:spPr>
          <a:xfrm>
            <a:off x="4440690" y="5633110"/>
            <a:ext cx="748294" cy="338952"/>
          </a:xfrm>
          <a:prstGeom prst="rect">
            <a:avLst/>
          </a:prstGeom>
        </p:spPr>
      </p:pic>
      <p:pic>
        <p:nvPicPr>
          <p:cNvPr id="10" name="Picture 9" descr="A purple and black logo&#10;&#10;AI-generated content may be incorrect.">
            <a:extLst>
              <a:ext uri="{FF2B5EF4-FFF2-40B4-BE49-F238E27FC236}">
                <a16:creationId xmlns:a16="http://schemas.microsoft.com/office/drawing/2014/main" id="{9B1B71CF-6563-36EA-A703-F679EC31F1B1}"/>
              </a:ext>
            </a:extLst>
          </p:cNvPr>
          <p:cNvPicPr>
            <a:picLocks noChangeAspect="1"/>
          </p:cNvPicPr>
          <p:nvPr/>
        </p:nvPicPr>
        <p:blipFill>
          <a:blip r:embed="rId14"/>
          <a:stretch>
            <a:fillRect/>
          </a:stretch>
        </p:blipFill>
        <p:spPr>
          <a:xfrm>
            <a:off x="5724164" y="5631458"/>
            <a:ext cx="747520" cy="356143"/>
          </a:xfrm>
          <a:prstGeom prst="rect">
            <a:avLst/>
          </a:prstGeom>
        </p:spPr>
      </p:pic>
      <p:pic>
        <p:nvPicPr>
          <p:cNvPr id="11" name="Picture 10" descr="A close-up of a logo&#10;&#10;AI-generated content may be incorrect.">
            <a:extLst>
              <a:ext uri="{FF2B5EF4-FFF2-40B4-BE49-F238E27FC236}">
                <a16:creationId xmlns:a16="http://schemas.microsoft.com/office/drawing/2014/main" id="{E4CD213A-9381-B031-20FA-E18035D3DD1C}"/>
              </a:ext>
            </a:extLst>
          </p:cNvPr>
          <p:cNvPicPr>
            <a:picLocks noChangeAspect="1"/>
          </p:cNvPicPr>
          <p:nvPr/>
        </p:nvPicPr>
        <p:blipFill>
          <a:blip r:embed="rId15"/>
          <a:stretch>
            <a:fillRect/>
          </a:stretch>
        </p:blipFill>
        <p:spPr>
          <a:xfrm>
            <a:off x="6940623" y="5622723"/>
            <a:ext cx="726534" cy="302479"/>
          </a:xfrm>
          <a:prstGeom prst="rect">
            <a:avLst/>
          </a:prstGeom>
        </p:spPr>
      </p:pic>
      <p:pic>
        <p:nvPicPr>
          <p:cNvPr id="12" name="Picture 11" descr="A logo with colorful circles&#10;&#10;AI-generated content may be incorrect.">
            <a:extLst>
              <a:ext uri="{FF2B5EF4-FFF2-40B4-BE49-F238E27FC236}">
                <a16:creationId xmlns:a16="http://schemas.microsoft.com/office/drawing/2014/main" id="{C8121955-F48B-5CC3-10CF-83E07B4A7F84}"/>
              </a:ext>
            </a:extLst>
          </p:cNvPr>
          <p:cNvPicPr>
            <a:picLocks noChangeAspect="1"/>
          </p:cNvPicPr>
          <p:nvPr/>
        </p:nvPicPr>
        <p:blipFill>
          <a:blip r:embed="rId16"/>
          <a:stretch>
            <a:fillRect/>
          </a:stretch>
        </p:blipFill>
        <p:spPr>
          <a:xfrm>
            <a:off x="8194856" y="5584194"/>
            <a:ext cx="632988" cy="503433"/>
          </a:xfrm>
          <a:prstGeom prst="rect">
            <a:avLst/>
          </a:prstGeom>
        </p:spPr>
      </p:pic>
      <p:pic>
        <p:nvPicPr>
          <p:cNvPr id="13" name="Picture 12" descr="A white text on a black background&#10;&#10;AI-generated content may be incorrect.">
            <a:extLst>
              <a:ext uri="{FF2B5EF4-FFF2-40B4-BE49-F238E27FC236}">
                <a16:creationId xmlns:a16="http://schemas.microsoft.com/office/drawing/2014/main" id="{05F3F1BB-05AB-73E8-4507-9FE3ACFF3058}"/>
              </a:ext>
            </a:extLst>
          </p:cNvPr>
          <p:cNvPicPr>
            <a:picLocks noChangeAspect="1"/>
          </p:cNvPicPr>
          <p:nvPr/>
        </p:nvPicPr>
        <p:blipFill>
          <a:blip r:embed="rId17"/>
          <a:stretch>
            <a:fillRect/>
          </a:stretch>
        </p:blipFill>
        <p:spPr>
          <a:xfrm>
            <a:off x="9399415" y="5629679"/>
            <a:ext cx="663576" cy="196386"/>
          </a:xfrm>
          <a:prstGeom prst="rect">
            <a:avLst/>
          </a:prstGeom>
        </p:spPr>
      </p:pic>
      <p:pic>
        <p:nvPicPr>
          <p:cNvPr id="14" name="Picture 13" descr="A close-up of a logo&#10;&#10;AI-generated content may be incorrect.">
            <a:extLst>
              <a:ext uri="{FF2B5EF4-FFF2-40B4-BE49-F238E27FC236}">
                <a16:creationId xmlns:a16="http://schemas.microsoft.com/office/drawing/2014/main" id="{455FF756-92D7-9295-F02C-552B1620B157}"/>
              </a:ext>
            </a:extLst>
          </p:cNvPr>
          <p:cNvPicPr>
            <a:picLocks noChangeAspect="1"/>
          </p:cNvPicPr>
          <p:nvPr/>
        </p:nvPicPr>
        <p:blipFill>
          <a:blip r:embed="rId18"/>
          <a:stretch>
            <a:fillRect/>
          </a:stretch>
        </p:blipFill>
        <p:spPr>
          <a:xfrm>
            <a:off x="10451379" y="5545400"/>
            <a:ext cx="994860" cy="343365"/>
          </a:xfrm>
          <a:prstGeom prst="rect">
            <a:avLst/>
          </a:prstGeom>
        </p:spPr>
      </p:pic>
    </p:spTree>
    <p:extLst>
      <p:ext uri="{BB962C8B-B14F-4D97-AF65-F5344CB8AC3E}">
        <p14:creationId xmlns:p14="http://schemas.microsoft.com/office/powerpoint/2010/main" val="402353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AB81E9-8BA4-7305-6885-A1790E216C5B}"/>
              </a:ext>
            </a:extLst>
          </p:cNvPr>
          <p:cNvSpPr>
            <a:spLocks noGrp="1"/>
          </p:cNvSpPr>
          <p:nvPr>
            <p:ph type="body" sz="quarter" idx="10"/>
          </p:nvPr>
        </p:nvSpPr>
        <p:spPr>
          <a:xfrm>
            <a:off x="204537" y="919780"/>
            <a:ext cx="11700709" cy="394233"/>
          </a:xfrm>
        </p:spPr>
        <p:txBody>
          <a:bodyPr/>
          <a:lstStyle/>
          <a:p>
            <a:pPr marL="0" indent="0">
              <a:buNone/>
            </a:pPr>
            <a:r>
              <a:rPr lang="en-GB" sz="2800" dirty="0"/>
              <a:t>To Identify Indirect Spillovers we must first develop a General Purpose Technology Framework – based on Arthur’s definition</a:t>
            </a:r>
          </a:p>
        </p:txBody>
      </p:sp>
      <p:graphicFrame>
        <p:nvGraphicFramePr>
          <p:cNvPr id="5" name="Table 4">
            <a:extLst>
              <a:ext uri="{FF2B5EF4-FFF2-40B4-BE49-F238E27FC236}">
                <a16:creationId xmlns:a16="http://schemas.microsoft.com/office/drawing/2014/main" id="{6071F5DF-3CF7-D674-45AC-3F8A5E382966}"/>
              </a:ext>
            </a:extLst>
          </p:cNvPr>
          <p:cNvGraphicFramePr>
            <a:graphicFrameLocks noGrp="1"/>
          </p:cNvGraphicFramePr>
          <p:nvPr>
            <p:extLst>
              <p:ext uri="{D42A27DB-BD31-4B8C-83A1-F6EECF244321}">
                <p14:modId xmlns:p14="http://schemas.microsoft.com/office/powerpoint/2010/main" val="2831640307"/>
              </p:ext>
            </p:extLst>
          </p:nvPr>
        </p:nvGraphicFramePr>
        <p:xfrm>
          <a:off x="2015289" y="2761247"/>
          <a:ext cx="9610895" cy="3537919"/>
        </p:xfrm>
        <a:graphic>
          <a:graphicData uri="http://schemas.openxmlformats.org/drawingml/2006/table">
            <a:tbl>
              <a:tblPr>
                <a:tableStyleId>{5C22544A-7EE6-4342-B048-85BDC9FD1C3A}</a:tableStyleId>
              </a:tblPr>
              <a:tblGrid>
                <a:gridCol w="1922179">
                  <a:extLst>
                    <a:ext uri="{9D8B030D-6E8A-4147-A177-3AD203B41FA5}">
                      <a16:colId xmlns:a16="http://schemas.microsoft.com/office/drawing/2014/main" val="3839845034"/>
                    </a:ext>
                  </a:extLst>
                </a:gridCol>
                <a:gridCol w="1922179">
                  <a:extLst>
                    <a:ext uri="{9D8B030D-6E8A-4147-A177-3AD203B41FA5}">
                      <a16:colId xmlns:a16="http://schemas.microsoft.com/office/drawing/2014/main" val="2835504982"/>
                    </a:ext>
                  </a:extLst>
                </a:gridCol>
                <a:gridCol w="1922179">
                  <a:extLst>
                    <a:ext uri="{9D8B030D-6E8A-4147-A177-3AD203B41FA5}">
                      <a16:colId xmlns:a16="http://schemas.microsoft.com/office/drawing/2014/main" val="1008125313"/>
                    </a:ext>
                  </a:extLst>
                </a:gridCol>
                <a:gridCol w="1922179">
                  <a:extLst>
                    <a:ext uri="{9D8B030D-6E8A-4147-A177-3AD203B41FA5}">
                      <a16:colId xmlns:a16="http://schemas.microsoft.com/office/drawing/2014/main" val="159803789"/>
                    </a:ext>
                  </a:extLst>
                </a:gridCol>
                <a:gridCol w="1922179">
                  <a:extLst>
                    <a:ext uri="{9D8B030D-6E8A-4147-A177-3AD203B41FA5}">
                      <a16:colId xmlns:a16="http://schemas.microsoft.com/office/drawing/2014/main" val="2623476467"/>
                    </a:ext>
                  </a:extLst>
                </a:gridCol>
              </a:tblGrid>
              <a:tr h="812013">
                <a:tc>
                  <a:txBody>
                    <a:bodyPr/>
                    <a:lstStyle/>
                    <a:p>
                      <a:pPr algn="ctr"/>
                      <a:endParaRPr lang="en-GB" b="1" dirty="0"/>
                    </a:p>
                  </a:txBody>
                  <a:tcPr anchor="ctr">
                    <a:solidFill>
                      <a:schemeClr val="bg1"/>
                    </a:solidFill>
                  </a:tcPr>
                </a:tc>
                <a:tc>
                  <a:txBody>
                    <a:bodyPr/>
                    <a:lstStyle/>
                    <a:p>
                      <a:pPr algn="ctr"/>
                      <a:r>
                        <a:rPr lang="en-GB" b="1" dirty="0"/>
                        <a:t>Energy</a:t>
                      </a:r>
                    </a:p>
                  </a:txBody>
                  <a:tcPr anchor="ctr">
                    <a:solidFill>
                      <a:srgbClr val="FFF7A7"/>
                    </a:solidFill>
                  </a:tcPr>
                </a:tc>
                <a:tc>
                  <a:txBody>
                    <a:bodyPr/>
                    <a:lstStyle/>
                    <a:p>
                      <a:pPr algn="ctr"/>
                      <a:r>
                        <a:rPr lang="en-GB" b="1"/>
                        <a:t>Information</a:t>
                      </a:r>
                    </a:p>
                  </a:txBody>
                  <a:tcPr anchor="ctr">
                    <a:solidFill>
                      <a:srgbClr val="ADE5CD"/>
                    </a:solidFill>
                  </a:tcPr>
                </a:tc>
                <a:tc>
                  <a:txBody>
                    <a:bodyPr/>
                    <a:lstStyle/>
                    <a:p>
                      <a:pPr algn="ctr"/>
                      <a:r>
                        <a:rPr lang="en-GB" b="1"/>
                        <a:t>Physical Material</a:t>
                      </a:r>
                    </a:p>
                  </a:txBody>
                  <a:tcPr anchor="ctr">
                    <a:solidFill>
                      <a:srgbClr val="D6D3F5"/>
                    </a:solidFill>
                  </a:tcPr>
                </a:tc>
                <a:tc>
                  <a:txBody>
                    <a:bodyPr/>
                    <a:lstStyle/>
                    <a:p>
                      <a:pPr algn="ctr"/>
                      <a:r>
                        <a:rPr lang="en-GB" b="1"/>
                        <a:t>Biological Organisms</a:t>
                      </a:r>
                    </a:p>
                  </a:txBody>
                  <a:tcPr anchor="ctr">
                    <a:solidFill>
                      <a:srgbClr val="F0C8EE"/>
                    </a:solidFill>
                  </a:tcPr>
                </a:tc>
                <a:extLst>
                  <a:ext uri="{0D108BD9-81ED-4DB2-BD59-A6C34878D82A}">
                    <a16:rowId xmlns:a16="http://schemas.microsoft.com/office/drawing/2014/main" val="473057648"/>
                  </a:ext>
                </a:extLst>
              </a:tr>
              <a:tr h="1362953">
                <a:tc>
                  <a:txBody>
                    <a:bodyPr/>
                    <a:lstStyle/>
                    <a:p>
                      <a:pPr algn="ctr"/>
                      <a:r>
                        <a:rPr lang="en-GB" b="1" dirty="0"/>
                        <a:t>“Programming”: Generation &amp; Transformation</a:t>
                      </a:r>
                    </a:p>
                  </a:txBody>
                  <a:tcPr anchor="ctr">
                    <a:solidFill>
                      <a:schemeClr val="bg1">
                        <a:lumMod val="85000"/>
                      </a:schemeClr>
                    </a:solidFill>
                  </a:tcPr>
                </a:tc>
                <a:tc>
                  <a:txBody>
                    <a:bodyPr/>
                    <a:lstStyle/>
                    <a:p>
                      <a:pPr algn="ctr"/>
                      <a:r>
                        <a:rPr lang="en-GB" err="1"/>
                        <a:t>eg</a:t>
                      </a:r>
                      <a:r>
                        <a:rPr lang="en-GB"/>
                        <a:t> Solar</a:t>
                      </a:r>
                    </a:p>
                  </a:txBody>
                  <a:tcPr anchor="ctr">
                    <a:solidFill>
                      <a:schemeClr val="accent4">
                        <a:lumMod val="60000"/>
                        <a:lumOff val="40000"/>
                      </a:schemeClr>
                    </a:solidFill>
                  </a:tcPr>
                </a:tc>
                <a:tc>
                  <a:txBody>
                    <a:bodyPr/>
                    <a:lstStyle/>
                    <a:p>
                      <a:pPr algn="ctr"/>
                      <a:r>
                        <a:rPr lang="en-GB" err="1"/>
                        <a:t>eg</a:t>
                      </a:r>
                      <a:r>
                        <a:rPr lang="en-GB"/>
                        <a:t> AI</a:t>
                      </a:r>
                    </a:p>
                  </a:txBody>
                  <a:tcPr anchor="ctr">
                    <a:solidFill>
                      <a:srgbClr val="89DBA8"/>
                    </a:solidFill>
                  </a:tcPr>
                </a:tc>
                <a:tc>
                  <a:txBody>
                    <a:bodyPr/>
                    <a:lstStyle/>
                    <a:p>
                      <a:pPr algn="ctr"/>
                      <a:r>
                        <a:rPr lang="en-GB" err="1"/>
                        <a:t>eg</a:t>
                      </a:r>
                      <a:r>
                        <a:rPr lang="en-GB"/>
                        <a:t> Nanoscience</a:t>
                      </a:r>
                    </a:p>
                  </a:txBody>
                  <a:tcPr anchor="ctr">
                    <a:solidFill>
                      <a:srgbClr val="B7B1ED"/>
                    </a:solidFill>
                  </a:tcPr>
                </a:tc>
                <a:tc>
                  <a:txBody>
                    <a:bodyPr/>
                    <a:lstStyle/>
                    <a:p>
                      <a:pPr algn="ctr"/>
                      <a:r>
                        <a:rPr lang="en-GB" err="1"/>
                        <a:t>eg</a:t>
                      </a:r>
                      <a:r>
                        <a:rPr lang="en-GB"/>
                        <a:t> Genetic Engineering</a:t>
                      </a:r>
                    </a:p>
                  </a:txBody>
                  <a:tcPr anchor="ctr">
                    <a:solidFill>
                      <a:srgbClr val="E6A2E3"/>
                    </a:solidFill>
                  </a:tcPr>
                </a:tc>
                <a:extLst>
                  <a:ext uri="{0D108BD9-81ED-4DB2-BD59-A6C34878D82A}">
                    <a16:rowId xmlns:a16="http://schemas.microsoft.com/office/drawing/2014/main" val="2342537910"/>
                  </a:ext>
                </a:extLst>
              </a:tr>
              <a:tr h="1362953">
                <a:tc>
                  <a:txBody>
                    <a:bodyPr/>
                    <a:lstStyle/>
                    <a:p>
                      <a:pPr algn="ctr"/>
                      <a:r>
                        <a:rPr lang="en-GB" b="1"/>
                        <a:t>“Orchestration”: Control &amp; Transference</a:t>
                      </a:r>
                    </a:p>
                  </a:txBody>
                  <a:tcPr anchor="ctr">
                    <a:solidFill>
                      <a:schemeClr val="bg1">
                        <a:lumMod val="65000"/>
                      </a:schemeClr>
                    </a:solidFill>
                  </a:tcPr>
                </a:tc>
                <a:tc>
                  <a:txBody>
                    <a:bodyPr/>
                    <a:lstStyle/>
                    <a:p>
                      <a:pPr algn="ctr"/>
                      <a:r>
                        <a:rPr lang="en-GB" err="1"/>
                        <a:t>eg</a:t>
                      </a:r>
                      <a:r>
                        <a:rPr lang="en-GB"/>
                        <a:t> Heat Pumps</a:t>
                      </a:r>
                    </a:p>
                  </a:txBody>
                  <a:tcPr anchor="ctr">
                    <a:solidFill>
                      <a:srgbClr val="FFE809"/>
                    </a:solidFill>
                  </a:tcPr>
                </a:tc>
                <a:tc>
                  <a:txBody>
                    <a:bodyPr/>
                    <a:lstStyle/>
                    <a:p>
                      <a:pPr algn="ctr"/>
                      <a:r>
                        <a:rPr lang="en-GB" err="1"/>
                        <a:t>eg</a:t>
                      </a:r>
                      <a:r>
                        <a:rPr lang="en-GB"/>
                        <a:t> Advanced Sensors</a:t>
                      </a:r>
                    </a:p>
                  </a:txBody>
                  <a:tcPr anchor="ctr">
                    <a:solidFill>
                      <a:srgbClr val="59C7AF"/>
                    </a:solidFill>
                  </a:tcPr>
                </a:tc>
                <a:tc>
                  <a:txBody>
                    <a:bodyPr/>
                    <a:lstStyle/>
                    <a:p>
                      <a:pPr algn="ctr"/>
                      <a:r>
                        <a:rPr lang="en-GB" err="1"/>
                        <a:t>eg</a:t>
                      </a:r>
                      <a:r>
                        <a:rPr lang="en-GB"/>
                        <a:t> Robotics</a:t>
                      </a:r>
                    </a:p>
                  </a:txBody>
                  <a:tcPr anchor="ctr">
                    <a:solidFill>
                      <a:schemeClr val="tx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err="1"/>
                        <a:t>eg</a:t>
                      </a:r>
                      <a:r>
                        <a:rPr lang="en-GB" dirty="0"/>
                        <a:t> Pharmaceutics</a:t>
                      </a:r>
                    </a:p>
                    <a:p>
                      <a:pPr algn="ctr"/>
                      <a:endParaRPr lang="en-GB" dirty="0"/>
                    </a:p>
                  </a:txBody>
                  <a:tcPr anchor="ctr">
                    <a:solidFill>
                      <a:srgbClr val="D565D0"/>
                    </a:solidFill>
                  </a:tcPr>
                </a:tc>
                <a:extLst>
                  <a:ext uri="{0D108BD9-81ED-4DB2-BD59-A6C34878D82A}">
                    <a16:rowId xmlns:a16="http://schemas.microsoft.com/office/drawing/2014/main" val="2491009918"/>
                  </a:ext>
                </a:extLst>
              </a:tr>
            </a:tbl>
          </a:graphicData>
        </a:graphic>
      </p:graphicFrame>
      <p:sp>
        <p:nvSpPr>
          <p:cNvPr id="3" name="TextBox 2">
            <a:extLst>
              <a:ext uri="{FF2B5EF4-FFF2-40B4-BE49-F238E27FC236}">
                <a16:creationId xmlns:a16="http://schemas.microsoft.com/office/drawing/2014/main" id="{E13C24C4-B889-54A1-82F5-D2073E45DAF0}"/>
              </a:ext>
            </a:extLst>
          </p:cNvPr>
          <p:cNvSpPr txBox="1"/>
          <p:nvPr/>
        </p:nvSpPr>
        <p:spPr>
          <a:xfrm>
            <a:off x="6208293" y="2281483"/>
            <a:ext cx="3672800" cy="369332"/>
          </a:xfrm>
          <a:prstGeom prst="rect">
            <a:avLst/>
          </a:prstGeom>
          <a:noFill/>
        </p:spPr>
        <p:txBody>
          <a:bodyPr wrap="none" rtlCol="0">
            <a:spAutoFit/>
          </a:bodyPr>
          <a:lstStyle/>
          <a:p>
            <a:r>
              <a:rPr lang="en-GB" dirty="0"/>
              <a:t>Categories of Natural Phenomena</a:t>
            </a:r>
          </a:p>
        </p:txBody>
      </p:sp>
      <p:sp>
        <p:nvSpPr>
          <p:cNvPr id="6" name="TextBox 5">
            <a:extLst>
              <a:ext uri="{FF2B5EF4-FFF2-40B4-BE49-F238E27FC236}">
                <a16:creationId xmlns:a16="http://schemas.microsoft.com/office/drawing/2014/main" id="{E17A59F5-5FA1-F226-DC3D-BB667F55E556}"/>
              </a:ext>
            </a:extLst>
          </p:cNvPr>
          <p:cNvSpPr txBox="1"/>
          <p:nvPr/>
        </p:nvSpPr>
        <p:spPr>
          <a:xfrm>
            <a:off x="276726" y="4530206"/>
            <a:ext cx="1636295" cy="646331"/>
          </a:xfrm>
          <a:prstGeom prst="rect">
            <a:avLst/>
          </a:prstGeom>
          <a:noFill/>
        </p:spPr>
        <p:txBody>
          <a:bodyPr wrap="square" rtlCol="0">
            <a:spAutoFit/>
          </a:bodyPr>
          <a:lstStyle/>
          <a:p>
            <a:r>
              <a:rPr lang="en-GB" dirty="0"/>
              <a:t>Categories of Intervention</a:t>
            </a:r>
          </a:p>
        </p:txBody>
      </p:sp>
    </p:spTree>
    <p:extLst>
      <p:ext uri="{BB962C8B-B14F-4D97-AF65-F5344CB8AC3E}">
        <p14:creationId xmlns:p14="http://schemas.microsoft.com/office/powerpoint/2010/main" val="3217279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CBEA7FD-7CBD-0B6B-E41F-92E016C5E2D7}"/>
              </a:ext>
            </a:extLst>
          </p:cNvPr>
          <p:cNvGraphicFramePr>
            <a:graphicFrameLocks noGrp="1"/>
          </p:cNvGraphicFramePr>
          <p:nvPr>
            <p:extLst>
              <p:ext uri="{D42A27DB-BD31-4B8C-83A1-F6EECF244321}">
                <p14:modId xmlns:p14="http://schemas.microsoft.com/office/powerpoint/2010/main" val="1632886688"/>
              </p:ext>
            </p:extLst>
          </p:nvPr>
        </p:nvGraphicFramePr>
        <p:xfrm>
          <a:off x="136357" y="882315"/>
          <a:ext cx="11963709" cy="5840552"/>
        </p:xfrm>
        <a:graphic>
          <a:graphicData uri="http://schemas.openxmlformats.org/drawingml/2006/table">
            <a:tbl>
              <a:tblPr bandRow="1">
                <a:tableStyleId>{5C22544A-7EE6-4342-B048-85BDC9FD1C3A}</a:tableStyleId>
              </a:tblPr>
              <a:tblGrid>
                <a:gridCol w="1329301">
                  <a:extLst>
                    <a:ext uri="{9D8B030D-6E8A-4147-A177-3AD203B41FA5}">
                      <a16:colId xmlns:a16="http://schemas.microsoft.com/office/drawing/2014/main" val="3499491127"/>
                    </a:ext>
                  </a:extLst>
                </a:gridCol>
                <a:gridCol w="1329301">
                  <a:extLst>
                    <a:ext uri="{9D8B030D-6E8A-4147-A177-3AD203B41FA5}">
                      <a16:colId xmlns:a16="http://schemas.microsoft.com/office/drawing/2014/main" val="2216589903"/>
                    </a:ext>
                  </a:extLst>
                </a:gridCol>
                <a:gridCol w="1329301">
                  <a:extLst>
                    <a:ext uri="{9D8B030D-6E8A-4147-A177-3AD203B41FA5}">
                      <a16:colId xmlns:a16="http://schemas.microsoft.com/office/drawing/2014/main" val="139609228"/>
                    </a:ext>
                  </a:extLst>
                </a:gridCol>
                <a:gridCol w="1329301">
                  <a:extLst>
                    <a:ext uri="{9D8B030D-6E8A-4147-A177-3AD203B41FA5}">
                      <a16:colId xmlns:a16="http://schemas.microsoft.com/office/drawing/2014/main" val="1021427200"/>
                    </a:ext>
                  </a:extLst>
                </a:gridCol>
                <a:gridCol w="1329301">
                  <a:extLst>
                    <a:ext uri="{9D8B030D-6E8A-4147-A177-3AD203B41FA5}">
                      <a16:colId xmlns:a16="http://schemas.microsoft.com/office/drawing/2014/main" val="3189914036"/>
                    </a:ext>
                  </a:extLst>
                </a:gridCol>
                <a:gridCol w="1329301">
                  <a:extLst>
                    <a:ext uri="{9D8B030D-6E8A-4147-A177-3AD203B41FA5}">
                      <a16:colId xmlns:a16="http://schemas.microsoft.com/office/drawing/2014/main" val="907034734"/>
                    </a:ext>
                  </a:extLst>
                </a:gridCol>
                <a:gridCol w="1329301">
                  <a:extLst>
                    <a:ext uri="{9D8B030D-6E8A-4147-A177-3AD203B41FA5}">
                      <a16:colId xmlns:a16="http://schemas.microsoft.com/office/drawing/2014/main" val="2867325792"/>
                    </a:ext>
                  </a:extLst>
                </a:gridCol>
                <a:gridCol w="1329301">
                  <a:extLst>
                    <a:ext uri="{9D8B030D-6E8A-4147-A177-3AD203B41FA5}">
                      <a16:colId xmlns:a16="http://schemas.microsoft.com/office/drawing/2014/main" val="274378918"/>
                    </a:ext>
                  </a:extLst>
                </a:gridCol>
                <a:gridCol w="1329301">
                  <a:extLst>
                    <a:ext uri="{9D8B030D-6E8A-4147-A177-3AD203B41FA5}">
                      <a16:colId xmlns:a16="http://schemas.microsoft.com/office/drawing/2014/main" val="904504481"/>
                    </a:ext>
                  </a:extLst>
                </a:gridCol>
              </a:tblGrid>
              <a:tr h="530960">
                <a:tc>
                  <a:txBody>
                    <a:bodyPr/>
                    <a:lstStyle/>
                    <a:p>
                      <a:pPr algn="ctr" fontAlgn="base">
                        <a:lnSpc>
                          <a:spcPts val="1350"/>
                        </a:lnSpc>
                        <a:buNone/>
                      </a:pPr>
                      <a:r>
                        <a:rPr lang="en-GB" sz="900" b="1" i="0" u="none" strike="noStrike">
                          <a:solidFill>
                            <a:srgbClr val="FFFFFF"/>
                          </a:solidFill>
                          <a:effectLst/>
                          <a:latin typeface="Rubik"/>
                        </a:rPr>
                        <a:t>Technology Area</a:t>
                      </a:r>
                      <a:endParaRPr lang="en-GB" sz="900" b="1" i="0">
                        <a:solidFill>
                          <a:srgbClr val="FFFFFF"/>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39053" cap="flat" cmpd="sng" algn="ctr">
                      <a:solidFill>
                        <a:srgbClr val="FFFFFF"/>
                      </a:solidFill>
                      <a:prstDash val="solid"/>
                      <a:round/>
                      <a:headEnd type="none" w="med" len="med"/>
                      <a:tailEnd type="none" w="med" len="med"/>
                    </a:lnB>
                    <a:solidFill>
                      <a:srgbClr val="000000"/>
                    </a:solidFill>
                  </a:tcPr>
                </a:tc>
                <a:tc>
                  <a:txBody>
                    <a:bodyPr/>
                    <a:lstStyle/>
                    <a:p>
                      <a:pPr algn="ctr" fontAlgn="base">
                        <a:lnSpc>
                          <a:spcPts val="1350"/>
                        </a:lnSpc>
                        <a:buNone/>
                      </a:pPr>
                      <a:r>
                        <a:rPr lang="en-GB" sz="900" b="1" i="0" u="none" strike="noStrike">
                          <a:solidFill>
                            <a:srgbClr val="FFFFFF"/>
                          </a:solidFill>
                          <a:effectLst/>
                          <a:latin typeface="Rubik"/>
                        </a:rPr>
                        <a:t>Land Platforms</a:t>
                      </a:r>
                      <a:endParaRPr lang="en-GB" sz="900" b="1" i="0">
                        <a:solidFill>
                          <a:srgbClr val="FFFFFF"/>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39053" cap="flat" cmpd="sng" algn="ctr">
                      <a:solidFill>
                        <a:srgbClr val="FFFFFF"/>
                      </a:solidFill>
                      <a:prstDash val="solid"/>
                      <a:round/>
                      <a:headEnd type="none" w="med" len="med"/>
                      <a:tailEnd type="none" w="med" len="med"/>
                    </a:lnB>
                    <a:solidFill>
                      <a:srgbClr val="000000"/>
                    </a:solidFill>
                  </a:tcPr>
                </a:tc>
                <a:tc>
                  <a:txBody>
                    <a:bodyPr/>
                    <a:lstStyle/>
                    <a:p>
                      <a:pPr algn="ctr" fontAlgn="base">
                        <a:lnSpc>
                          <a:spcPts val="1350"/>
                        </a:lnSpc>
                        <a:buNone/>
                      </a:pPr>
                      <a:r>
                        <a:rPr lang="en-GB" sz="900" b="1" i="0" u="none" strike="noStrike">
                          <a:solidFill>
                            <a:srgbClr val="FFFFFF"/>
                          </a:solidFill>
                          <a:effectLst/>
                          <a:latin typeface="Rubik"/>
                        </a:rPr>
                        <a:t>Air Platforms</a:t>
                      </a:r>
                      <a:endParaRPr lang="en-GB" sz="900" b="1" i="0">
                        <a:solidFill>
                          <a:srgbClr val="FFFFFF"/>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39053" cap="flat" cmpd="sng" algn="ctr">
                      <a:solidFill>
                        <a:srgbClr val="FFFFFF"/>
                      </a:solidFill>
                      <a:prstDash val="solid"/>
                      <a:round/>
                      <a:headEnd type="none" w="med" len="med"/>
                      <a:tailEnd type="none" w="med" len="med"/>
                    </a:lnB>
                    <a:solidFill>
                      <a:srgbClr val="000000"/>
                    </a:solidFill>
                  </a:tcPr>
                </a:tc>
                <a:tc>
                  <a:txBody>
                    <a:bodyPr/>
                    <a:lstStyle/>
                    <a:p>
                      <a:pPr algn="ctr" fontAlgn="base">
                        <a:lnSpc>
                          <a:spcPts val="1350"/>
                        </a:lnSpc>
                        <a:buNone/>
                      </a:pPr>
                      <a:r>
                        <a:rPr lang="en-GB" sz="900" b="1" i="0" u="none" strike="noStrike">
                          <a:solidFill>
                            <a:srgbClr val="FFFFFF"/>
                          </a:solidFill>
                          <a:effectLst/>
                          <a:latin typeface="Rubik"/>
                        </a:rPr>
                        <a:t>Marine Platforms</a:t>
                      </a:r>
                      <a:endParaRPr lang="en-GB" sz="900" b="1" i="0">
                        <a:solidFill>
                          <a:srgbClr val="FFFFFF"/>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39053" cap="flat" cmpd="sng" algn="ctr">
                      <a:solidFill>
                        <a:srgbClr val="FFFFFF"/>
                      </a:solidFill>
                      <a:prstDash val="solid"/>
                      <a:round/>
                      <a:headEnd type="none" w="med" len="med"/>
                      <a:tailEnd type="none" w="med" len="med"/>
                    </a:lnB>
                    <a:solidFill>
                      <a:srgbClr val="000000"/>
                    </a:solidFill>
                  </a:tcPr>
                </a:tc>
                <a:tc>
                  <a:txBody>
                    <a:bodyPr/>
                    <a:lstStyle/>
                    <a:p>
                      <a:pPr algn="ctr" fontAlgn="base">
                        <a:lnSpc>
                          <a:spcPts val="1350"/>
                        </a:lnSpc>
                        <a:buNone/>
                      </a:pPr>
                      <a:r>
                        <a:rPr lang="en-GB" sz="900" b="1" i="0" u="none" strike="noStrike">
                          <a:solidFill>
                            <a:srgbClr val="FFFFFF"/>
                          </a:solidFill>
                          <a:effectLst/>
                          <a:latin typeface="Rubik"/>
                        </a:rPr>
                        <a:t>Complex Weaponry</a:t>
                      </a:r>
                      <a:endParaRPr lang="en-GB" sz="900" b="1" i="0">
                        <a:solidFill>
                          <a:srgbClr val="FFFFFF"/>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39053" cap="flat" cmpd="sng" algn="ctr">
                      <a:solidFill>
                        <a:srgbClr val="FFFFFF"/>
                      </a:solidFill>
                      <a:prstDash val="solid"/>
                      <a:round/>
                      <a:headEnd type="none" w="med" len="med"/>
                      <a:tailEnd type="none" w="med" len="med"/>
                    </a:lnB>
                    <a:solidFill>
                      <a:srgbClr val="000000"/>
                    </a:solidFill>
                  </a:tcPr>
                </a:tc>
                <a:tc>
                  <a:txBody>
                    <a:bodyPr/>
                    <a:lstStyle/>
                    <a:p>
                      <a:pPr algn="ctr" fontAlgn="base">
                        <a:lnSpc>
                          <a:spcPts val="1350"/>
                        </a:lnSpc>
                        <a:buNone/>
                      </a:pPr>
                      <a:r>
                        <a:rPr lang="en-GB" sz="900" b="1" i="0" u="none" strike="noStrike">
                          <a:solidFill>
                            <a:srgbClr val="FFFFFF"/>
                          </a:solidFill>
                          <a:effectLst/>
                          <a:latin typeface="Rubik"/>
                        </a:rPr>
                        <a:t>C4ISR</a:t>
                      </a:r>
                      <a:endParaRPr lang="en-GB" sz="900" b="1" i="0">
                        <a:solidFill>
                          <a:srgbClr val="FFFFFF"/>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39053" cap="flat" cmpd="sng" algn="ctr">
                      <a:solidFill>
                        <a:srgbClr val="FFFFFF"/>
                      </a:solidFill>
                      <a:prstDash val="solid"/>
                      <a:round/>
                      <a:headEnd type="none" w="med" len="med"/>
                      <a:tailEnd type="none" w="med" len="med"/>
                    </a:lnB>
                    <a:solidFill>
                      <a:srgbClr val="000000"/>
                    </a:solidFill>
                  </a:tcPr>
                </a:tc>
                <a:tc>
                  <a:txBody>
                    <a:bodyPr/>
                    <a:lstStyle/>
                    <a:p>
                      <a:pPr algn="ctr" fontAlgn="base">
                        <a:lnSpc>
                          <a:spcPts val="1350"/>
                        </a:lnSpc>
                        <a:buNone/>
                      </a:pPr>
                      <a:r>
                        <a:rPr lang="en-GB" sz="900" b="1" i="0" u="none" strike="noStrike">
                          <a:solidFill>
                            <a:srgbClr val="FFFFFF"/>
                          </a:solidFill>
                          <a:effectLst/>
                          <a:latin typeface="Rubik"/>
                        </a:rPr>
                        <a:t>Logistics</a:t>
                      </a:r>
                      <a:endParaRPr lang="en-GB" sz="900" b="1" i="0">
                        <a:solidFill>
                          <a:srgbClr val="FFFFFF"/>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39053" cap="flat" cmpd="sng" algn="ctr">
                      <a:solidFill>
                        <a:srgbClr val="FFFFFF"/>
                      </a:solidFill>
                      <a:prstDash val="solid"/>
                      <a:round/>
                      <a:headEnd type="none" w="med" len="med"/>
                      <a:tailEnd type="none" w="med" len="med"/>
                    </a:lnB>
                    <a:solidFill>
                      <a:srgbClr val="000000"/>
                    </a:solidFill>
                  </a:tcPr>
                </a:tc>
                <a:tc>
                  <a:txBody>
                    <a:bodyPr/>
                    <a:lstStyle/>
                    <a:p>
                      <a:pPr algn="ctr" fontAlgn="base">
                        <a:lnSpc>
                          <a:spcPts val="1350"/>
                        </a:lnSpc>
                        <a:buNone/>
                      </a:pPr>
                      <a:r>
                        <a:rPr lang="en-GB" sz="900" b="1" i="0" u="none" strike="noStrike">
                          <a:solidFill>
                            <a:srgbClr val="FFFFFF"/>
                          </a:solidFill>
                          <a:effectLst/>
                          <a:latin typeface="Rubik"/>
                        </a:rPr>
                        <a:t>Training &amp; Welfare</a:t>
                      </a:r>
                      <a:endParaRPr lang="en-US" sz="900" b="1" i="0">
                        <a:solidFill>
                          <a:srgbClr val="FFFFFF"/>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39053" cap="flat" cmpd="sng" algn="ctr">
                      <a:solidFill>
                        <a:srgbClr val="FFFFFF"/>
                      </a:solidFill>
                      <a:prstDash val="solid"/>
                      <a:round/>
                      <a:headEnd type="none" w="med" len="med"/>
                      <a:tailEnd type="none" w="med" len="med"/>
                    </a:lnB>
                    <a:solidFill>
                      <a:srgbClr val="000000"/>
                    </a:solidFill>
                  </a:tcPr>
                </a:tc>
                <a:tc>
                  <a:txBody>
                    <a:bodyPr/>
                    <a:lstStyle/>
                    <a:p>
                      <a:pPr algn="ctr" fontAlgn="base">
                        <a:lnSpc>
                          <a:spcPts val="1350"/>
                        </a:lnSpc>
                        <a:buNone/>
                      </a:pPr>
                      <a:r>
                        <a:rPr lang="en-GB" sz="900" b="1" i="0" u="none" strike="noStrike">
                          <a:solidFill>
                            <a:srgbClr val="FFFFFF"/>
                          </a:solidFill>
                          <a:effectLst/>
                          <a:latin typeface="Rubik"/>
                        </a:rPr>
                        <a:t>Personal Equipment</a:t>
                      </a:r>
                      <a:endParaRPr lang="en-GB" sz="900" b="1" i="0">
                        <a:solidFill>
                          <a:srgbClr val="FFFFFF"/>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39053"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3835816145"/>
                  </a:ext>
                </a:extLst>
              </a:tr>
              <a:tr h="884932">
                <a:tc>
                  <a:txBody>
                    <a:bodyPr/>
                    <a:lstStyle/>
                    <a:p>
                      <a:pPr algn="ctr" fontAlgn="base">
                        <a:lnSpc>
                          <a:spcPts val="1350"/>
                        </a:lnSpc>
                        <a:buNone/>
                      </a:pPr>
                      <a:r>
                        <a:rPr lang="en-GB" sz="900" b="1" i="0" u="none" strike="noStrike">
                          <a:solidFill>
                            <a:srgbClr val="002060"/>
                          </a:solidFill>
                          <a:effectLst/>
                          <a:latin typeface="Rubik"/>
                        </a:rPr>
                        <a:t>Information Programming </a:t>
                      </a:r>
                      <a:r>
                        <a:rPr lang="en-GB" sz="900" b="0" i="0" u="none" strike="noStrike">
                          <a:solidFill>
                            <a:srgbClr val="002060"/>
                          </a:solidFill>
                          <a:effectLst/>
                          <a:latin typeface="Rubik"/>
                        </a:rPr>
                        <a:t>(AI, cryptography, </a:t>
                      </a:r>
                      <a:endParaRPr lang="en-GB" sz="900" b="0" i="0">
                        <a:solidFill>
                          <a:srgbClr val="002060"/>
                        </a:solidFill>
                        <a:effectLst/>
                      </a:endParaRPr>
                    </a:p>
                    <a:p>
                      <a:pPr lvl="0" algn="ctr">
                        <a:lnSpc>
                          <a:spcPts val="1350"/>
                        </a:lnSpc>
                        <a:buNone/>
                      </a:pPr>
                      <a:r>
                        <a:rPr lang="en-GB" sz="900" b="0" i="0" u="none" strike="noStrike">
                          <a:solidFill>
                            <a:srgbClr val="002060"/>
                          </a:solidFill>
                          <a:effectLst/>
                          <a:latin typeface="Rubik"/>
                        </a:rPr>
                        <a:t>advanced compute)</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39053"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AI-enabled vehicle diagnostics; route-planning AI for armoured vehicles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39053"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AI pilot-assist; autonomous </a:t>
                      </a:r>
                      <a:endParaRPr lang="en-GB"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navigation for UAVs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39053"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AI for collision avoidance on vessels; quantum geolocation</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39053"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AI-assisted targeting; guidance optimisation</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39053"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Automated threat analysis; encrypted comms (quantum)</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39053"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Inventory optimisation; predictive supply chain analytics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39053"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AI-driven personalised </a:t>
                      </a:r>
                      <a:endParaRPr lang="en-US"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training plans; secure health data analytics</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39053"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AI-assisted decision aids; smart wearables</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39053"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extLst>
                  <a:ext uri="{0D108BD9-81ED-4DB2-BD59-A6C34878D82A}">
                    <a16:rowId xmlns:a16="http://schemas.microsoft.com/office/drawing/2014/main" val="375040953"/>
                  </a:ext>
                </a:extLst>
              </a:tr>
              <a:tr h="884932">
                <a:tc>
                  <a:txBody>
                    <a:bodyPr/>
                    <a:lstStyle/>
                    <a:p>
                      <a:pPr algn="ctr" fontAlgn="base">
                        <a:lnSpc>
                          <a:spcPts val="1350"/>
                        </a:lnSpc>
                        <a:buNone/>
                      </a:pPr>
                      <a:r>
                        <a:rPr lang="en-GB" sz="900" b="1" i="0" u="none" strike="noStrike">
                          <a:solidFill>
                            <a:srgbClr val="002060"/>
                          </a:solidFill>
                          <a:effectLst/>
                          <a:latin typeface="Rubik"/>
                        </a:rPr>
                        <a:t>Information Orchestration  </a:t>
                      </a:r>
                      <a:r>
                        <a:rPr lang="en-GB" sz="900" b="0" i="0" u="none" strike="noStrike">
                          <a:solidFill>
                            <a:srgbClr val="002060"/>
                          </a:solidFill>
                          <a:effectLst/>
                          <a:latin typeface="Rubik"/>
                        </a:rPr>
                        <a:t>(VR/AR, advanced sensors, satellites)</a:t>
                      </a:r>
                      <a:endParaRPr lang="en-GB" sz="900" b="1"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Ground radars; battlefield </a:t>
                      </a:r>
                      <a:endParaRPr lang="en-GB"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surveillance sensors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ISR pods; synthetic aperture radar (SAR) on aircraft</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Sonar arrays; ship-mounted multi-spectral sensors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lvl="0" indent="0" algn="ctr">
                        <a:lnSpc>
                          <a:spcPts val="1350"/>
                        </a:lnSpc>
                        <a:buNone/>
                      </a:pPr>
                      <a:r>
                        <a:rPr lang="en-GB" sz="900" b="0" i="0" u="none" strike="noStrike" noProof="0">
                          <a:solidFill>
                            <a:srgbClr val="002060"/>
                          </a:solidFill>
                          <a:effectLst/>
                          <a:latin typeface="Rubik"/>
                        </a:rPr>
                        <a:t>Smart weapon sights</a:t>
                      </a:r>
                      <a:r>
                        <a:rPr lang="en-GB" sz="900" b="0" i="0" u="none" strike="noStrike">
                          <a:solidFill>
                            <a:srgbClr val="002060"/>
                          </a:solidFill>
                          <a:effectLst/>
                          <a:latin typeface="Rubik"/>
                        </a:rPr>
                        <a:t>; target-tracking sensors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Satellite ISR; signals intelligence (SIGINT) systems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Supply chain tracking sensors; environment  sensors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lvl="0" indent="0" algn="ctr">
                        <a:lnSpc>
                          <a:spcPts val="1350"/>
                        </a:lnSpc>
                        <a:buNone/>
                      </a:pPr>
                      <a:r>
                        <a:rPr lang="en-GB" sz="900" b="0" i="0" u="none" strike="noStrike" noProof="0">
                          <a:solidFill>
                            <a:srgbClr val="002060"/>
                          </a:solidFill>
                          <a:effectLst/>
                          <a:latin typeface="Rubik"/>
                        </a:rPr>
                        <a:t>VR training </a:t>
                      </a:r>
                      <a:endParaRPr lang="en-US" sz="900">
                        <a:solidFill>
                          <a:srgbClr val="002060"/>
                        </a:solidFill>
                      </a:endParaRPr>
                    </a:p>
                    <a:p>
                      <a:pPr marL="0" lvl="0" indent="0" algn="ctr">
                        <a:lnSpc>
                          <a:spcPts val="1350"/>
                        </a:lnSpc>
                        <a:buNone/>
                      </a:pPr>
                      <a:r>
                        <a:rPr lang="en-GB" sz="900" b="0" i="0" u="none" strike="noStrike" noProof="0">
                          <a:solidFill>
                            <a:srgbClr val="002060"/>
                          </a:solidFill>
                          <a:effectLst/>
                          <a:latin typeface="Rubik"/>
                        </a:rPr>
                        <a:t>environments; AR assisted medical and wellness tools</a:t>
                      </a:r>
                      <a:endParaRPr lang="en-US" sz="900">
                        <a:solidFill>
                          <a:srgbClr val="002060"/>
                        </a:solidFill>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tc>
                  <a:txBody>
                    <a:bodyPr/>
                    <a:lstStyle/>
                    <a:p>
                      <a:pPr marL="0" indent="0" algn="ctr" fontAlgn="base">
                        <a:lnSpc>
                          <a:spcPts val="1350"/>
                        </a:lnSpc>
                        <a:buNone/>
                      </a:pPr>
                      <a:r>
                        <a:rPr lang="en-GB" sz="900" b="0" i="0" u="none" strike="noStrike">
                          <a:solidFill>
                            <a:srgbClr val="002060"/>
                          </a:solidFill>
                          <a:effectLst/>
                          <a:latin typeface="Rubik"/>
                        </a:rPr>
                        <a:t>Integrated body-worn sensors, h</a:t>
                      </a:r>
                      <a:r>
                        <a:rPr lang="en-GB" sz="900" b="0" i="0" u="none" strike="noStrike" noProof="0" err="1">
                          <a:solidFill>
                            <a:srgbClr val="002060"/>
                          </a:solidFill>
                          <a:effectLst/>
                          <a:latin typeface="Rubik"/>
                        </a:rPr>
                        <a:t>eads</a:t>
                      </a:r>
                      <a:r>
                        <a:rPr lang="en-GB" sz="900" b="0" i="0" u="none" strike="noStrike" noProof="0">
                          <a:solidFill>
                            <a:srgbClr val="002060"/>
                          </a:solidFill>
                          <a:effectLst/>
                          <a:latin typeface="Rubik"/>
                        </a:rPr>
                        <a:t>-up displays</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CCF7A8"/>
                    </a:solidFill>
                  </a:tcPr>
                </a:tc>
                <a:extLst>
                  <a:ext uri="{0D108BD9-81ED-4DB2-BD59-A6C34878D82A}">
                    <a16:rowId xmlns:a16="http://schemas.microsoft.com/office/drawing/2014/main" val="16709646"/>
                  </a:ext>
                </a:extLst>
              </a:tr>
              <a:tr h="884932">
                <a:tc>
                  <a:txBody>
                    <a:bodyPr/>
                    <a:lstStyle/>
                    <a:p>
                      <a:pPr algn="ctr" fontAlgn="base">
                        <a:lnSpc>
                          <a:spcPts val="1350"/>
                        </a:lnSpc>
                        <a:buNone/>
                      </a:pPr>
                      <a:r>
                        <a:rPr lang="en-GB" sz="900" b="1" i="0" u="none" strike="noStrike">
                          <a:solidFill>
                            <a:srgbClr val="002060"/>
                          </a:solidFill>
                          <a:effectLst/>
                          <a:latin typeface="Rubik"/>
                        </a:rPr>
                        <a:t>Materials Programming</a:t>
                      </a:r>
                      <a:endParaRPr lang="en-GB" sz="900" b="1" i="0">
                        <a:solidFill>
                          <a:srgbClr val="002060"/>
                        </a:solidFill>
                        <a:effectLst/>
                      </a:endParaRPr>
                    </a:p>
                    <a:p>
                      <a:pPr lvl="0" algn="ctr">
                        <a:lnSpc>
                          <a:spcPts val="1350"/>
                        </a:lnSpc>
                        <a:buNone/>
                      </a:pPr>
                      <a:r>
                        <a:rPr lang="en-GB" sz="900" b="0" i="0" u="none" strike="noStrike">
                          <a:solidFill>
                            <a:srgbClr val="002060"/>
                          </a:solidFill>
                          <a:effectLst/>
                          <a:latin typeface="Rubik"/>
                        </a:rPr>
                        <a:t>(composites, smart materials)</a:t>
                      </a:r>
                      <a:endParaRPr lang="en-GB" sz="900" b="1"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Composite armour; blast-resistant materials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Lightweight airframe </a:t>
                      </a:r>
                      <a:endParaRPr lang="en-GB"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composites; radar-absorbing materials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Corrosion-resistant ship hull materials; stealth coatings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Heat-resistant missile casings; lightweight barrels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Hardened </a:t>
                      </a:r>
                      <a:endParaRPr lang="en-GB"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communication shelters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Durable packaging; lightweight load-carrying gear</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Smart fabrics for medical dressings</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Lightweight ballistic protection; impact-absorbing gear</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extLst>
                  <a:ext uri="{0D108BD9-81ED-4DB2-BD59-A6C34878D82A}">
                    <a16:rowId xmlns:a16="http://schemas.microsoft.com/office/drawing/2014/main" val="370181566"/>
                  </a:ext>
                </a:extLst>
              </a:tr>
              <a:tr h="884932">
                <a:tc>
                  <a:txBody>
                    <a:bodyPr/>
                    <a:lstStyle/>
                    <a:p>
                      <a:pPr algn="ctr" fontAlgn="base">
                        <a:lnSpc>
                          <a:spcPts val="1350"/>
                        </a:lnSpc>
                        <a:buNone/>
                      </a:pPr>
                      <a:r>
                        <a:rPr lang="en-GB" sz="900" b="1" i="0" u="none" strike="noStrike">
                          <a:solidFill>
                            <a:srgbClr val="002060"/>
                          </a:solidFill>
                          <a:effectLst/>
                          <a:latin typeface="Rubik"/>
                        </a:rPr>
                        <a:t>Materials Orchestration</a:t>
                      </a:r>
                      <a:endParaRPr lang="en-GB" sz="900" b="1" i="0">
                        <a:solidFill>
                          <a:srgbClr val="002060"/>
                        </a:solidFill>
                        <a:effectLst/>
                      </a:endParaRPr>
                    </a:p>
                    <a:p>
                      <a:pPr lvl="0" algn="ctr">
                        <a:lnSpc>
                          <a:spcPts val="1350"/>
                        </a:lnSpc>
                        <a:buNone/>
                      </a:pPr>
                      <a:r>
                        <a:rPr lang="en-GB" sz="900" b="0" i="0" u="none" strike="noStrike">
                          <a:solidFill>
                            <a:srgbClr val="002060"/>
                          </a:solidFill>
                          <a:effectLst/>
                          <a:latin typeface="Rubik"/>
                        </a:rPr>
                        <a:t>(robotics, autonomous </a:t>
                      </a:r>
                      <a:endParaRPr lang="en-GB" sz="900" b="1" i="0">
                        <a:solidFill>
                          <a:srgbClr val="002060"/>
                        </a:solidFill>
                        <a:effectLst/>
                      </a:endParaRPr>
                    </a:p>
                    <a:p>
                      <a:pPr lvl="0" algn="ctr">
                        <a:lnSpc>
                          <a:spcPts val="1350"/>
                        </a:lnSpc>
                        <a:buNone/>
                      </a:pPr>
                      <a:r>
                        <a:rPr lang="en-GB" sz="900" b="0" i="0" u="none" strike="noStrike">
                          <a:solidFill>
                            <a:srgbClr val="002060"/>
                          </a:solidFill>
                          <a:effectLst/>
                          <a:latin typeface="Rubik"/>
                        </a:rPr>
                        <a:t>systems)</a:t>
                      </a:r>
                      <a:endParaRPr lang="en-GB" sz="900" b="1"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Unmanned ground vehicles (UGVs) for reconnaissance or EOD</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Autonomous UAV  swarm systems; drone wingmen</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Uncrewed surface/underwater vehicles (USVs/UUVs)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Automated loading systems; robotic ammo handling</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Robotic sensor towers; automated relay drones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Autonomous cargo movers; robotic warehousing</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Robotic training simulators; automated rehabilitation and physio devices</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tc>
                  <a:txBody>
                    <a:bodyPr/>
                    <a:lstStyle/>
                    <a:p>
                      <a:pPr marL="0" indent="0" algn="ctr" fontAlgn="base">
                        <a:lnSpc>
                          <a:spcPts val="1350"/>
                        </a:lnSpc>
                        <a:buNone/>
                      </a:pPr>
                      <a:r>
                        <a:rPr lang="en-GB" sz="900" b="0" i="0" u="none" strike="noStrike">
                          <a:solidFill>
                            <a:srgbClr val="002060"/>
                          </a:solidFill>
                          <a:effectLst/>
                          <a:latin typeface="Rubik"/>
                        </a:rPr>
                        <a:t>Powered exoskeletons;  robotic load-bearing and assistive devices</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BBFCFC"/>
                    </a:solidFill>
                  </a:tcPr>
                </a:tc>
                <a:extLst>
                  <a:ext uri="{0D108BD9-81ED-4DB2-BD59-A6C34878D82A}">
                    <a16:rowId xmlns:a16="http://schemas.microsoft.com/office/drawing/2014/main" val="4092395767"/>
                  </a:ext>
                </a:extLst>
              </a:tr>
              <a:tr h="884932">
                <a:tc>
                  <a:txBody>
                    <a:bodyPr/>
                    <a:lstStyle/>
                    <a:p>
                      <a:pPr algn="ctr" fontAlgn="base">
                        <a:lnSpc>
                          <a:spcPts val="1350"/>
                        </a:lnSpc>
                        <a:buNone/>
                      </a:pPr>
                      <a:r>
                        <a:rPr lang="en-GB" sz="900" b="1" i="0" u="none" strike="noStrike">
                          <a:solidFill>
                            <a:srgbClr val="002060"/>
                          </a:solidFill>
                          <a:effectLst/>
                          <a:latin typeface="Rubik"/>
                        </a:rPr>
                        <a:t>Energy Systems  </a:t>
                      </a:r>
                      <a:r>
                        <a:rPr lang="en-GB" sz="900" b="0" i="0" u="none" strike="noStrike">
                          <a:solidFill>
                            <a:srgbClr val="002060"/>
                          </a:solidFill>
                          <a:effectLst/>
                          <a:latin typeface="Rubik"/>
                        </a:rPr>
                        <a:t>(novel energy generation, storage, </a:t>
                      </a:r>
                      <a:endParaRPr lang="en-GB" sz="900" b="1" i="0">
                        <a:solidFill>
                          <a:srgbClr val="002060"/>
                        </a:solidFill>
                        <a:effectLst/>
                      </a:endParaRPr>
                    </a:p>
                    <a:p>
                      <a:pPr lvl="0" algn="ctr">
                        <a:lnSpc>
                          <a:spcPts val="1350"/>
                        </a:lnSpc>
                        <a:buNone/>
                      </a:pPr>
                      <a:r>
                        <a:rPr lang="en-GB" sz="900" b="0" i="0" u="none" strike="noStrike">
                          <a:solidFill>
                            <a:srgbClr val="002060"/>
                          </a:solidFill>
                          <a:effectLst/>
                          <a:latin typeface="Rubik"/>
                        </a:rPr>
                        <a:t>transmission)</a:t>
                      </a:r>
                      <a:endParaRPr lang="en-GB" sz="900" b="1"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7FC95"/>
                    </a:solidFill>
                  </a:tcPr>
                </a:tc>
                <a:tc>
                  <a:txBody>
                    <a:bodyPr/>
                    <a:lstStyle/>
                    <a:p>
                      <a:pPr marL="0" indent="0" algn="ctr" fontAlgn="base">
                        <a:lnSpc>
                          <a:spcPts val="1350"/>
                        </a:lnSpc>
                        <a:buNone/>
                      </a:pPr>
                      <a:r>
                        <a:rPr lang="en-GB" sz="900" b="0" i="0" u="none" strike="noStrike">
                          <a:solidFill>
                            <a:srgbClr val="002060"/>
                          </a:solidFill>
                          <a:effectLst/>
                          <a:latin typeface="Rubik"/>
                        </a:rPr>
                        <a:t>Advanced batteries for vehicles; hybrid-electric armour</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7FC95"/>
                    </a:solidFill>
                  </a:tcPr>
                </a:tc>
                <a:tc>
                  <a:txBody>
                    <a:bodyPr/>
                    <a:lstStyle/>
                    <a:p>
                      <a:pPr marL="0" indent="0" algn="ctr" fontAlgn="base">
                        <a:lnSpc>
                          <a:spcPts val="1350"/>
                        </a:lnSpc>
                        <a:buNone/>
                      </a:pPr>
                      <a:r>
                        <a:rPr lang="en-GB" sz="900" b="0" i="0" u="none" strike="noStrike">
                          <a:solidFill>
                            <a:srgbClr val="002060"/>
                          </a:solidFill>
                          <a:effectLst/>
                          <a:latin typeface="Rubik"/>
                        </a:rPr>
                        <a:t>High-density power for UAV endurance; </a:t>
                      </a:r>
                      <a:endParaRPr lang="en-GB"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portable energy pods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7FC95"/>
                    </a:solidFill>
                  </a:tcPr>
                </a:tc>
                <a:tc>
                  <a:txBody>
                    <a:bodyPr/>
                    <a:lstStyle/>
                    <a:p>
                      <a:pPr marL="0" indent="0" algn="ctr" fontAlgn="base">
                        <a:lnSpc>
                          <a:spcPts val="1350"/>
                        </a:lnSpc>
                        <a:buNone/>
                      </a:pPr>
                      <a:r>
                        <a:rPr lang="en-GB" sz="900" b="0" i="0" u="none" strike="noStrike">
                          <a:solidFill>
                            <a:srgbClr val="002060"/>
                          </a:solidFill>
                          <a:effectLst/>
                          <a:latin typeface="Rubik"/>
                        </a:rPr>
                        <a:t>Alternative fuels for ships, </a:t>
                      </a:r>
                      <a:r>
                        <a:rPr lang="en-GB" sz="900" b="0" i="0" u="none" strike="noStrike" err="1">
                          <a:solidFill>
                            <a:srgbClr val="002060"/>
                          </a:solidFill>
                          <a:effectLst/>
                          <a:latin typeface="Rubik"/>
                        </a:rPr>
                        <a:t>incl</a:t>
                      </a:r>
                      <a:r>
                        <a:rPr lang="en-GB" sz="900" b="0" i="0" u="none" strike="noStrike">
                          <a:solidFill>
                            <a:srgbClr val="002060"/>
                          </a:solidFill>
                          <a:effectLst/>
                          <a:latin typeface="Rubik"/>
                        </a:rPr>
                        <a:t> nuclear</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7FC95"/>
                    </a:solidFill>
                  </a:tcPr>
                </a:tc>
                <a:tc>
                  <a:txBody>
                    <a:bodyPr/>
                    <a:lstStyle/>
                    <a:p>
                      <a:pPr marL="0" indent="0" algn="ctr" fontAlgn="base">
                        <a:lnSpc>
                          <a:spcPts val="1350"/>
                        </a:lnSpc>
                        <a:buNone/>
                      </a:pPr>
                      <a:r>
                        <a:rPr lang="en-GB" sz="900" b="0" i="0" u="none" strike="noStrike">
                          <a:solidFill>
                            <a:srgbClr val="002060"/>
                          </a:solidFill>
                          <a:effectLst/>
                          <a:latin typeface="Rubik"/>
                        </a:rPr>
                        <a:t>Directed energy weapon power modules; improved battery packs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7FC95"/>
                    </a:solidFill>
                  </a:tcPr>
                </a:tc>
                <a:tc>
                  <a:txBody>
                    <a:bodyPr/>
                    <a:lstStyle/>
                    <a:p>
                      <a:pPr marL="0" indent="0" algn="ctr" fontAlgn="base">
                        <a:lnSpc>
                          <a:spcPts val="1350"/>
                        </a:lnSpc>
                        <a:buNone/>
                      </a:pPr>
                      <a:r>
                        <a:rPr lang="en-GB" sz="900" b="0" i="0" u="none" strike="noStrike">
                          <a:solidFill>
                            <a:srgbClr val="002060"/>
                          </a:solidFill>
                          <a:effectLst/>
                          <a:latin typeface="Rubik"/>
                        </a:rPr>
                        <a:t>Mobile microgrids for command posts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7FC95"/>
                    </a:solidFill>
                  </a:tcPr>
                </a:tc>
                <a:tc>
                  <a:txBody>
                    <a:bodyPr/>
                    <a:lstStyle/>
                    <a:p>
                      <a:pPr marL="0" indent="0" algn="ctr" fontAlgn="base">
                        <a:lnSpc>
                          <a:spcPts val="1350"/>
                        </a:lnSpc>
                        <a:buNone/>
                      </a:pPr>
                      <a:r>
                        <a:rPr lang="en-GB" sz="900" b="0" i="0" u="none" strike="noStrike">
                          <a:solidFill>
                            <a:srgbClr val="002060"/>
                          </a:solidFill>
                          <a:effectLst/>
                          <a:latin typeface="Rubik"/>
                        </a:rPr>
                        <a:t>Portable solar units; sustainable base power</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7FC95"/>
                    </a:solidFill>
                  </a:tcPr>
                </a:tc>
                <a:tc>
                  <a:txBody>
                    <a:bodyPr/>
                    <a:lstStyle/>
                    <a:p>
                      <a:pPr marL="0" indent="0" algn="ctr" fontAlgn="base">
                        <a:lnSpc>
                          <a:spcPts val="1350"/>
                        </a:lnSpc>
                        <a:buNone/>
                      </a:pPr>
                      <a:r>
                        <a:rPr lang="en-GB" sz="900" b="0" i="0" u="none" strike="noStrike">
                          <a:solidFill>
                            <a:srgbClr val="002060"/>
                          </a:solidFill>
                          <a:effectLst/>
                          <a:latin typeface="Rubik"/>
                        </a:rPr>
                        <a:t>Energy-efficient training facilities; portable power for medical equipment</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7FC95"/>
                    </a:solidFill>
                  </a:tcPr>
                </a:tc>
                <a:tc>
                  <a:txBody>
                    <a:bodyPr/>
                    <a:lstStyle/>
                    <a:p>
                      <a:pPr marL="0" indent="0" algn="ctr" fontAlgn="base">
                        <a:lnSpc>
                          <a:spcPts val="1350"/>
                        </a:lnSpc>
                        <a:buNone/>
                      </a:pPr>
                      <a:r>
                        <a:rPr lang="en-GB" sz="900" b="0" i="0" u="none" strike="noStrike">
                          <a:solidFill>
                            <a:srgbClr val="002060"/>
                          </a:solidFill>
                          <a:effectLst/>
                          <a:latin typeface="Rubik"/>
                        </a:rPr>
                        <a:t>Long-life batteries for wearables; energy-harvesting clothing</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7FC95"/>
                    </a:solidFill>
                  </a:tcPr>
                </a:tc>
                <a:extLst>
                  <a:ext uri="{0D108BD9-81ED-4DB2-BD59-A6C34878D82A}">
                    <a16:rowId xmlns:a16="http://schemas.microsoft.com/office/drawing/2014/main" val="1727752900"/>
                  </a:ext>
                </a:extLst>
              </a:tr>
              <a:tr h="884932">
                <a:tc>
                  <a:txBody>
                    <a:bodyPr/>
                    <a:lstStyle/>
                    <a:p>
                      <a:pPr algn="ctr" fontAlgn="base">
                        <a:lnSpc>
                          <a:spcPts val="1350"/>
                        </a:lnSpc>
                        <a:buNone/>
                      </a:pPr>
                      <a:r>
                        <a:rPr lang="en-GB" sz="900" b="1" i="0" u="none" strike="noStrike">
                          <a:solidFill>
                            <a:srgbClr val="002060"/>
                          </a:solidFill>
                          <a:effectLst/>
                          <a:latin typeface="Rubik"/>
                        </a:rPr>
                        <a:t>Biological Systems </a:t>
                      </a:r>
                      <a:endParaRPr lang="en-GB" sz="900" b="1" i="0">
                        <a:solidFill>
                          <a:srgbClr val="002060"/>
                        </a:solidFill>
                        <a:effectLst/>
                      </a:endParaRPr>
                    </a:p>
                    <a:p>
                      <a:pPr lvl="0" algn="ctr">
                        <a:lnSpc>
                          <a:spcPts val="1350"/>
                        </a:lnSpc>
                        <a:buNone/>
                      </a:pPr>
                      <a:r>
                        <a:rPr lang="en-GB" sz="900" b="0" i="0" u="none" strike="noStrike">
                          <a:solidFill>
                            <a:srgbClr val="002060"/>
                          </a:solidFill>
                          <a:effectLst/>
                          <a:latin typeface="Rubik"/>
                        </a:rPr>
                        <a:t>(bio-sensors, bio-materials)</a:t>
                      </a:r>
                      <a:endParaRPr lang="en-GB" sz="900" b="1"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FB0E3"/>
                    </a:solidFill>
                  </a:tcPr>
                </a:tc>
                <a:tc>
                  <a:txBody>
                    <a:bodyPr/>
                    <a:lstStyle/>
                    <a:p>
                      <a:pPr marL="0" indent="0" algn="ctr" fontAlgn="base">
                        <a:lnSpc>
                          <a:spcPts val="1350"/>
                        </a:lnSpc>
                        <a:buNone/>
                      </a:pPr>
                      <a:r>
                        <a:rPr lang="en-GB" sz="900" b="0" i="0" u="none" strike="noStrike">
                          <a:solidFill>
                            <a:srgbClr val="002060"/>
                          </a:solidFill>
                          <a:effectLst/>
                          <a:latin typeface="Rubik"/>
                        </a:rPr>
                        <a:t>Soldier health biosensors; rapid medical diagnostics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FB0E3"/>
                    </a:solidFill>
                  </a:tcPr>
                </a:tc>
                <a:tc>
                  <a:txBody>
                    <a:bodyPr/>
                    <a:lstStyle/>
                    <a:p>
                      <a:pPr marL="0" indent="0" algn="ctr" fontAlgn="base">
                        <a:lnSpc>
                          <a:spcPts val="1350"/>
                        </a:lnSpc>
                        <a:buNone/>
                      </a:pPr>
                      <a:r>
                        <a:rPr lang="en-GB" sz="900" b="0" i="0" u="none" strike="noStrike">
                          <a:solidFill>
                            <a:srgbClr val="002060"/>
                          </a:solidFill>
                          <a:effectLst/>
                          <a:latin typeface="Rubik"/>
                        </a:rPr>
                        <a:t>Pilot fatigue monitoring; </a:t>
                      </a:r>
                      <a:endParaRPr lang="en-GB"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biomarker detection</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FB0E3"/>
                    </a:solidFill>
                  </a:tcPr>
                </a:tc>
                <a:tc>
                  <a:txBody>
                    <a:bodyPr/>
                    <a:lstStyle/>
                    <a:p>
                      <a:pPr marL="0" indent="0" algn="ctr" fontAlgn="base">
                        <a:lnSpc>
                          <a:spcPts val="1350"/>
                        </a:lnSpc>
                        <a:buNone/>
                      </a:pPr>
                      <a:r>
                        <a:rPr lang="en-GB" sz="900" b="0" i="0" u="none" strike="noStrike">
                          <a:solidFill>
                            <a:srgbClr val="002060"/>
                          </a:solidFill>
                          <a:effectLst/>
                          <a:latin typeface="Rubik"/>
                        </a:rPr>
                        <a:t>Crew health monitoring systems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FB0E3"/>
                    </a:solidFill>
                  </a:tcPr>
                </a:tc>
                <a:tc>
                  <a:txBody>
                    <a:bodyPr/>
                    <a:lstStyle/>
                    <a:p>
                      <a:pPr marL="0" indent="0" algn="ctr" fontAlgn="base">
                        <a:lnSpc>
                          <a:spcPts val="1350"/>
                        </a:lnSpc>
                        <a:buNone/>
                      </a:pPr>
                      <a:r>
                        <a:rPr lang="en-GB" sz="900" b="0" i="0" u="none" strike="noStrike">
                          <a:solidFill>
                            <a:srgbClr val="002060"/>
                          </a:solidFill>
                          <a:effectLst/>
                          <a:latin typeface="Rubik"/>
                        </a:rPr>
                        <a:t>Improved biopolymer </a:t>
                      </a:r>
                      <a:endParaRPr lang="en-GB"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explosives; biologically safe propellants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FB0E3"/>
                    </a:solidFill>
                  </a:tcPr>
                </a:tc>
                <a:tc>
                  <a:txBody>
                    <a:bodyPr/>
                    <a:lstStyle/>
                    <a:p>
                      <a:pPr marL="0" indent="0" algn="ctr" fontAlgn="base">
                        <a:lnSpc>
                          <a:spcPts val="1350"/>
                        </a:lnSpc>
                        <a:buNone/>
                      </a:pPr>
                      <a:r>
                        <a:rPr lang="en-GB" sz="900" b="0" i="0" u="none" strike="noStrike">
                          <a:solidFill>
                            <a:srgbClr val="002060"/>
                          </a:solidFill>
                          <a:effectLst/>
                          <a:latin typeface="Rubik"/>
                        </a:rPr>
                        <a:t>Biometric </a:t>
                      </a:r>
                      <a:endParaRPr lang="en-GB"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authentication systems, distributed bio-sensors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FB0E3"/>
                    </a:solidFill>
                  </a:tcPr>
                </a:tc>
                <a:tc>
                  <a:txBody>
                    <a:bodyPr/>
                    <a:lstStyle/>
                    <a:p>
                      <a:pPr marL="0" indent="0" algn="ctr" fontAlgn="base">
                        <a:lnSpc>
                          <a:spcPts val="1350"/>
                        </a:lnSpc>
                        <a:buNone/>
                      </a:pPr>
                      <a:r>
                        <a:rPr lang="en-GB" sz="900" b="0" i="0" u="none" strike="noStrike">
                          <a:solidFill>
                            <a:srgbClr val="002060"/>
                          </a:solidFill>
                          <a:effectLst/>
                          <a:latin typeface="Rubik"/>
                        </a:rPr>
                        <a:t>Biodegradable materials for supply; enhanced rations</a:t>
                      </a:r>
                      <a:endParaRPr lang="en-GB" sz="900" b="0" i="0">
                        <a:solidFill>
                          <a:srgbClr val="002060"/>
                        </a:solidFill>
                        <a:effectLst/>
                      </a:endParaRPr>
                    </a:p>
                  </a:txBody>
                  <a:tcPr marL="4343" marR="4343" marT="4343"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FB0E3"/>
                    </a:solidFill>
                  </a:tcPr>
                </a:tc>
                <a:tc>
                  <a:txBody>
                    <a:bodyPr/>
                    <a:lstStyle/>
                    <a:p>
                      <a:pPr marL="0" indent="0" algn="ctr" fontAlgn="base">
                        <a:lnSpc>
                          <a:spcPts val="1350"/>
                        </a:lnSpc>
                        <a:buNone/>
                      </a:pPr>
                      <a:r>
                        <a:rPr lang="en-GB" sz="900" b="0" i="0" u="none" strike="noStrike">
                          <a:solidFill>
                            <a:srgbClr val="002060"/>
                          </a:solidFill>
                          <a:effectLst/>
                          <a:latin typeface="Rubik"/>
                        </a:rPr>
                        <a:t>Preventive health monitoring; </a:t>
                      </a:r>
                      <a:endParaRPr lang="en-US" sz="900" b="0" i="0">
                        <a:solidFill>
                          <a:srgbClr val="002060"/>
                        </a:solidFill>
                        <a:effectLst/>
                      </a:endParaRPr>
                    </a:p>
                    <a:p>
                      <a:pPr marL="0" lvl="0" indent="0" algn="ctr">
                        <a:lnSpc>
                          <a:spcPts val="1350"/>
                        </a:lnSpc>
                        <a:buNone/>
                      </a:pPr>
                      <a:r>
                        <a:rPr lang="en-GB" sz="900" b="0" i="0" u="none" strike="noStrike">
                          <a:solidFill>
                            <a:srgbClr val="002060"/>
                          </a:solidFill>
                          <a:effectLst/>
                          <a:latin typeface="Rubik"/>
                        </a:rPr>
                        <a:t>personalised medicine</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FB0E3"/>
                    </a:solidFill>
                  </a:tcPr>
                </a:tc>
                <a:tc>
                  <a:txBody>
                    <a:bodyPr/>
                    <a:lstStyle/>
                    <a:p>
                      <a:pPr marL="0" indent="0" algn="ctr" fontAlgn="base">
                        <a:lnSpc>
                          <a:spcPts val="1350"/>
                        </a:lnSpc>
                        <a:buNone/>
                      </a:pPr>
                      <a:r>
                        <a:rPr lang="en-GB" sz="900" b="0" i="0" u="none" strike="noStrike">
                          <a:solidFill>
                            <a:srgbClr val="002060"/>
                          </a:solidFill>
                          <a:effectLst/>
                          <a:latin typeface="Rubik"/>
                        </a:rPr>
                        <a:t>Smart textiles with biosensing</a:t>
                      </a:r>
                      <a:endParaRPr lang="en-US" sz="900" b="0" i="0">
                        <a:solidFill>
                          <a:srgbClr val="002060"/>
                        </a:solidFill>
                        <a:effectLst/>
                      </a:endParaRPr>
                    </a:p>
                  </a:txBody>
                  <a:tcPr marL="6344" marR="6344" marT="6344" anchor="ctr">
                    <a:lnL w="13011" cap="flat" cmpd="sng" algn="ctr">
                      <a:solidFill>
                        <a:srgbClr val="FFFFFF"/>
                      </a:solidFill>
                      <a:prstDash val="solid"/>
                      <a:round/>
                      <a:headEnd type="none" w="med" len="med"/>
                      <a:tailEnd type="none" w="med" len="med"/>
                    </a:lnL>
                    <a:lnR w="13011" cap="flat" cmpd="sng" algn="ctr">
                      <a:solidFill>
                        <a:srgbClr val="FFFFFF"/>
                      </a:solidFill>
                      <a:prstDash val="solid"/>
                      <a:round/>
                      <a:headEnd type="none" w="med" len="med"/>
                      <a:tailEnd type="none" w="med" len="med"/>
                    </a:lnR>
                    <a:lnT w="13011" cap="flat" cmpd="sng" algn="ctr">
                      <a:solidFill>
                        <a:srgbClr val="FFFFFF"/>
                      </a:solidFill>
                      <a:prstDash val="solid"/>
                      <a:round/>
                      <a:headEnd type="none" w="med" len="med"/>
                      <a:tailEnd type="none" w="med" len="med"/>
                    </a:lnT>
                    <a:lnB w="13011" cap="flat" cmpd="sng" algn="ctr">
                      <a:solidFill>
                        <a:srgbClr val="FFFFFF"/>
                      </a:solidFill>
                      <a:prstDash val="solid"/>
                      <a:round/>
                      <a:headEnd type="none" w="med" len="med"/>
                      <a:tailEnd type="none" w="med" len="med"/>
                    </a:lnB>
                    <a:solidFill>
                      <a:srgbClr val="FFB0E3"/>
                    </a:solidFill>
                  </a:tcPr>
                </a:tc>
                <a:extLst>
                  <a:ext uri="{0D108BD9-81ED-4DB2-BD59-A6C34878D82A}">
                    <a16:rowId xmlns:a16="http://schemas.microsoft.com/office/drawing/2014/main" val="1921502185"/>
                  </a:ext>
                </a:extLst>
              </a:tr>
            </a:tbl>
          </a:graphicData>
        </a:graphic>
      </p:graphicFrame>
      <p:sp>
        <p:nvSpPr>
          <p:cNvPr id="4" name="Title 1">
            <a:extLst>
              <a:ext uri="{FF2B5EF4-FFF2-40B4-BE49-F238E27FC236}">
                <a16:creationId xmlns:a16="http://schemas.microsoft.com/office/drawing/2014/main" id="{487A731F-E11D-198E-82C5-B27117865E21}"/>
              </a:ext>
            </a:extLst>
          </p:cNvPr>
          <p:cNvSpPr>
            <a:spLocks noGrp="1"/>
          </p:cNvSpPr>
          <p:nvPr>
            <p:ph type="title"/>
          </p:nvPr>
        </p:nvSpPr>
        <p:spPr>
          <a:xfrm>
            <a:off x="136357" y="196465"/>
            <a:ext cx="12428621" cy="919665"/>
          </a:xfrm>
        </p:spPr>
        <p:txBody>
          <a:bodyPr>
            <a:normAutofit/>
          </a:bodyPr>
          <a:lstStyle/>
          <a:p>
            <a:r>
              <a:rPr lang="en-US" sz="2800">
                <a:cs typeface="Arial"/>
              </a:rPr>
              <a:t>Example </a:t>
            </a:r>
            <a:r>
              <a:rPr lang="en-US" sz="2800" err="1">
                <a:cs typeface="Arial"/>
              </a:rPr>
              <a:t>Defence</a:t>
            </a:r>
            <a:r>
              <a:rPr lang="en-US" sz="2800">
                <a:cs typeface="Arial"/>
              </a:rPr>
              <a:t> Applications of General Purpose Technologies</a:t>
            </a:r>
            <a:endParaRPr lang="en-US" sz="2800"/>
          </a:p>
        </p:txBody>
      </p:sp>
    </p:spTree>
    <p:extLst>
      <p:ext uri="{BB962C8B-B14F-4D97-AF65-F5344CB8AC3E}">
        <p14:creationId xmlns:p14="http://schemas.microsoft.com/office/powerpoint/2010/main" val="1399394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5406D-B2C4-9F00-127A-2CE543EA07DF}"/>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C28FF456-2D1F-4602-5119-CDDE2A5EFB37}"/>
              </a:ext>
            </a:extLst>
          </p:cNvPr>
          <p:cNvSpPr txBox="1">
            <a:spLocks/>
          </p:cNvSpPr>
          <p:nvPr/>
        </p:nvSpPr>
        <p:spPr>
          <a:xfrm>
            <a:off x="505962" y="1060402"/>
            <a:ext cx="11288683" cy="919665"/>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4800" dirty="0">
                <a:solidFill>
                  <a:schemeClr val="bg2"/>
                </a:solidFill>
                <a:latin typeface="Arial"/>
                <a:cs typeface="Arial"/>
              </a:rPr>
              <a:t>Findings and Use Cases</a:t>
            </a:r>
            <a:endParaRPr lang="en-US" sz="4800" dirty="0">
              <a:solidFill>
                <a:schemeClr val="bg2"/>
              </a:solidFill>
            </a:endParaRPr>
          </a:p>
        </p:txBody>
      </p:sp>
    </p:spTree>
    <p:extLst>
      <p:ext uri="{BB962C8B-B14F-4D97-AF65-F5344CB8AC3E}">
        <p14:creationId xmlns:p14="http://schemas.microsoft.com/office/powerpoint/2010/main" val="4098419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CA068-BCFC-2B68-7246-8A2675F6601A}"/>
            </a:ext>
          </a:extLst>
        </p:cNvPr>
        <p:cNvGrpSpPr/>
        <p:nvPr/>
      </p:nvGrpSpPr>
      <p:grpSpPr>
        <a:xfrm>
          <a:off x="0" y="0"/>
          <a:ext cx="0" cy="0"/>
          <a:chOff x="0" y="0"/>
          <a:chExt cx="0" cy="0"/>
        </a:xfrm>
      </p:grpSpPr>
      <p:sp>
        <p:nvSpPr>
          <p:cNvPr id="8" name="Rectangle 2">
            <a:extLst>
              <a:ext uri="{FF2B5EF4-FFF2-40B4-BE49-F238E27FC236}">
                <a16:creationId xmlns:a16="http://schemas.microsoft.com/office/drawing/2014/main" id="{BB3832FE-EC21-1F35-1BDA-1DDFE26C881A}"/>
              </a:ext>
            </a:extLst>
          </p:cNvPr>
          <p:cNvSpPr>
            <a:spLocks noChangeArrowheads="1"/>
          </p:cNvSpPr>
          <p:nvPr/>
        </p:nvSpPr>
        <p:spPr bwMode="auto">
          <a:xfrm>
            <a:off x="-4419600" y="-55269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Gill Sans"/>
            </a:endParaRPr>
          </a:p>
        </p:txBody>
      </p:sp>
      <p:sp>
        <p:nvSpPr>
          <p:cNvPr id="7" name="Title 6">
            <a:extLst>
              <a:ext uri="{FF2B5EF4-FFF2-40B4-BE49-F238E27FC236}">
                <a16:creationId xmlns:a16="http://schemas.microsoft.com/office/drawing/2014/main" id="{0D306AD1-F497-B464-4A3E-61F7657322AD}"/>
              </a:ext>
            </a:extLst>
          </p:cNvPr>
          <p:cNvSpPr>
            <a:spLocks noGrp="1"/>
          </p:cNvSpPr>
          <p:nvPr>
            <p:ph type="title"/>
          </p:nvPr>
        </p:nvSpPr>
        <p:spPr>
          <a:xfrm>
            <a:off x="453559" y="386795"/>
            <a:ext cx="11288683" cy="919665"/>
          </a:xfrm>
        </p:spPr>
        <p:txBody>
          <a:bodyPr/>
          <a:lstStyle/>
          <a:p>
            <a:r>
              <a:rPr lang="en-US" dirty="0">
                <a:cs typeface="Arial"/>
              </a:rPr>
              <a:t>JOSCAR Capabilities x GPT Categories</a:t>
            </a:r>
            <a:endParaRPr lang="en-US" dirty="0"/>
          </a:p>
        </p:txBody>
      </p:sp>
      <p:pic>
        <p:nvPicPr>
          <p:cNvPr id="13" name="Content Placeholder 12" descr="A graph of different colored bars&#10;&#10;AI-generated content may be incorrect.">
            <a:extLst>
              <a:ext uri="{FF2B5EF4-FFF2-40B4-BE49-F238E27FC236}">
                <a16:creationId xmlns:a16="http://schemas.microsoft.com/office/drawing/2014/main" id="{08E0589F-2710-2C21-7DAA-580C233B2349}"/>
              </a:ext>
            </a:extLst>
          </p:cNvPr>
          <p:cNvPicPr>
            <a:picLocks noGrp="1" noChangeAspect="1"/>
          </p:cNvPicPr>
          <p:nvPr>
            <p:ph idx="1"/>
          </p:nvPr>
        </p:nvPicPr>
        <p:blipFill>
          <a:blip r:embed="rId3"/>
          <a:srcRect b="4839"/>
          <a:stretch>
            <a:fillRect/>
          </a:stretch>
        </p:blipFill>
        <p:spPr>
          <a:xfrm>
            <a:off x="723827" y="1306460"/>
            <a:ext cx="8548544" cy="5164745"/>
          </a:xfrm>
          <a:prstGeom prst="rect">
            <a:avLst/>
          </a:prstGeom>
        </p:spPr>
      </p:pic>
      <p:sp>
        <p:nvSpPr>
          <p:cNvPr id="2" name="TextBox 1">
            <a:extLst>
              <a:ext uri="{FF2B5EF4-FFF2-40B4-BE49-F238E27FC236}">
                <a16:creationId xmlns:a16="http://schemas.microsoft.com/office/drawing/2014/main" id="{693C4D0E-F372-940C-67B9-03A6C8121AE0}"/>
              </a:ext>
            </a:extLst>
          </p:cNvPr>
          <p:cNvSpPr txBox="1"/>
          <p:nvPr/>
        </p:nvSpPr>
        <p:spPr>
          <a:xfrm>
            <a:off x="9709349" y="1537886"/>
            <a:ext cx="2121093" cy="369332"/>
          </a:xfrm>
          <a:prstGeom prst="rect">
            <a:avLst/>
          </a:prstGeom>
          <a:noFill/>
        </p:spPr>
        <p:txBody>
          <a:bodyPr wrap="none" rtlCol="0">
            <a:spAutoFit/>
          </a:bodyPr>
          <a:lstStyle/>
          <a:p>
            <a:r>
              <a:rPr lang="en-GB"/>
              <a:t>Biological Systems</a:t>
            </a:r>
          </a:p>
        </p:txBody>
      </p:sp>
      <p:sp>
        <p:nvSpPr>
          <p:cNvPr id="4" name="TextBox 3">
            <a:extLst>
              <a:ext uri="{FF2B5EF4-FFF2-40B4-BE49-F238E27FC236}">
                <a16:creationId xmlns:a16="http://schemas.microsoft.com/office/drawing/2014/main" id="{CF50B6F6-DC42-17C5-70F3-C4AF7AAE119E}"/>
              </a:ext>
            </a:extLst>
          </p:cNvPr>
          <p:cNvSpPr txBox="1"/>
          <p:nvPr/>
        </p:nvSpPr>
        <p:spPr>
          <a:xfrm>
            <a:off x="9542637" y="2303186"/>
            <a:ext cx="2454518" cy="369332"/>
          </a:xfrm>
          <a:prstGeom prst="rect">
            <a:avLst/>
          </a:prstGeom>
          <a:noFill/>
        </p:spPr>
        <p:txBody>
          <a:bodyPr wrap="none" rtlCol="0">
            <a:spAutoFit/>
          </a:bodyPr>
          <a:lstStyle/>
          <a:p>
            <a:r>
              <a:rPr lang="en-GB"/>
              <a:t>Material Programming</a:t>
            </a:r>
          </a:p>
        </p:txBody>
      </p:sp>
      <p:sp>
        <p:nvSpPr>
          <p:cNvPr id="6" name="TextBox 5">
            <a:extLst>
              <a:ext uri="{FF2B5EF4-FFF2-40B4-BE49-F238E27FC236}">
                <a16:creationId xmlns:a16="http://schemas.microsoft.com/office/drawing/2014/main" id="{94FE63AE-24FC-4C7C-20E7-4CF50D624E48}"/>
              </a:ext>
            </a:extLst>
          </p:cNvPr>
          <p:cNvSpPr txBox="1"/>
          <p:nvPr/>
        </p:nvSpPr>
        <p:spPr>
          <a:xfrm>
            <a:off x="9375926" y="3133301"/>
            <a:ext cx="2787943" cy="369332"/>
          </a:xfrm>
          <a:prstGeom prst="rect">
            <a:avLst/>
          </a:prstGeom>
          <a:noFill/>
        </p:spPr>
        <p:txBody>
          <a:bodyPr wrap="none" rtlCol="0">
            <a:spAutoFit/>
          </a:bodyPr>
          <a:lstStyle/>
          <a:p>
            <a:r>
              <a:rPr lang="en-GB"/>
              <a:t>Information Orchestration</a:t>
            </a:r>
          </a:p>
        </p:txBody>
      </p:sp>
      <p:sp>
        <p:nvSpPr>
          <p:cNvPr id="10" name="TextBox 9">
            <a:extLst>
              <a:ext uri="{FF2B5EF4-FFF2-40B4-BE49-F238E27FC236}">
                <a16:creationId xmlns:a16="http://schemas.microsoft.com/office/drawing/2014/main" id="{1741A322-66D7-3FF9-01ED-039AFE89B046}"/>
              </a:ext>
            </a:extLst>
          </p:cNvPr>
          <p:cNvSpPr txBox="1"/>
          <p:nvPr/>
        </p:nvSpPr>
        <p:spPr>
          <a:xfrm>
            <a:off x="9850462" y="3931008"/>
            <a:ext cx="1864613" cy="369332"/>
          </a:xfrm>
          <a:prstGeom prst="rect">
            <a:avLst/>
          </a:prstGeom>
          <a:noFill/>
        </p:spPr>
        <p:txBody>
          <a:bodyPr wrap="none" rtlCol="0">
            <a:spAutoFit/>
          </a:bodyPr>
          <a:lstStyle/>
          <a:p>
            <a:r>
              <a:rPr lang="en-GB"/>
              <a:t>Energy Systems</a:t>
            </a:r>
          </a:p>
        </p:txBody>
      </p:sp>
      <p:sp>
        <p:nvSpPr>
          <p:cNvPr id="12" name="TextBox 11">
            <a:extLst>
              <a:ext uri="{FF2B5EF4-FFF2-40B4-BE49-F238E27FC236}">
                <a16:creationId xmlns:a16="http://schemas.microsoft.com/office/drawing/2014/main" id="{77942E20-3C57-6DD9-28DD-648D94780136}"/>
              </a:ext>
            </a:extLst>
          </p:cNvPr>
          <p:cNvSpPr txBox="1"/>
          <p:nvPr/>
        </p:nvSpPr>
        <p:spPr>
          <a:xfrm>
            <a:off x="9404057" y="5560900"/>
            <a:ext cx="2787943" cy="369332"/>
          </a:xfrm>
          <a:prstGeom prst="rect">
            <a:avLst/>
          </a:prstGeom>
          <a:noFill/>
        </p:spPr>
        <p:txBody>
          <a:bodyPr wrap="none" rtlCol="0">
            <a:spAutoFit/>
          </a:bodyPr>
          <a:lstStyle/>
          <a:p>
            <a:r>
              <a:rPr lang="en-GB"/>
              <a:t>Information Programming</a:t>
            </a:r>
          </a:p>
        </p:txBody>
      </p:sp>
      <p:sp>
        <p:nvSpPr>
          <p:cNvPr id="15" name="TextBox 14">
            <a:extLst>
              <a:ext uri="{FF2B5EF4-FFF2-40B4-BE49-F238E27FC236}">
                <a16:creationId xmlns:a16="http://schemas.microsoft.com/office/drawing/2014/main" id="{A780BEFE-3DC3-DB6C-4234-2CAED56ECBF5}"/>
              </a:ext>
            </a:extLst>
          </p:cNvPr>
          <p:cNvSpPr txBox="1"/>
          <p:nvPr/>
        </p:nvSpPr>
        <p:spPr>
          <a:xfrm>
            <a:off x="9570768" y="4728716"/>
            <a:ext cx="2454518" cy="369332"/>
          </a:xfrm>
          <a:prstGeom prst="rect">
            <a:avLst/>
          </a:prstGeom>
          <a:noFill/>
        </p:spPr>
        <p:txBody>
          <a:bodyPr wrap="none" rtlCol="0">
            <a:spAutoFit/>
          </a:bodyPr>
          <a:lstStyle/>
          <a:p>
            <a:r>
              <a:rPr lang="en-GB"/>
              <a:t>Material Orchestration</a:t>
            </a:r>
          </a:p>
        </p:txBody>
      </p:sp>
      <p:cxnSp>
        <p:nvCxnSpPr>
          <p:cNvPr id="17" name="Straight Arrow Connector 16">
            <a:extLst>
              <a:ext uri="{FF2B5EF4-FFF2-40B4-BE49-F238E27FC236}">
                <a16:creationId xmlns:a16="http://schemas.microsoft.com/office/drawing/2014/main" id="{8EFAB540-3AAB-D0F1-04D7-2BD81B5045EF}"/>
              </a:ext>
            </a:extLst>
          </p:cNvPr>
          <p:cNvCxnSpPr>
            <a:stCxn id="2" idx="1"/>
          </p:cNvCxnSpPr>
          <p:nvPr/>
        </p:nvCxnSpPr>
        <p:spPr>
          <a:xfrm flipH="1">
            <a:off x="8656721" y="1722552"/>
            <a:ext cx="1052628" cy="46090"/>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58E2524-A409-1AD8-25BD-056067AE8CEF}"/>
              </a:ext>
            </a:extLst>
          </p:cNvPr>
          <p:cNvCxnSpPr>
            <a:cxnSpLocks/>
          </p:cNvCxnSpPr>
          <p:nvPr/>
        </p:nvCxnSpPr>
        <p:spPr>
          <a:xfrm flipH="1" flipV="1">
            <a:off x="8656721" y="2303186"/>
            <a:ext cx="885916" cy="184666"/>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1CC9674-83DF-5E47-B355-F8524097F60E}"/>
              </a:ext>
            </a:extLst>
          </p:cNvPr>
          <p:cNvCxnSpPr>
            <a:cxnSpLocks/>
          </p:cNvCxnSpPr>
          <p:nvPr/>
        </p:nvCxnSpPr>
        <p:spPr>
          <a:xfrm flipH="1">
            <a:off x="8656721" y="3364727"/>
            <a:ext cx="750783" cy="59925"/>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2DC9D2C-8C8A-36A6-E6D0-CF7F6C119C62}"/>
              </a:ext>
            </a:extLst>
          </p:cNvPr>
          <p:cNvCxnSpPr>
            <a:cxnSpLocks/>
          </p:cNvCxnSpPr>
          <p:nvPr/>
        </p:nvCxnSpPr>
        <p:spPr>
          <a:xfrm flipH="1">
            <a:off x="8656721" y="4178996"/>
            <a:ext cx="1193741" cy="471739"/>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A3124D2-EF7A-9F1F-5835-C52AEF8F1E55}"/>
              </a:ext>
            </a:extLst>
          </p:cNvPr>
          <p:cNvCxnSpPr>
            <a:cxnSpLocks/>
            <a:stCxn id="15" idx="1"/>
          </p:cNvCxnSpPr>
          <p:nvPr/>
        </p:nvCxnSpPr>
        <p:spPr>
          <a:xfrm flipH="1">
            <a:off x="8602579" y="4913382"/>
            <a:ext cx="968189" cy="360968"/>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12F284D-554A-DC9F-7DFA-E9EB15269821}"/>
              </a:ext>
            </a:extLst>
          </p:cNvPr>
          <p:cNvCxnSpPr>
            <a:cxnSpLocks/>
            <a:stCxn id="12" idx="1"/>
          </p:cNvCxnSpPr>
          <p:nvPr/>
        </p:nvCxnSpPr>
        <p:spPr>
          <a:xfrm flipH="1">
            <a:off x="8656721" y="5745566"/>
            <a:ext cx="747336" cy="182597"/>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454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BE50A-1E70-285F-4E35-8E72E49D1050}"/>
              </a:ext>
            </a:extLst>
          </p:cNvPr>
          <p:cNvSpPr>
            <a:spLocks noGrp="1"/>
          </p:cNvSpPr>
          <p:nvPr>
            <p:ph type="title"/>
          </p:nvPr>
        </p:nvSpPr>
        <p:spPr>
          <a:xfrm>
            <a:off x="498762" y="460815"/>
            <a:ext cx="5602361" cy="936052"/>
          </a:xfrm>
        </p:spPr>
        <p:txBody>
          <a:bodyPr>
            <a:normAutofit fontScale="90000"/>
          </a:bodyPr>
          <a:lstStyle/>
          <a:p>
            <a:r>
              <a:rPr lang="en-US">
                <a:cs typeface="Arial"/>
              </a:rPr>
              <a:t>Clusters x GPT: Marine platforms</a:t>
            </a:r>
            <a:endParaRPr lang="en-US"/>
          </a:p>
        </p:txBody>
      </p:sp>
      <p:pic>
        <p:nvPicPr>
          <p:cNvPr id="5" name="Picture 4" descr="A map of united kingdom with different cities&#10;&#10;AI-generated content may be incorrect.">
            <a:extLst>
              <a:ext uri="{FF2B5EF4-FFF2-40B4-BE49-F238E27FC236}">
                <a16:creationId xmlns:a16="http://schemas.microsoft.com/office/drawing/2014/main" id="{DD137AD5-C8AE-6DD2-8704-4FCB95894346}"/>
              </a:ext>
            </a:extLst>
          </p:cNvPr>
          <p:cNvPicPr>
            <a:picLocks noChangeAspect="1"/>
          </p:cNvPicPr>
          <p:nvPr/>
        </p:nvPicPr>
        <p:blipFill>
          <a:blip r:embed="rId2"/>
          <a:srcRect r="2810" b="3"/>
          <a:stretch>
            <a:fillRect/>
          </a:stretch>
        </p:blipFill>
        <p:spPr>
          <a:xfrm>
            <a:off x="6365344" y="455671"/>
            <a:ext cx="4443775" cy="6398620"/>
          </a:xfrm>
          <a:prstGeom prst="rect">
            <a:avLst/>
          </a:prstGeom>
          <a:noFill/>
        </p:spPr>
      </p:pic>
      <p:sp>
        <p:nvSpPr>
          <p:cNvPr id="7" name="TextBox 6">
            <a:extLst>
              <a:ext uri="{FF2B5EF4-FFF2-40B4-BE49-F238E27FC236}">
                <a16:creationId xmlns:a16="http://schemas.microsoft.com/office/drawing/2014/main" id="{15EB4DA0-2C9D-625E-0139-378A5164A4BF}"/>
              </a:ext>
            </a:extLst>
          </p:cNvPr>
          <p:cNvSpPr txBox="1"/>
          <p:nvPr/>
        </p:nvSpPr>
        <p:spPr>
          <a:xfrm>
            <a:off x="1676502" y="4790836"/>
            <a:ext cx="2743200" cy="95410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Hampshire</a:t>
            </a:r>
          </a:p>
          <a:p>
            <a:r>
              <a:rPr lang="en-US" b="1">
                <a:solidFill>
                  <a:schemeClr val="accent6">
                    <a:lumMod val="76000"/>
                  </a:schemeClr>
                </a:solidFill>
                <a:cs typeface="Arial"/>
              </a:rPr>
              <a:t>Physical automation</a:t>
            </a:r>
          </a:p>
          <a:p>
            <a:pPr marL="285750" indent="-285750">
              <a:buFont typeface="Calibri"/>
              <a:buChar char="-"/>
            </a:pPr>
            <a:endParaRPr lang="en-US" sz="1400">
              <a:cs typeface="Arial"/>
            </a:endParaRPr>
          </a:p>
        </p:txBody>
      </p:sp>
      <p:sp>
        <p:nvSpPr>
          <p:cNvPr id="8" name="TextBox 7">
            <a:extLst>
              <a:ext uri="{FF2B5EF4-FFF2-40B4-BE49-F238E27FC236}">
                <a16:creationId xmlns:a16="http://schemas.microsoft.com/office/drawing/2014/main" id="{E3EF68D1-4D85-0C61-59EF-ACA1521952DF}"/>
              </a:ext>
            </a:extLst>
          </p:cNvPr>
          <p:cNvSpPr txBox="1"/>
          <p:nvPr/>
        </p:nvSpPr>
        <p:spPr>
          <a:xfrm>
            <a:off x="1221205" y="1637732"/>
            <a:ext cx="3060548" cy="95410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cs typeface="Arial"/>
              </a:rPr>
              <a:t>Greater Manchester</a:t>
            </a:r>
          </a:p>
          <a:p>
            <a:r>
              <a:rPr lang="en-US" b="1" dirty="0">
                <a:solidFill>
                  <a:schemeClr val="accent5">
                    <a:lumMod val="60000"/>
                    <a:lumOff val="40000"/>
                  </a:schemeClr>
                </a:solidFill>
                <a:cs typeface="Arial"/>
              </a:rPr>
              <a:t>Energy</a:t>
            </a:r>
          </a:p>
          <a:p>
            <a:pPr marL="285750" indent="-285750">
              <a:buFont typeface="Calibri"/>
              <a:buChar char="-"/>
            </a:pPr>
            <a:endParaRPr lang="en-US" sz="1400" dirty="0">
              <a:cs typeface="Arial"/>
            </a:endParaRPr>
          </a:p>
        </p:txBody>
      </p:sp>
      <p:sp>
        <p:nvSpPr>
          <p:cNvPr id="9" name="TextBox 8">
            <a:extLst>
              <a:ext uri="{FF2B5EF4-FFF2-40B4-BE49-F238E27FC236}">
                <a16:creationId xmlns:a16="http://schemas.microsoft.com/office/drawing/2014/main" id="{2E1B6B02-6AD5-BEB4-3311-5EAF65CA8F94}"/>
              </a:ext>
            </a:extLst>
          </p:cNvPr>
          <p:cNvSpPr txBox="1"/>
          <p:nvPr/>
        </p:nvSpPr>
        <p:spPr>
          <a:xfrm>
            <a:off x="842489" y="3575983"/>
            <a:ext cx="2743200" cy="738664"/>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cs typeface="Arial"/>
              </a:rPr>
              <a:t>Berkshire</a:t>
            </a:r>
          </a:p>
          <a:p>
            <a:r>
              <a:rPr lang="en-US" b="1" dirty="0">
                <a:solidFill>
                  <a:srgbClr val="00B0F0"/>
                </a:solidFill>
                <a:cs typeface="Arial"/>
              </a:rPr>
              <a:t>Information gathering</a:t>
            </a:r>
            <a:r>
              <a:rPr lang="en-US" b="1" dirty="0">
                <a:solidFill>
                  <a:schemeClr val="accent1">
                    <a:lumMod val="20000"/>
                    <a:lumOff val="80000"/>
                  </a:schemeClr>
                </a:solidFill>
                <a:cs typeface="Arial"/>
              </a:rPr>
              <a:t> </a:t>
            </a:r>
          </a:p>
        </p:txBody>
      </p:sp>
      <p:cxnSp>
        <p:nvCxnSpPr>
          <p:cNvPr id="10" name="Straight Arrow Connector 9">
            <a:extLst>
              <a:ext uri="{FF2B5EF4-FFF2-40B4-BE49-F238E27FC236}">
                <a16:creationId xmlns:a16="http://schemas.microsoft.com/office/drawing/2014/main" id="{B0565D44-0EF4-8FD6-09AA-5BB1E31C5E1A}"/>
              </a:ext>
            </a:extLst>
          </p:cNvPr>
          <p:cNvCxnSpPr/>
          <p:nvPr/>
        </p:nvCxnSpPr>
        <p:spPr>
          <a:xfrm>
            <a:off x="4265393" y="2314936"/>
            <a:ext cx="4038825" cy="19997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407F304-00CD-D07B-E553-E33529546199}"/>
              </a:ext>
            </a:extLst>
          </p:cNvPr>
          <p:cNvCxnSpPr/>
          <p:nvPr/>
        </p:nvCxnSpPr>
        <p:spPr>
          <a:xfrm>
            <a:off x="3585689" y="3910764"/>
            <a:ext cx="5467190" cy="18322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F7BEE82-9F26-F587-8C2D-3ED55FD27F40}"/>
              </a:ext>
            </a:extLst>
          </p:cNvPr>
          <p:cNvCxnSpPr/>
          <p:nvPr/>
        </p:nvCxnSpPr>
        <p:spPr>
          <a:xfrm>
            <a:off x="4423006" y="5260323"/>
            <a:ext cx="4472260" cy="7979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157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AB22F-EF64-3C0B-AD79-7D4EAA4603A9}"/>
            </a:ext>
          </a:extLst>
        </p:cNvPr>
        <p:cNvGrpSpPr/>
        <p:nvPr/>
      </p:nvGrpSpPr>
      <p:grpSpPr>
        <a:xfrm>
          <a:off x="0" y="0"/>
          <a:ext cx="0" cy="0"/>
          <a:chOff x="0" y="0"/>
          <a:chExt cx="0" cy="0"/>
        </a:xfrm>
      </p:grpSpPr>
      <p:sp>
        <p:nvSpPr>
          <p:cNvPr id="36866" name="Slide Number Placeholder 1">
            <a:extLst>
              <a:ext uri="{FF2B5EF4-FFF2-40B4-BE49-F238E27FC236}">
                <a16:creationId xmlns:a16="http://schemas.microsoft.com/office/drawing/2014/main" id="{6BCBAA94-0704-D384-603D-B041EE2EB945}"/>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lnSpc>
                <a:spcPts val="1925"/>
              </a:lnSpc>
              <a:spcAft>
                <a:spcPts val="1400"/>
              </a:spcAft>
              <a:buFont typeface="Arial" panose="020B0604020202020204" pitchFamily="34" charset="0"/>
              <a:defRPr sz="1600">
                <a:solidFill>
                  <a:srgbClr val="000000"/>
                </a:solidFill>
                <a:latin typeface="Rubik" pitchFamily="2" charset="-79"/>
                <a:cs typeface="Rubik" pitchFamily="2" charset="-79"/>
              </a:defRPr>
            </a:lvl1pPr>
            <a:lvl2pPr marL="742950" indent="-285750">
              <a:lnSpc>
                <a:spcPct val="90000"/>
              </a:lnSpc>
              <a:spcBef>
                <a:spcPts val="500"/>
              </a:spcBef>
              <a:buFont typeface="Arial" panose="020B0604020202020204" pitchFamily="34" charset="0"/>
              <a:defRPr sz="2400">
                <a:solidFill>
                  <a:schemeClr val="tx1"/>
                </a:solidFill>
                <a:latin typeface="Rubik" pitchFamily="2" charset="-79"/>
                <a:cs typeface="Rubik" pitchFamily="2" charset="-79"/>
              </a:defRPr>
            </a:lvl2pPr>
            <a:lvl3pPr marL="1143000" indent="-228600">
              <a:lnSpc>
                <a:spcPct val="90000"/>
              </a:lnSpc>
              <a:spcBef>
                <a:spcPts val="500"/>
              </a:spcBef>
              <a:buFont typeface="Arial" panose="020B0604020202020204" pitchFamily="34" charset="0"/>
              <a:buChar char="•"/>
              <a:defRPr sz="2000">
                <a:solidFill>
                  <a:schemeClr val="tx1"/>
                </a:solidFill>
                <a:latin typeface="Rubik" pitchFamily="2" charset="-79"/>
                <a:cs typeface="Rubik" pitchFamily="2" charset="-79"/>
              </a:defRPr>
            </a:lvl3pPr>
            <a:lvl4pPr marL="1600200" indent="-228600">
              <a:lnSpc>
                <a:spcPct val="90000"/>
              </a:lnSpc>
              <a:spcBef>
                <a:spcPts val="500"/>
              </a:spcBef>
              <a:buFont typeface="Arial" panose="020B0604020202020204" pitchFamily="34" charset="0"/>
              <a:buChar char="•"/>
              <a:defRPr>
                <a:solidFill>
                  <a:schemeClr val="tx1"/>
                </a:solidFill>
                <a:latin typeface="Rubik" pitchFamily="2" charset="-79"/>
                <a:cs typeface="Rubik" pitchFamily="2" charset="-79"/>
              </a:defRPr>
            </a:lvl4pPr>
            <a:lvl5pPr marL="2057400" indent="-228600">
              <a:lnSpc>
                <a:spcPct val="90000"/>
              </a:lnSpc>
              <a:spcBef>
                <a:spcPts val="500"/>
              </a:spcBef>
              <a:buFont typeface="Arial" panose="020B0604020202020204" pitchFamily="34" charset="0"/>
              <a:buChar char="•"/>
              <a:defRPr>
                <a:solidFill>
                  <a:schemeClr val="tx1"/>
                </a:solidFill>
                <a:latin typeface="Rubik" pitchFamily="2" charset="-79"/>
                <a:cs typeface="Rubik" pitchFamily="2" charset="-79"/>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ubik" pitchFamily="2" charset="-79"/>
                <a:cs typeface="Rubik" pitchFamily="2" charset="-79"/>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ubik" pitchFamily="2" charset="-79"/>
                <a:cs typeface="Rubik" pitchFamily="2" charset="-79"/>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ubik" pitchFamily="2" charset="-79"/>
                <a:cs typeface="Rubik" pitchFamily="2" charset="-79"/>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ubik" pitchFamily="2" charset="-79"/>
                <a:cs typeface="Rubik" pitchFamily="2" charset="-79"/>
              </a:defRPr>
            </a:lvl9pPr>
          </a:lstStyle>
          <a:p>
            <a:pPr fontAlgn="base">
              <a:lnSpc>
                <a:spcPct val="100000"/>
              </a:lnSpc>
              <a:spcBef>
                <a:spcPct val="0"/>
              </a:spcBef>
              <a:spcAft>
                <a:spcPct val="0"/>
              </a:spcAft>
              <a:buFontTx/>
              <a:buNone/>
            </a:pPr>
            <a:r>
              <a:rPr lang="en-GB" sz="1200" noProof="0" dirty="0">
                <a:solidFill>
                  <a:srgbClr val="004047"/>
                </a:solidFill>
              </a:rPr>
              <a:t>Page </a:t>
            </a:r>
            <a:fld id="{0A7AC664-4518-43E7-B964-CCEA1B3B838F}" type="slidenum">
              <a:rPr lang="en-GB" sz="1200" noProof="0" smtClean="0">
                <a:solidFill>
                  <a:srgbClr val="004047"/>
                </a:solidFill>
              </a:rPr>
              <a:pPr fontAlgn="base">
                <a:lnSpc>
                  <a:spcPct val="100000"/>
                </a:lnSpc>
                <a:spcBef>
                  <a:spcPct val="0"/>
                </a:spcBef>
                <a:spcAft>
                  <a:spcPct val="0"/>
                </a:spcAft>
                <a:buFontTx/>
                <a:buNone/>
              </a:pPr>
              <a:t>2</a:t>
            </a:fld>
            <a:endParaRPr lang="en-GB" sz="1200" noProof="0" dirty="0">
              <a:solidFill>
                <a:srgbClr val="004047"/>
              </a:solidFill>
            </a:endParaRPr>
          </a:p>
        </p:txBody>
      </p:sp>
      <p:sp>
        <p:nvSpPr>
          <p:cNvPr id="36867" name="Text Placeholder 2">
            <a:extLst>
              <a:ext uri="{FF2B5EF4-FFF2-40B4-BE49-F238E27FC236}">
                <a16:creationId xmlns:a16="http://schemas.microsoft.com/office/drawing/2014/main" id="{AFD97CF7-60B6-FF85-A14D-9AE64309A47E}"/>
              </a:ext>
            </a:extLst>
          </p:cNvPr>
          <p:cNvSpPr>
            <a:spLocks noGrp="1" noChangeArrowheads="1"/>
          </p:cNvSpPr>
          <p:nvPr>
            <p:ph type="body" sz="quarter" idx="10"/>
          </p:nvPr>
        </p:nvSpPr>
        <p:spPr>
          <a:xfrm>
            <a:off x="794793" y="987273"/>
            <a:ext cx="10857594" cy="1103312"/>
          </a:xfrm>
        </p:spPr>
        <p:txBody>
          <a:bodyPr>
            <a:normAutofit/>
          </a:bodyPr>
          <a:lstStyle/>
          <a:p>
            <a:pPr marL="0" indent="0" eaLnBrk="1" hangingPunct="1">
              <a:buNone/>
            </a:pPr>
            <a:r>
              <a:rPr lang="en-GB" noProof="0" dirty="0">
                <a:solidFill>
                  <a:schemeClr val="tx1"/>
                </a:solidFill>
              </a:rPr>
              <a:t>Overview of Approach</a:t>
            </a:r>
          </a:p>
        </p:txBody>
      </p:sp>
      <p:sp>
        <p:nvSpPr>
          <p:cNvPr id="3" name="Rectangle: Rounded Corners 2">
            <a:extLst>
              <a:ext uri="{FF2B5EF4-FFF2-40B4-BE49-F238E27FC236}">
                <a16:creationId xmlns:a16="http://schemas.microsoft.com/office/drawing/2014/main" id="{2D0EB18B-3CBA-CA83-056E-E1E6D98AF47E}"/>
              </a:ext>
            </a:extLst>
          </p:cNvPr>
          <p:cNvSpPr/>
          <p:nvPr/>
        </p:nvSpPr>
        <p:spPr>
          <a:xfrm>
            <a:off x="2912301" y="2154477"/>
            <a:ext cx="1954061" cy="127452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Mapping and Analysing MOD Supply Chain</a:t>
            </a:r>
          </a:p>
        </p:txBody>
      </p:sp>
      <p:sp>
        <p:nvSpPr>
          <p:cNvPr id="4" name="Rectangle: Rounded Corners 3">
            <a:extLst>
              <a:ext uri="{FF2B5EF4-FFF2-40B4-BE49-F238E27FC236}">
                <a16:creationId xmlns:a16="http://schemas.microsoft.com/office/drawing/2014/main" id="{B103DE4D-0B6F-E499-E3E1-248AB8880EE0}"/>
              </a:ext>
            </a:extLst>
          </p:cNvPr>
          <p:cNvSpPr/>
          <p:nvPr/>
        </p:nvSpPr>
        <p:spPr>
          <a:xfrm>
            <a:off x="7561545" y="2154477"/>
            <a:ext cx="1954061" cy="127452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Dual Use Theoretical Framework</a:t>
            </a:r>
          </a:p>
        </p:txBody>
      </p:sp>
      <p:sp>
        <p:nvSpPr>
          <p:cNvPr id="5" name="Rectangle: Rounded Corners 4">
            <a:extLst>
              <a:ext uri="{FF2B5EF4-FFF2-40B4-BE49-F238E27FC236}">
                <a16:creationId xmlns:a16="http://schemas.microsoft.com/office/drawing/2014/main" id="{7AF319B0-5965-E37C-EC44-FD85B2DAE4B7}"/>
              </a:ext>
            </a:extLst>
          </p:cNvPr>
          <p:cNvSpPr/>
          <p:nvPr/>
        </p:nvSpPr>
        <p:spPr>
          <a:xfrm>
            <a:off x="5246559" y="4348620"/>
            <a:ext cx="1954061" cy="127452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Analysing Dual Use Opportunities</a:t>
            </a:r>
          </a:p>
        </p:txBody>
      </p:sp>
      <p:sp>
        <p:nvSpPr>
          <p:cNvPr id="6" name="Arrow: Bent 5">
            <a:extLst>
              <a:ext uri="{FF2B5EF4-FFF2-40B4-BE49-F238E27FC236}">
                <a16:creationId xmlns:a16="http://schemas.microsoft.com/office/drawing/2014/main" id="{4BDCC089-9F3E-9772-BF9D-22303BC44532}"/>
              </a:ext>
            </a:extLst>
          </p:cNvPr>
          <p:cNvSpPr/>
          <p:nvPr/>
        </p:nvSpPr>
        <p:spPr>
          <a:xfrm rot="10800000">
            <a:off x="7200620" y="3429000"/>
            <a:ext cx="1590805" cy="1878904"/>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Arrow: Bent 6">
            <a:extLst>
              <a:ext uri="{FF2B5EF4-FFF2-40B4-BE49-F238E27FC236}">
                <a16:creationId xmlns:a16="http://schemas.microsoft.com/office/drawing/2014/main" id="{9D58FF71-9120-8489-C00F-B34D62E9FA8B}"/>
              </a:ext>
            </a:extLst>
          </p:cNvPr>
          <p:cNvSpPr/>
          <p:nvPr/>
        </p:nvSpPr>
        <p:spPr>
          <a:xfrm rot="10800000" flipH="1">
            <a:off x="3636481" y="3429001"/>
            <a:ext cx="1590806" cy="1878904"/>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TextBox 7">
            <a:extLst>
              <a:ext uri="{FF2B5EF4-FFF2-40B4-BE49-F238E27FC236}">
                <a16:creationId xmlns:a16="http://schemas.microsoft.com/office/drawing/2014/main" id="{0813779B-4B2E-CE1D-E068-DCFF0ECC8E82}"/>
              </a:ext>
            </a:extLst>
          </p:cNvPr>
          <p:cNvSpPr txBox="1"/>
          <p:nvPr/>
        </p:nvSpPr>
        <p:spPr>
          <a:xfrm>
            <a:off x="112214" y="1923301"/>
            <a:ext cx="2904992" cy="2031325"/>
          </a:xfrm>
          <a:prstGeom prst="rect">
            <a:avLst/>
          </a:prstGeom>
          <a:noFill/>
        </p:spPr>
        <p:txBody>
          <a:bodyPr wrap="square">
            <a:spAutoFit/>
          </a:bodyPr>
          <a:lstStyle/>
          <a:p>
            <a:pPr marL="285750" indent="-285750">
              <a:buFont typeface="Arial" panose="020B0604020202020204" pitchFamily="34" charset="0"/>
              <a:buChar char="•"/>
            </a:pPr>
            <a:r>
              <a:rPr lang="en-GB" i="1" dirty="0"/>
              <a:t>Is the UK defence industry organised into defence-specific clusters?</a:t>
            </a:r>
          </a:p>
          <a:p>
            <a:pPr marL="285750" indent="-285750">
              <a:buFont typeface="Arial" panose="020B0604020202020204" pitchFamily="34" charset="0"/>
              <a:buChar char="•"/>
            </a:pPr>
            <a:r>
              <a:rPr lang="en-GB" i="1" dirty="0"/>
              <a:t>Or are defence firms integrated into civil clusters?</a:t>
            </a:r>
          </a:p>
        </p:txBody>
      </p:sp>
      <p:sp>
        <p:nvSpPr>
          <p:cNvPr id="10" name="TextBox 9">
            <a:extLst>
              <a:ext uri="{FF2B5EF4-FFF2-40B4-BE49-F238E27FC236}">
                <a16:creationId xmlns:a16="http://schemas.microsoft.com/office/drawing/2014/main" id="{B3C7BD66-2184-19E6-419E-5B5ED0B13B32}"/>
              </a:ext>
            </a:extLst>
          </p:cNvPr>
          <p:cNvSpPr txBox="1"/>
          <p:nvPr/>
        </p:nvSpPr>
        <p:spPr>
          <a:xfrm>
            <a:off x="9515606" y="2154477"/>
            <a:ext cx="2854368" cy="1477328"/>
          </a:xfrm>
          <a:prstGeom prst="rect">
            <a:avLst/>
          </a:prstGeom>
          <a:noFill/>
        </p:spPr>
        <p:txBody>
          <a:bodyPr wrap="square">
            <a:spAutoFit/>
          </a:bodyPr>
          <a:lstStyle/>
          <a:p>
            <a:pPr marL="285750" indent="-285750">
              <a:buFont typeface="Arial" panose="020B0604020202020204" pitchFamily="34" charset="0"/>
              <a:buChar char="•"/>
            </a:pPr>
            <a:r>
              <a:rPr lang="en-GB" i="1" dirty="0"/>
              <a:t>What are the key potential technology spillovers between defence and civil sectors? </a:t>
            </a:r>
          </a:p>
        </p:txBody>
      </p:sp>
      <p:sp>
        <p:nvSpPr>
          <p:cNvPr id="12" name="TextBox 11">
            <a:extLst>
              <a:ext uri="{FF2B5EF4-FFF2-40B4-BE49-F238E27FC236}">
                <a16:creationId xmlns:a16="http://schemas.microsoft.com/office/drawing/2014/main" id="{F1D8FD33-F2BC-6BC3-AEE5-4A8C63BEB653}"/>
              </a:ext>
            </a:extLst>
          </p:cNvPr>
          <p:cNvSpPr txBox="1"/>
          <p:nvPr/>
        </p:nvSpPr>
        <p:spPr>
          <a:xfrm>
            <a:off x="7319616" y="5409062"/>
            <a:ext cx="4260695" cy="923330"/>
          </a:xfrm>
          <a:prstGeom prst="rect">
            <a:avLst/>
          </a:prstGeom>
          <a:noFill/>
        </p:spPr>
        <p:txBody>
          <a:bodyPr wrap="square">
            <a:spAutoFit/>
          </a:bodyPr>
          <a:lstStyle/>
          <a:p>
            <a:pPr marL="285750" indent="-285750">
              <a:buFont typeface="Arial" panose="020B0604020202020204" pitchFamily="34" charset="0"/>
              <a:buChar char="•"/>
            </a:pPr>
            <a:r>
              <a:rPr lang="en-GB" i="1" dirty="0"/>
              <a:t>Are these being realised? </a:t>
            </a:r>
          </a:p>
          <a:p>
            <a:pPr marL="285750" indent="-285750">
              <a:buFont typeface="Arial" panose="020B0604020202020204" pitchFamily="34" charset="0"/>
              <a:buChar char="•"/>
            </a:pPr>
            <a:r>
              <a:rPr lang="en-GB" i="1" dirty="0"/>
              <a:t>If so, where and to what outcome?</a:t>
            </a:r>
          </a:p>
          <a:p>
            <a:pPr marL="285750" indent="-285750">
              <a:buFont typeface="Arial" panose="020B0604020202020204" pitchFamily="34" charset="0"/>
              <a:buChar char="•"/>
            </a:pPr>
            <a:r>
              <a:rPr lang="en-GB" i="1" dirty="0"/>
              <a:t>If not, what can we do about it?</a:t>
            </a:r>
          </a:p>
        </p:txBody>
      </p:sp>
    </p:spTree>
    <p:extLst>
      <p:ext uri="{BB962C8B-B14F-4D97-AF65-F5344CB8AC3E}">
        <p14:creationId xmlns:p14="http://schemas.microsoft.com/office/powerpoint/2010/main" val="3449369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DA92A-A290-8876-7164-83D6BA90C17F}"/>
              </a:ext>
            </a:extLst>
          </p:cNvPr>
          <p:cNvSpPr>
            <a:spLocks noGrp="1"/>
          </p:cNvSpPr>
          <p:nvPr>
            <p:ph type="title"/>
          </p:nvPr>
        </p:nvSpPr>
        <p:spPr/>
        <p:txBody>
          <a:bodyPr/>
          <a:lstStyle/>
          <a:p>
            <a:r>
              <a:rPr lang="en-US" dirty="0">
                <a:cs typeface="Arial"/>
              </a:rPr>
              <a:t>Top findings</a:t>
            </a:r>
            <a:endParaRPr lang="en-US" dirty="0"/>
          </a:p>
        </p:txBody>
      </p:sp>
      <p:sp>
        <p:nvSpPr>
          <p:cNvPr id="3" name="Content Placeholder 2">
            <a:extLst>
              <a:ext uri="{FF2B5EF4-FFF2-40B4-BE49-F238E27FC236}">
                <a16:creationId xmlns:a16="http://schemas.microsoft.com/office/drawing/2014/main" id="{D80EB5A7-3AD7-3884-7CAC-3E0C9449F69C}"/>
              </a:ext>
            </a:extLst>
          </p:cNvPr>
          <p:cNvSpPr>
            <a:spLocks noGrp="1"/>
          </p:cNvSpPr>
          <p:nvPr>
            <p:ph idx="1"/>
          </p:nvPr>
        </p:nvSpPr>
        <p:spPr>
          <a:xfrm>
            <a:off x="498763" y="1396867"/>
            <a:ext cx="11288683" cy="5023166"/>
          </a:xfrm>
        </p:spPr>
        <p:txBody>
          <a:bodyPr vert="horz" lIns="91440" tIns="45720" rIns="91440" bIns="45720" rtlCol="0" anchor="t">
            <a:noAutofit/>
          </a:bodyPr>
          <a:lstStyle/>
          <a:p>
            <a:pPr marL="514350" indent="-514350">
              <a:lnSpc>
                <a:spcPct val="120000"/>
              </a:lnSpc>
              <a:buFont typeface="+mj-lt"/>
              <a:buAutoNum type="arabicPeriod"/>
            </a:pPr>
            <a:r>
              <a:rPr lang="en-US" sz="1200" dirty="0">
                <a:cs typeface="Arial"/>
              </a:rPr>
              <a:t>Not surprisingly, </a:t>
            </a:r>
            <a:r>
              <a:rPr lang="en-US" sz="1200" b="1" dirty="0">
                <a:cs typeface="Arial"/>
              </a:rPr>
              <a:t>MOD clusters tend to be located in many of the same places as civil clusters </a:t>
            </a:r>
            <a:r>
              <a:rPr lang="en-US" sz="1200" dirty="0">
                <a:cs typeface="Arial"/>
              </a:rPr>
              <a:t>(DSIT) - e.g., focused around major metro areas. Although, they often stretch geographically to incorporate more remote locations because of specific geographical needs (e.g., Barrow is part of Manchester marine platforms).</a:t>
            </a:r>
          </a:p>
          <a:p>
            <a:pPr marL="514350" indent="-514350">
              <a:lnSpc>
                <a:spcPct val="120000"/>
              </a:lnSpc>
              <a:buFont typeface="+mj-lt"/>
              <a:buAutoNum type="arabicPeriod"/>
            </a:pPr>
            <a:r>
              <a:rPr lang="en-US" sz="1200" dirty="0">
                <a:cs typeface="Arial"/>
              </a:rPr>
              <a:t>When looking at the established (powerhouse and solid) and emerging (prospects) clusters, it is interesting that, in this sample, </a:t>
            </a:r>
            <a:r>
              <a:rPr lang="en-US" sz="1200" b="1" dirty="0">
                <a:cs typeface="Arial"/>
              </a:rPr>
              <a:t>the NW and Midlands come out as having more established one while prospects tend to be in the South </a:t>
            </a:r>
            <a:r>
              <a:rPr lang="en-US" sz="1200" dirty="0">
                <a:cs typeface="Arial"/>
              </a:rPr>
              <a:t>(Bristol, Solent, Ox-Cam, London exurbs). </a:t>
            </a:r>
          </a:p>
          <a:p>
            <a:pPr marL="514350" indent="-514350">
              <a:lnSpc>
                <a:spcPct val="120000"/>
              </a:lnSpc>
              <a:buFont typeface="+mj-lt"/>
              <a:buAutoNum type="arabicPeriod"/>
            </a:pPr>
            <a:r>
              <a:rPr lang="en-US" sz="1200" b="1" dirty="0" err="1">
                <a:cs typeface="Arial"/>
              </a:rPr>
              <a:t>Defence</a:t>
            </a:r>
            <a:r>
              <a:rPr lang="en-US" sz="1200" b="1" dirty="0">
                <a:cs typeface="Arial"/>
              </a:rPr>
              <a:t> clusters overlap geographically </a:t>
            </a:r>
            <a:r>
              <a:rPr lang="en-US" sz="1200" dirty="0">
                <a:cs typeface="Arial"/>
              </a:rPr>
              <a:t>– very few places have just one cluster (although important to note that not every place has every cluster). This means that it is important to consider the cluster mix when thinking about investment priorities.</a:t>
            </a:r>
          </a:p>
          <a:p>
            <a:pPr marL="514350" indent="-514350">
              <a:lnSpc>
                <a:spcPct val="120000"/>
              </a:lnSpc>
              <a:buFont typeface="+mj-lt"/>
              <a:buAutoNum type="arabicPeriod"/>
            </a:pPr>
            <a:r>
              <a:rPr lang="en-US" sz="1200" b="1" dirty="0" err="1">
                <a:cs typeface="Arial"/>
              </a:rPr>
              <a:t>Defence</a:t>
            </a:r>
            <a:r>
              <a:rPr lang="en-US" sz="1200" b="1" dirty="0">
                <a:cs typeface="Arial"/>
              </a:rPr>
              <a:t> clusters also overlap functionally </a:t>
            </a:r>
            <a:r>
              <a:rPr lang="en-US" sz="1200" dirty="0">
                <a:cs typeface="Arial"/>
              </a:rPr>
              <a:t>– many of the same firms are in several different clusters. Again, this suggests that we think about relationships between clusters and what agglomeration economies underpin them (e.g., </a:t>
            </a:r>
            <a:r>
              <a:rPr lang="en-US" sz="1200" dirty="0" err="1">
                <a:cs typeface="Arial"/>
              </a:rPr>
              <a:t>specialised</a:t>
            </a:r>
            <a:r>
              <a:rPr lang="en-US" sz="1200" dirty="0">
                <a:cs typeface="Arial"/>
              </a:rPr>
              <a:t> </a:t>
            </a:r>
            <a:r>
              <a:rPr lang="en-US" sz="1200" dirty="0" err="1">
                <a:cs typeface="Arial"/>
              </a:rPr>
              <a:t>labour</a:t>
            </a:r>
            <a:r>
              <a:rPr lang="en-US" sz="1200" dirty="0">
                <a:cs typeface="Arial"/>
              </a:rPr>
              <a:t>, infrastructure, </a:t>
            </a:r>
            <a:r>
              <a:rPr lang="en-US" sz="1200" dirty="0" err="1">
                <a:cs typeface="Arial"/>
              </a:rPr>
              <a:t>etc</a:t>
            </a:r>
            <a:r>
              <a:rPr lang="en-US" sz="1200" dirty="0">
                <a:cs typeface="Arial"/>
              </a:rPr>
              <a:t> </a:t>
            </a:r>
            <a:r>
              <a:rPr lang="en-US" sz="1200" dirty="0" err="1">
                <a:cs typeface="Arial"/>
              </a:rPr>
              <a:t>etc</a:t>
            </a:r>
            <a:r>
              <a:rPr lang="en-US" sz="1200" dirty="0">
                <a:cs typeface="Arial"/>
              </a:rPr>
              <a:t>).</a:t>
            </a:r>
          </a:p>
          <a:p>
            <a:pPr marL="514350" indent="-514350">
              <a:lnSpc>
                <a:spcPct val="120000"/>
              </a:lnSpc>
              <a:buFont typeface="+mj-lt"/>
              <a:buAutoNum type="arabicPeriod"/>
            </a:pPr>
            <a:r>
              <a:rPr lang="en-US" sz="1200" dirty="0">
                <a:cs typeface="Arial"/>
              </a:rPr>
              <a:t>We see </a:t>
            </a:r>
            <a:r>
              <a:rPr lang="en-US" sz="1200" b="1" dirty="0">
                <a:cs typeface="Arial"/>
              </a:rPr>
              <a:t>widely different types of dual-use clusters </a:t>
            </a:r>
            <a:r>
              <a:rPr lang="en-US" sz="1200" dirty="0">
                <a:cs typeface="Arial"/>
              </a:rPr>
              <a:t>– some are literally clusters of dual-use firms, others are comprised of distinct but interacting subgroups of civil and </a:t>
            </a:r>
            <a:r>
              <a:rPr lang="en-US" sz="1200" dirty="0" err="1">
                <a:cs typeface="Arial"/>
              </a:rPr>
              <a:t>defence</a:t>
            </a:r>
            <a:r>
              <a:rPr lang="en-US" sz="1200" dirty="0">
                <a:cs typeface="Arial"/>
              </a:rPr>
              <a:t>-focused </a:t>
            </a:r>
            <a:r>
              <a:rPr lang="en-US" sz="1200" dirty="0" err="1">
                <a:cs typeface="Arial"/>
              </a:rPr>
              <a:t>organisations</a:t>
            </a:r>
            <a:r>
              <a:rPr lang="en-US" sz="1200" dirty="0">
                <a:cs typeface="Arial"/>
              </a:rPr>
              <a:t>.</a:t>
            </a:r>
          </a:p>
          <a:p>
            <a:pPr marL="514350" indent="-514350">
              <a:lnSpc>
                <a:spcPct val="120000"/>
              </a:lnSpc>
              <a:buFont typeface="+mj-lt"/>
              <a:buAutoNum type="arabicPeriod"/>
            </a:pPr>
            <a:r>
              <a:rPr lang="en-US" sz="1200" b="1" dirty="0">
                <a:cs typeface="Arial"/>
              </a:rPr>
              <a:t>Clusters within the same capability category can be quite different </a:t>
            </a:r>
            <a:r>
              <a:rPr lang="en-US" sz="1200" dirty="0">
                <a:cs typeface="Arial"/>
              </a:rPr>
              <a:t>– marine platforms clusters in some places are dominated by advanced manufacturing while others have a more diverse base with firms that are also involved in other sectors e.g., net zero, energy generation, advanced systems, sensors, space economy). </a:t>
            </a:r>
          </a:p>
          <a:p>
            <a:pPr marL="514350" indent="-514350">
              <a:lnSpc>
                <a:spcPct val="120000"/>
              </a:lnSpc>
              <a:buFont typeface="+mj-lt"/>
              <a:buAutoNum type="arabicPeriod"/>
            </a:pPr>
            <a:endParaRPr lang="en-US" sz="1200" dirty="0">
              <a:cs typeface="Arial"/>
            </a:endParaRPr>
          </a:p>
          <a:p>
            <a:pPr marL="0" indent="0">
              <a:lnSpc>
                <a:spcPct val="120000"/>
              </a:lnSpc>
              <a:buNone/>
            </a:pPr>
            <a:r>
              <a:rPr lang="en-US" sz="1200" dirty="0">
                <a:cs typeface="Arial"/>
              </a:rPr>
              <a:t>The lesson here is that there is no one size fits all policy for clusters that are thematically similar but perform different functions in supply chains. This is important because it moves us away from places being in competition with one another on similar clusters and towards a focus on leveraging complementarities.</a:t>
            </a:r>
          </a:p>
          <a:p>
            <a:pPr marL="514350" indent="-514350">
              <a:lnSpc>
                <a:spcPct val="120000"/>
              </a:lnSpc>
              <a:buFont typeface="+mj-lt"/>
              <a:buAutoNum type="arabicPeriod"/>
            </a:pPr>
            <a:endParaRPr lang="en-US" sz="1200" dirty="0">
              <a:cs typeface="Arial"/>
            </a:endParaRPr>
          </a:p>
        </p:txBody>
      </p:sp>
    </p:spTree>
    <p:extLst>
      <p:ext uri="{BB962C8B-B14F-4D97-AF65-F5344CB8AC3E}">
        <p14:creationId xmlns:p14="http://schemas.microsoft.com/office/powerpoint/2010/main" val="1222201093"/>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B1495-9606-E4BB-A437-9278994117D1}"/>
              </a:ext>
            </a:extLst>
          </p:cNvPr>
          <p:cNvSpPr>
            <a:spLocks noGrp="1"/>
          </p:cNvSpPr>
          <p:nvPr>
            <p:ph type="title"/>
          </p:nvPr>
        </p:nvSpPr>
        <p:spPr/>
        <p:txBody>
          <a:bodyPr>
            <a:normAutofit fontScale="90000"/>
          </a:bodyPr>
          <a:lstStyle/>
          <a:p>
            <a:r>
              <a:rPr lang="en-US" dirty="0">
                <a:cs typeface="Arial"/>
              </a:rPr>
              <a:t>Mapping a 3-way relationship to inform MOD investments</a:t>
            </a:r>
            <a:endParaRPr lang="en-US" dirty="0"/>
          </a:p>
        </p:txBody>
      </p:sp>
      <p:sp>
        <p:nvSpPr>
          <p:cNvPr id="5" name="TextBox 4">
            <a:extLst>
              <a:ext uri="{FF2B5EF4-FFF2-40B4-BE49-F238E27FC236}">
                <a16:creationId xmlns:a16="http://schemas.microsoft.com/office/drawing/2014/main" id="{A52AD6CC-7031-48D7-278E-A3205835F6F1}"/>
              </a:ext>
            </a:extLst>
          </p:cNvPr>
          <p:cNvSpPr txBox="1"/>
          <p:nvPr/>
        </p:nvSpPr>
        <p:spPr>
          <a:xfrm>
            <a:off x="7754352" y="1449005"/>
            <a:ext cx="3964406"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cs typeface="Arial" panose="020B0604020202020204"/>
              </a:rPr>
              <a:t>If the MOD wants to invest in a specific capability, what technologies spillovers might it expect, and which places might benefit?</a:t>
            </a:r>
          </a:p>
          <a:p>
            <a:pPr marL="285750" indent="-285750">
              <a:buFont typeface="Arial"/>
              <a:buChar char="•"/>
            </a:pPr>
            <a:endParaRPr lang="en-US" dirty="0">
              <a:cs typeface="Arial" panose="020B0604020202020204"/>
            </a:endParaRPr>
          </a:p>
          <a:p>
            <a:pPr marL="285750" indent="-285750">
              <a:buFont typeface="Arial"/>
              <a:buChar char="•"/>
            </a:pPr>
            <a:r>
              <a:rPr lang="en-US" dirty="0">
                <a:cs typeface="Arial" panose="020B0604020202020204"/>
              </a:rPr>
              <a:t>If the MOD were to fund research in a specific technology, which places have the strongest connections to </a:t>
            </a:r>
            <a:r>
              <a:rPr lang="en-US" dirty="0" err="1">
                <a:cs typeface="Arial" panose="020B0604020202020204"/>
              </a:rPr>
              <a:t>defence</a:t>
            </a:r>
            <a:r>
              <a:rPr lang="en-US" dirty="0">
                <a:cs typeface="Arial" panose="020B0604020202020204"/>
              </a:rPr>
              <a:t>, and which specific capabilities might improve as a result?</a:t>
            </a:r>
          </a:p>
          <a:p>
            <a:pPr marL="285750" indent="-285750">
              <a:buFont typeface="Arial"/>
              <a:buChar char="•"/>
            </a:pPr>
            <a:endParaRPr lang="en-US" dirty="0">
              <a:cs typeface="Arial" panose="020B0604020202020204"/>
            </a:endParaRPr>
          </a:p>
          <a:p>
            <a:pPr marL="285750" indent="-285750">
              <a:buFont typeface="Arial"/>
              <a:buChar char="•"/>
            </a:pPr>
            <a:r>
              <a:rPr lang="en-US" dirty="0">
                <a:cs typeface="Arial" panose="020B0604020202020204"/>
              </a:rPr>
              <a:t>If the MOD wants to invest in a specific place, what capability improvements and technology benefits might it expect?</a:t>
            </a:r>
          </a:p>
          <a:p>
            <a:pPr marL="285750" indent="-285750">
              <a:buFont typeface="Arial"/>
              <a:buChar char="•"/>
            </a:pPr>
            <a:endParaRPr lang="en-US" dirty="0">
              <a:cs typeface="Arial" panose="020B0604020202020204"/>
            </a:endParaRPr>
          </a:p>
          <a:p>
            <a:pPr marL="285750" indent="-285750">
              <a:buFont typeface="Arial"/>
              <a:buChar char="•"/>
            </a:pPr>
            <a:endParaRPr lang="en-US" dirty="0">
              <a:cs typeface="Arial" panose="020B0604020202020204"/>
            </a:endParaRPr>
          </a:p>
          <a:p>
            <a:pPr marL="285750" indent="-285750">
              <a:buFont typeface="Arial"/>
              <a:buChar char="•"/>
            </a:pPr>
            <a:endParaRPr lang="en-US" dirty="0">
              <a:cs typeface="Arial" panose="020B0604020202020204"/>
            </a:endParaRPr>
          </a:p>
          <a:p>
            <a:pPr marL="285750" indent="-285750">
              <a:buFont typeface="Arial"/>
              <a:buChar char="•"/>
            </a:pPr>
            <a:endParaRPr lang="en-US" dirty="0">
              <a:cs typeface="Arial" panose="020B0604020202020204"/>
            </a:endParaRPr>
          </a:p>
        </p:txBody>
      </p:sp>
      <p:sp>
        <p:nvSpPr>
          <p:cNvPr id="14" name="Rectangle: Rounded Corners 13">
            <a:extLst>
              <a:ext uri="{FF2B5EF4-FFF2-40B4-BE49-F238E27FC236}">
                <a16:creationId xmlns:a16="http://schemas.microsoft.com/office/drawing/2014/main" id="{53DA9DCC-BE60-4286-A7AD-BE0BF0E43DDC}"/>
              </a:ext>
            </a:extLst>
          </p:cNvPr>
          <p:cNvSpPr/>
          <p:nvPr/>
        </p:nvSpPr>
        <p:spPr>
          <a:xfrm>
            <a:off x="3182353" y="1733174"/>
            <a:ext cx="1967163" cy="13836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Capabilities</a:t>
            </a:r>
          </a:p>
        </p:txBody>
      </p:sp>
      <p:sp>
        <p:nvSpPr>
          <p:cNvPr id="16" name="Rectangle: Rounded Corners 15">
            <a:extLst>
              <a:ext uri="{FF2B5EF4-FFF2-40B4-BE49-F238E27FC236}">
                <a16:creationId xmlns:a16="http://schemas.microsoft.com/office/drawing/2014/main" id="{E26C0623-4DE9-6B17-2808-DE9B186B751F}"/>
              </a:ext>
            </a:extLst>
          </p:cNvPr>
          <p:cNvSpPr/>
          <p:nvPr/>
        </p:nvSpPr>
        <p:spPr>
          <a:xfrm>
            <a:off x="5149516" y="4628147"/>
            <a:ext cx="1967163" cy="13836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Technologies</a:t>
            </a:r>
          </a:p>
        </p:txBody>
      </p:sp>
      <p:sp>
        <p:nvSpPr>
          <p:cNvPr id="18" name="Rectangle: Rounded Corners 17">
            <a:extLst>
              <a:ext uri="{FF2B5EF4-FFF2-40B4-BE49-F238E27FC236}">
                <a16:creationId xmlns:a16="http://schemas.microsoft.com/office/drawing/2014/main" id="{58BC27A7-45A4-15DF-1983-54A9EF9C3EDD}"/>
              </a:ext>
            </a:extLst>
          </p:cNvPr>
          <p:cNvSpPr/>
          <p:nvPr/>
        </p:nvSpPr>
        <p:spPr>
          <a:xfrm>
            <a:off x="1215190" y="4628147"/>
            <a:ext cx="1967163" cy="13836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Place</a:t>
            </a:r>
          </a:p>
        </p:txBody>
      </p:sp>
      <p:sp>
        <p:nvSpPr>
          <p:cNvPr id="19" name="Arrow: Left-Right 18">
            <a:extLst>
              <a:ext uri="{FF2B5EF4-FFF2-40B4-BE49-F238E27FC236}">
                <a16:creationId xmlns:a16="http://schemas.microsoft.com/office/drawing/2014/main" id="{FE1DA573-74B7-4246-BDD4-CD85CB0FC7BA}"/>
              </a:ext>
            </a:extLst>
          </p:cNvPr>
          <p:cNvSpPr/>
          <p:nvPr/>
        </p:nvSpPr>
        <p:spPr>
          <a:xfrm>
            <a:off x="3248527" y="4981073"/>
            <a:ext cx="1816768" cy="673769"/>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Left-Right 20">
            <a:extLst>
              <a:ext uri="{FF2B5EF4-FFF2-40B4-BE49-F238E27FC236}">
                <a16:creationId xmlns:a16="http://schemas.microsoft.com/office/drawing/2014/main" id="{B522C13E-8DAD-1CB7-2D65-C9272378795F}"/>
              </a:ext>
            </a:extLst>
          </p:cNvPr>
          <p:cNvSpPr/>
          <p:nvPr/>
        </p:nvSpPr>
        <p:spPr>
          <a:xfrm rot="18757541">
            <a:off x="1932648" y="3548736"/>
            <a:ext cx="1816768" cy="673769"/>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Left-Right 22">
            <a:extLst>
              <a:ext uri="{FF2B5EF4-FFF2-40B4-BE49-F238E27FC236}">
                <a16:creationId xmlns:a16="http://schemas.microsoft.com/office/drawing/2014/main" id="{C9B6AEBB-5D68-3238-167B-59DBB61C20F6}"/>
              </a:ext>
            </a:extLst>
          </p:cNvPr>
          <p:cNvSpPr/>
          <p:nvPr/>
        </p:nvSpPr>
        <p:spPr>
          <a:xfrm rot="2628141">
            <a:off x="4566403" y="3548736"/>
            <a:ext cx="1816768" cy="673769"/>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4215640"/>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AA383-9CC6-DFEB-4865-A19F34D6060A}"/>
              </a:ext>
            </a:extLst>
          </p:cNvPr>
          <p:cNvSpPr>
            <a:spLocks noGrp="1"/>
          </p:cNvSpPr>
          <p:nvPr>
            <p:ph type="title"/>
          </p:nvPr>
        </p:nvSpPr>
        <p:spPr/>
        <p:txBody>
          <a:bodyPr>
            <a:normAutofit fontScale="90000"/>
          </a:bodyPr>
          <a:lstStyle/>
          <a:p>
            <a:pPr>
              <a:lnSpc>
                <a:spcPct val="100000"/>
              </a:lnSpc>
            </a:pPr>
            <a:r>
              <a:rPr lang="en-US" dirty="0">
                <a:cs typeface="Arial"/>
              </a:rPr>
              <a:t>Overlaps create opportunities for multiple approaches</a:t>
            </a:r>
            <a:endParaRPr lang="en-US" dirty="0"/>
          </a:p>
        </p:txBody>
      </p:sp>
      <p:pic>
        <p:nvPicPr>
          <p:cNvPr id="4" name="Content Placeholder 3" descr="A map of england with different colored spots&#10;&#10;AI-generated content may be incorrect.">
            <a:extLst>
              <a:ext uri="{FF2B5EF4-FFF2-40B4-BE49-F238E27FC236}">
                <a16:creationId xmlns:a16="http://schemas.microsoft.com/office/drawing/2014/main" id="{9CFC12C6-4CE9-6148-686E-E4089B56591C}"/>
              </a:ext>
            </a:extLst>
          </p:cNvPr>
          <p:cNvPicPr>
            <a:picLocks noGrp="1" noChangeAspect="1"/>
          </p:cNvPicPr>
          <p:nvPr>
            <p:ph idx="1"/>
          </p:nvPr>
        </p:nvPicPr>
        <p:blipFill>
          <a:blip r:embed="rId2"/>
          <a:stretch>
            <a:fillRect/>
          </a:stretch>
        </p:blipFill>
        <p:spPr>
          <a:xfrm>
            <a:off x="673443" y="1388177"/>
            <a:ext cx="5047797" cy="5268203"/>
          </a:xfrm>
          <a:prstGeom prst="rect">
            <a:avLst/>
          </a:prstGeom>
        </p:spPr>
      </p:pic>
      <p:sp>
        <p:nvSpPr>
          <p:cNvPr id="6" name="Content Placeholder 4">
            <a:extLst>
              <a:ext uri="{FF2B5EF4-FFF2-40B4-BE49-F238E27FC236}">
                <a16:creationId xmlns:a16="http://schemas.microsoft.com/office/drawing/2014/main" id="{2455904D-E52D-6A75-6C68-847999C976F6}"/>
              </a:ext>
            </a:extLst>
          </p:cNvPr>
          <p:cNvSpPr txBox="1">
            <a:spLocks/>
          </p:cNvSpPr>
          <p:nvPr/>
        </p:nvSpPr>
        <p:spPr>
          <a:xfrm>
            <a:off x="5958426" y="1318045"/>
            <a:ext cx="6003700" cy="5260602"/>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0259E"/>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0259E"/>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0259E"/>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0259E"/>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0259E"/>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endParaRPr lang="en-US" sz="1600" dirty="0">
              <a:cs typeface="Arial"/>
            </a:endParaRPr>
          </a:p>
          <a:p>
            <a:pPr>
              <a:lnSpc>
                <a:spcPct val="110000"/>
              </a:lnSpc>
              <a:buBlip>
                <a:blip r:embed="rId3"/>
              </a:buBlip>
            </a:pPr>
            <a:r>
              <a:rPr lang="en-US" sz="1600" dirty="0">
                <a:cs typeface="Arial"/>
              </a:rPr>
              <a:t>One cluster – one focus: Invest in the most promising cluster in a place of interest to build competence and </a:t>
            </a:r>
            <a:r>
              <a:rPr lang="en-US" sz="1600" dirty="0" err="1">
                <a:cs typeface="Arial"/>
              </a:rPr>
              <a:t>maximise</a:t>
            </a:r>
            <a:r>
              <a:rPr lang="en-US" sz="1600" dirty="0">
                <a:cs typeface="Arial"/>
              </a:rPr>
              <a:t> spillovers in one set of industries.</a:t>
            </a:r>
            <a:endParaRPr lang="en-US" sz="1600" dirty="0"/>
          </a:p>
          <a:p>
            <a:pPr lvl="1">
              <a:lnSpc>
                <a:spcPct val="110000"/>
              </a:lnSpc>
              <a:buFont typeface="Courier New" panose="020B0604020202020204" pitchFamily="34" charset="0"/>
              <a:buChar char="o"/>
            </a:pPr>
            <a:r>
              <a:rPr lang="en-US" sz="1200" dirty="0">
                <a:cs typeface="Arial"/>
              </a:rPr>
              <a:t>Strength: Intense focus simplifies planning/activities and accountability/impact tracking.</a:t>
            </a:r>
          </a:p>
          <a:p>
            <a:pPr lvl="1">
              <a:lnSpc>
                <a:spcPct val="110000"/>
              </a:lnSpc>
              <a:buFont typeface="Courier New" panose="020B0604020202020204" pitchFamily="34" charset="0"/>
              <a:buChar char="o"/>
            </a:pPr>
            <a:r>
              <a:rPr lang="en-US" sz="1200" dirty="0">
                <a:cs typeface="Arial"/>
              </a:rPr>
              <a:t>Weaknesses: May not effectively take advantage of complementary industries in the same place. Limited scope to explore complementary links between places.</a:t>
            </a:r>
          </a:p>
          <a:p>
            <a:pPr>
              <a:lnSpc>
                <a:spcPct val="110000"/>
              </a:lnSpc>
              <a:buBlip>
                <a:blip r:embed="rId3"/>
              </a:buBlip>
            </a:pPr>
            <a:r>
              <a:rPr lang="en-US" sz="1600" dirty="0">
                <a:cs typeface="Arial"/>
              </a:rPr>
              <a:t>One place – broad focus: Invest in a place, design activities to support development of multiple overlapping clusters and spillovers.</a:t>
            </a:r>
            <a:endParaRPr lang="en-US" sz="1600" dirty="0"/>
          </a:p>
          <a:p>
            <a:pPr lvl="1">
              <a:lnSpc>
                <a:spcPct val="110000"/>
              </a:lnSpc>
              <a:buFont typeface="Courier New" panose="020B0604020202020204" pitchFamily="34" charset="0"/>
              <a:buChar char="o"/>
            </a:pPr>
            <a:r>
              <a:rPr lang="en-US" sz="1200" dirty="0">
                <a:cs typeface="Arial"/>
              </a:rPr>
              <a:t>Strengths: Focuses on developing synergies and leveraging dual use across industries.</a:t>
            </a:r>
          </a:p>
          <a:p>
            <a:pPr lvl="1">
              <a:lnSpc>
                <a:spcPct val="110000"/>
              </a:lnSpc>
              <a:buFont typeface="Courier New" panose="020B0604020202020204" pitchFamily="34" charset="0"/>
              <a:buChar char="o"/>
            </a:pPr>
            <a:r>
              <a:rPr lang="en-US" sz="1200" dirty="0">
                <a:cs typeface="Arial"/>
              </a:rPr>
              <a:t>Weaknesses: Multiple industries and activities can make tracking more difficult. Also limited scope to explore complementary links between places.,</a:t>
            </a:r>
          </a:p>
          <a:p>
            <a:pPr>
              <a:lnSpc>
                <a:spcPct val="110000"/>
              </a:lnSpc>
              <a:buBlip>
                <a:blip r:embed="rId3"/>
              </a:buBlip>
            </a:pPr>
            <a:r>
              <a:rPr lang="en-US" sz="1600" dirty="0">
                <a:cs typeface="Arial"/>
              </a:rPr>
              <a:t>Strategic focus on cluster type or input – targeting multiple places: Develop a strategy to support clusters in a specific part of the supply chain or developing/applying specific strategic technologies (e.g., AI or quantum). Understand links between places.</a:t>
            </a:r>
            <a:endParaRPr lang="en-US" sz="1600" dirty="0"/>
          </a:p>
          <a:p>
            <a:pPr lvl="1">
              <a:lnSpc>
                <a:spcPct val="110000"/>
              </a:lnSpc>
              <a:buFont typeface="Courier New" panose="020B0604020202020204" pitchFamily="34" charset="0"/>
              <a:buChar char="o"/>
            </a:pPr>
            <a:r>
              <a:rPr lang="en-US" sz="1200" dirty="0">
                <a:cs typeface="Arial"/>
              </a:rPr>
              <a:t>Strengths: Focus on </a:t>
            </a:r>
            <a:r>
              <a:rPr lang="en-US" sz="1200" dirty="0" err="1">
                <a:cs typeface="Arial"/>
              </a:rPr>
              <a:t>maximising</a:t>
            </a:r>
            <a:r>
              <a:rPr lang="en-US" sz="1200" dirty="0">
                <a:cs typeface="Arial"/>
              </a:rPr>
              <a:t> benefits across the UK innovation system opens up greater possibilities for collaboration and development. Targets tangible objectives for technology and capability development. </a:t>
            </a:r>
            <a:endParaRPr lang="en-US" sz="1200" dirty="0"/>
          </a:p>
          <a:p>
            <a:pPr lvl="1">
              <a:lnSpc>
                <a:spcPct val="110000"/>
              </a:lnSpc>
              <a:buFont typeface="Courier New" panose="020B0604020202020204" pitchFamily="34" charset="0"/>
              <a:buChar char="o"/>
            </a:pPr>
            <a:r>
              <a:rPr lang="en-US" sz="1200" dirty="0">
                <a:cs typeface="Arial"/>
              </a:rPr>
              <a:t>Weaknesses: Potential to miss cross industry/cluster synergies in focus on specific industry/technology and applications.</a:t>
            </a:r>
            <a:endParaRPr lang="en-US" sz="1200" dirty="0"/>
          </a:p>
          <a:p>
            <a:pPr>
              <a:lnSpc>
                <a:spcPct val="110000"/>
              </a:lnSpc>
              <a:buBlip>
                <a:blip r:embed="rId3"/>
              </a:buBlip>
            </a:pPr>
            <a:endParaRPr lang="en-US" dirty="0"/>
          </a:p>
        </p:txBody>
      </p:sp>
    </p:spTree>
    <p:extLst>
      <p:ext uri="{BB962C8B-B14F-4D97-AF65-F5344CB8AC3E}">
        <p14:creationId xmlns:p14="http://schemas.microsoft.com/office/powerpoint/2010/main" val="798592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5D5CB-5998-2FBF-6AEB-F7FE46279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C962A0-4238-7565-FA1E-DAAF4E025D3F}"/>
              </a:ext>
            </a:extLst>
          </p:cNvPr>
          <p:cNvSpPr>
            <a:spLocks noGrp="1"/>
          </p:cNvSpPr>
          <p:nvPr>
            <p:ph type="title"/>
          </p:nvPr>
        </p:nvSpPr>
        <p:spPr/>
        <p:txBody>
          <a:bodyPr/>
          <a:lstStyle/>
          <a:p>
            <a:r>
              <a:rPr lang="en-US" dirty="0">
                <a:cs typeface="Arial"/>
              </a:rPr>
              <a:t>Work Ongoing</a:t>
            </a:r>
            <a:endParaRPr lang="en-US" dirty="0"/>
          </a:p>
        </p:txBody>
      </p:sp>
      <p:sp>
        <p:nvSpPr>
          <p:cNvPr id="3" name="Content Placeholder 2">
            <a:extLst>
              <a:ext uri="{FF2B5EF4-FFF2-40B4-BE49-F238E27FC236}">
                <a16:creationId xmlns:a16="http://schemas.microsoft.com/office/drawing/2014/main" id="{BF5BA703-A462-675A-3DEC-9ABB9EB194AE}"/>
              </a:ext>
            </a:extLst>
          </p:cNvPr>
          <p:cNvSpPr>
            <a:spLocks noGrp="1"/>
          </p:cNvSpPr>
          <p:nvPr>
            <p:ph idx="1"/>
          </p:nvPr>
        </p:nvSpPr>
        <p:spPr>
          <a:xfrm>
            <a:off x="498763" y="1578187"/>
            <a:ext cx="10907174" cy="5093324"/>
          </a:xfrm>
        </p:spPr>
        <p:txBody>
          <a:bodyPr vert="horz" lIns="91440" tIns="45720" rIns="91440" bIns="45720" rtlCol="0" anchor="t">
            <a:normAutofit/>
          </a:bodyPr>
          <a:lstStyle/>
          <a:p>
            <a:r>
              <a:rPr lang="en-US" dirty="0">
                <a:cs typeface="Arial"/>
              </a:rPr>
              <a:t>Phase 2: Cluster Pilot Study – framework and metrics (ongoing)</a:t>
            </a:r>
          </a:p>
          <a:p>
            <a:pPr lvl="1"/>
            <a:r>
              <a:rPr lang="en-US" dirty="0">
                <a:cs typeface="Arial"/>
              </a:rPr>
              <a:t>The </a:t>
            </a:r>
            <a:r>
              <a:rPr lang="en-US" dirty="0" err="1">
                <a:cs typeface="Arial"/>
              </a:rPr>
              <a:t>Defence</a:t>
            </a:r>
            <a:r>
              <a:rPr lang="en-US" dirty="0">
                <a:cs typeface="Arial"/>
              </a:rPr>
              <a:t> Growth Deals cluster evaluation framework contains a set of metrics to measure progress on five DGD objectives.</a:t>
            </a:r>
            <a:endParaRPr lang="en-US" dirty="0"/>
          </a:p>
          <a:p>
            <a:pPr lvl="1"/>
            <a:r>
              <a:rPr lang="en-US" dirty="0">
                <a:cs typeface="Arial"/>
              </a:rPr>
              <a:t>We are currently testing the framework on </a:t>
            </a:r>
            <a:r>
              <a:rPr lang="en-US" dirty="0" err="1">
                <a:cs typeface="Arial"/>
              </a:rPr>
              <a:t>defence</a:t>
            </a:r>
            <a:r>
              <a:rPr lang="en-US" dirty="0">
                <a:cs typeface="Arial"/>
              </a:rPr>
              <a:t> clusters in Bristol before scaling to other places.</a:t>
            </a:r>
            <a:endParaRPr lang="en-US" dirty="0"/>
          </a:p>
          <a:p>
            <a:r>
              <a:rPr lang="en-US" dirty="0">
                <a:cs typeface="Arial"/>
              </a:rPr>
              <a:t>Phase 3: Dashboard (Sept)</a:t>
            </a:r>
            <a:endParaRPr lang="en-US" dirty="0"/>
          </a:p>
          <a:p>
            <a:pPr lvl="1"/>
            <a:r>
              <a:rPr lang="en-US" dirty="0">
                <a:cs typeface="Arial"/>
              </a:rPr>
              <a:t>The final phase will produce an interactive dashboard collecting cluster analysis data</a:t>
            </a:r>
            <a:endParaRPr lang="en-US" dirty="0"/>
          </a:p>
          <a:p>
            <a:pPr lvl="1"/>
            <a:endParaRPr lang="en-US" sz="2000" b="1" dirty="0">
              <a:solidFill>
                <a:srgbClr val="30249E"/>
              </a:solidFill>
            </a:endParaRPr>
          </a:p>
          <a:p>
            <a:pPr lvl="1"/>
            <a:endParaRPr lang="en-US" sz="2000" b="1" dirty="0"/>
          </a:p>
          <a:p>
            <a:endParaRPr lang="en-US" dirty="0">
              <a:highlight>
                <a:srgbClr val="FFFF00"/>
              </a:highlight>
            </a:endParaRPr>
          </a:p>
          <a:p>
            <a:endParaRPr lang="en-US" dirty="0">
              <a:highlight>
                <a:srgbClr val="FFFF00"/>
              </a:highlight>
            </a:endParaRPr>
          </a:p>
          <a:p>
            <a:pPr lvl="1"/>
            <a:endParaRPr lang="en-US" dirty="0">
              <a:highlight>
                <a:srgbClr val="FFFF00"/>
              </a:highlight>
            </a:endParaRPr>
          </a:p>
          <a:p>
            <a:pPr marL="457200" lvl="1" indent="0">
              <a:buNone/>
            </a:pPr>
            <a:endParaRPr lang="en-US" dirty="0">
              <a:highlight>
                <a:srgbClr val="FFFF00"/>
              </a:highlight>
            </a:endParaRPr>
          </a:p>
        </p:txBody>
      </p:sp>
    </p:spTree>
    <p:extLst>
      <p:ext uri="{BB962C8B-B14F-4D97-AF65-F5344CB8AC3E}">
        <p14:creationId xmlns:p14="http://schemas.microsoft.com/office/powerpoint/2010/main" val="1106747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02E190E-ED47-0B4C-A946-5D9356E76C16}"/>
              </a:ext>
            </a:extLst>
          </p:cNvPr>
          <p:cNvSpPr txBox="1">
            <a:spLocks/>
          </p:cNvSpPr>
          <p:nvPr/>
        </p:nvSpPr>
        <p:spPr>
          <a:xfrm>
            <a:off x="505962" y="1060402"/>
            <a:ext cx="11288683" cy="919665"/>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ctr"/>
            <a:r>
              <a:rPr lang="en-US" sz="4800">
                <a:solidFill>
                  <a:schemeClr val="bg2"/>
                </a:solidFill>
              </a:rPr>
              <a:t>Thank you</a:t>
            </a:r>
          </a:p>
        </p:txBody>
      </p:sp>
      <p:sp>
        <p:nvSpPr>
          <p:cNvPr id="3" name="Rectangle 2">
            <a:extLst>
              <a:ext uri="{FF2B5EF4-FFF2-40B4-BE49-F238E27FC236}">
                <a16:creationId xmlns:a16="http://schemas.microsoft.com/office/drawing/2014/main" id="{594913D0-41C5-4C4A-AFD5-4AC707E04F43}"/>
              </a:ext>
            </a:extLst>
          </p:cNvPr>
          <p:cNvSpPr/>
          <p:nvPr/>
        </p:nvSpPr>
        <p:spPr>
          <a:xfrm>
            <a:off x="0" y="4428877"/>
            <a:ext cx="12192000" cy="2429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6">
            <a:extLst>
              <a:ext uri="{FF2B5EF4-FFF2-40B4-BE49-F238E27FC236}">
                <a16:creationId xmlns:a16="http://schemas.microsoft.com/office/drawing/2014/main" id="{4643E772-1593-7749-A830-D0175F7E6E66}"/>
              </a:ext>
            </a:extLst>
          </p:cNvPr>
          <p:cNvSpPr txBox="1">
            <a:spLocks/>
          </p:cNvSpPr>
          <p:nvPr/>
        </p:nvSpPr>
        <p:spPr>
          <a:xfrm>
            <a:off x="505962" y="4723773"/>
            <a:ext cx="11288683" cy="919665"/>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ctr"/>
            <a:r>
              <a:rPr lang="en-US" sz="2400" dirty="0">
                <a:solidFill>
                  <a:schemeClr val="tx2"/>
                </a:solidFill>
              </a:rPr>
              <a:t>alb@camecon.com</a:t>
            </a:r>
          </a:p>
        </p:txBody>
      </p:sp>
      <p:pic>
        <p:nvPicPr>
          <p:cNvPr id="5" name="Picture 4">
            <a:extLst>
              <a:ext uri="{FF2B5EF4-FFF2-40B4-BE49-F238E27FC236}">
                <a16:creationId xmlns:a16="http://schemas.microsoft.com/office/drawing/2014/main" id="{970EBD77-9AB2-0C43-BEB5-81D4804356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4196" y="5703242"/>
            <a:ext cx="2345129" cy="602096"/>
          </a:xfrm>
          <a:prstGeom prst="rect">
            <a:avLst/>
          </a:prstGeom>
        </p:spPr>
      </p:pic>
      <p:pic>
        <p:nvPicPr>
          <p:cNvPr id="6" name="Picture 5">
            <a:extLst>
              <a:ext uri="{FF2B5EF4-FFF2-40B4-BE49-F238E27FC236}">
                <a16:creationId xmlns:a16="http://schemas.microsoft.com/office/drawing/2014/main" id="{8CE57134-C626-B74C-B291-0BD4F09B57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2653" y="5665248"/>
            <a:ext cx="2925546" cy="640089"/>
          </a:xfrm>
          <a:prstGeom prst="rect">
            <a:avLst/>
          </a:prstGeom>
        </p:spPr>
      </p:pic>
    </p:spTree>
    <p:extLst>
      <p:ext uri="{BB962C8B-B14F-4D97-AF65-F5344CB8AC3E}">
        <p14:creationId xmlns:p14="http://schemas.microsoft.com/office/powerpoint/2010/main" val="2026486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C15F4983-9AA2-104A-B555-86614685103D}"/>
              </a:ext>
            </a:extLst>
          </p:cNvPr>
          <p:cNvSpPr txBox="1">
            <a:spLocks/>
          </p:cNvSpPr>
          <p:nvPr/>
        </p:nvSpPr>
        <p:spPr>
          <a:xfrm>
            <a:off x="505962" y="1060402"/>
            <a:ext cx="11288683" cy="919665"/>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ctr"/>
            <a:r>
              <a:rPr lang="en-GB" sz="4800" dirty="0">
                <a:solidFill>
                  <a:schemeClr val="bg1"/>
                </a:solidFill>
              </a:rPr>
              <a:t>Mapping and Analysing the MOD Supply Chain</a:t>
            </a:r>
          </a:p>
        </p:txBody>
      </p:sp>
    </p:spTree>
    <p:extLst>
      <p:ext uri="{BB962C8B-B14F-4D97-AF65-F5344CB8AC3E}">
        <p14:creationId xmlns:p14="http://schemas.microsoft.com/office/powerpoint/2010/main" val="1094382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28C43-42B4-D8EC-FB5F-58B9F3661966}"/>
            </a:ext>
          </a:extLst>
        </p:cNvPr>
        <p:cNvGrpSpPr/>
        <p:nvPr/>
      </p:nvGrpSpPr>
      <p:grpSpPr>
        <a:xfrm>
          <a:off x="0" y="0"/>
          <a:ext cx="0" cy="0"/>
          <a:chOff x="0" y="0"/>
          <a:chExt cx="0" cy="0"/>
        </a:xfrm>
      </p:grpSpPr>
      <p:sp>
        <p:nvSpPr>
          <p:cNvPr id="8" name="Rectangle 2">
            <a:extLst>
              <a:ext uri="{FF2B5EF4-FFF2-40B4-BE49-F238E27FC236}">
                <a16:creationId xmlns:a16="http://schemas.microsoft.com/office/drawing/2014/main" id="{75021E0A-64F9-B017-0CB3-84543FA72C26}"/>
              </a:ext>
            </a:extLst>
          </p:cNvPr>
          <p:cNvSpPr>
            <a:spLocks noChangeArrowheads="1"/>
          </p:cNvSpPr>
          <p:nvPr/>
        </p:nvSpPr>
        <p:spPr bwMode="auto">
          <a:xfrm>
            <a:off x="-4419600" y="-55269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Gill Sans"/>
            </a:endParaRPr>
          </a:p>
        </p:txBody>
      </p:sp>
      <p:sp>
        <p:nvSpPr>
          <p:cNvPr id="5" name="Content Placeholder 4">
            <a:extLst>
              <a:ext uri="{FF2B5EF4-FFF2-40B4-BE49-F238E27FC236}">
                <a16:creationId xmlns:a16="http://schemas.microsoft.com/office/drawing/2014/main" id="{0001670C-ECC4-7E05-0299-056AB4CC1061}"/>
              </a:ext>
            </a:extLst>
          </p:cNvPr>
          <p:cNvSpPr>
            <a:spLocks noGrp="1"/>
          </p:cNvSpPr>
          <p:nvPr>
            <p:ph idx="1"/>
          </p:nvPr>
        </p:nvSpPr>
        <p:spPr/>
        <p:txBody>
          <a:bodyPr vert="horz" lIns="91440" tIns="45720" rIns="91440" bIns="45720" rtlCol="0" anchor="t">
            <a:normAutofit/>
          </a:bodyPr>
          <a:lstStyle/>
          <a:p>
            <a:pPr>
              <a:buBlip>
                <a:blip r:embed="rId2"/>
              </a:buBlip>
            </a:pPr>
            <a:r>
              <a:rPr lang="en-US" dirty="0">
                <a:cs typeface="Arial"/>
              </a:rPr>
              <a:t>Joint Supply Chain Accreditation Register (JOSCAR)  </a:t>
            </a:r>
          </a:p>
          <a:p>
            <a:pPr lvl="1">
              <a:buBlip>
                <a:blip r:embed="rId2"/>
              </a:buBlip>
            </a:pPr>
            <a:r>
              <a:rPr lang="en-US" dirty="0">
                <a:cs typeface="Arial"/>
              </a:rPr>
              <a:t>List of suppliers that have worked with MOD (or plan to)</a:t>
            </a:r>
          </a:p>
          <a:p>
            <a:pPr lvl="1">
              <a:buBlip>
                <a:blip r:embed="rId2"/>
              </a:buBlip>
            </a:pPr>
            <a:r>
              <a:rPr lang="en-US" dirty="0">
                <a:cs typeface="Arial"/>
              </a:rPr>
              <a:t>~5,000 companies</a:t>
            </a:r>
            <a:br>
              <a:rPr lang="en-US" dirty="0">
                <a:cs typeface="Arial"/>
              </a:rPr>
            </a:br>
            <a:endParaRPr lang="en-US" dirty="0">
              <a:cs typeface="Arial"/>
            </a:endParaRPr>
          </a:p>
          <a:p>
            <a:pPr>
              <a:buBlip>
                <a:blip r:embed="rId2"/>
              </a:buBlip>
            </a:pPr>
            <a:r>
              <a:rPr lang="en-US" dirty="0" err="1">
                <a:cs typeface="Arial"/>
              </a:rPr>
              <a:t>TheDataCity</a:t>
            </a:r>
            <a:r>
              <a:rPr lang="en-US" dirty="0">
                <a:cs typeface="Arial"/>
              </a:rPr>
              <a:t> RTICs</a:t>
            </a:r>
          </a:p>
          <a:p>
            <a:pPr lvl="1">
              <a:buBlip>
                <a:blip r:embed="rId2"/>
              </a:buBlip>
            </a:pPr>
            <a:r>
              <a:rPr lang="en-US" dirty="0">
                <a:cs typeface="Arial"/>
              </a:rPr>
              <a:t>60 RTICs (excluding new </a:t>
            </a:r>
            <a:r>
              <a:rPr lang="en-US" dirty="0" err="1">
                <a:cs typeface="Arial"/>
              </a:rPr>
              <a:t>defence</a:t>
            </a:r>
            <a:r>
              <a:rPr lang="en-US" dirty="0">
                <a:cs typeface="Arial"/>
              </a:rPr>
              <a:t>) subdivided into 485 “verticals”</a:t>
            </a:r>
          </a:p>
          <a:p>
            <a:pPr lvl="1">
              <a:buBlip>
                <a:blip r:embed="rId2"/>
              </a:buBlip>
            </a:pPr>
            <a:r>
              <a:rPr lang="en-US" dirty="0">
                <a:cs typeface="Arial"/>
              </a:rPr>
              <a:t>1807 (32%) firm overlap with our dataset</a:t>
            </a:r>
          </a:p>
          <a:p>
            <a:pPr lvl="1">
              <a:buBlip>
                <a:blip r:embed="rId2"/>
              </a:buBlip>
            </a:pPr>
            <a:r>
              <a:rPr lang="en-US" dirty="0">
                <a:cs typeface="Arial"/>
              </a:rPr>
              <a:t>Used to </a:t>
            </a:r>
            <a:r>
              <a:rPr lang="en-US" dirty="0" err="1">
                <a:cs typeface="Arial"/>
              </a:rPr>
              <a:t>characterise</a:t>
            </a:r>
            <a:r>
              <a:rPr lang="en-US" dirty="0">
                <a:cs typeface="Arial"/>
              </a:rPr>
              <a:t> sectors, clusters, and explore dual use</a:t>
            </a:r>
          </a:p>
          <a:p>
            <a:pPr lvl="1">
              <a:buBlip>
                <a:blip r:embed="rId2"/>
              </a:buBlip>
            </a:pPr>
            <a:endParaRPr lang="en-US" dirty="0">
              <a:cs typeface="Arial"/>
            </a:endParaRPr>
          </a:p>
        </p:txBody>
      </p:sp>
      <p:sp>
        <p:nvSpPr>
          <p:cNvPr id="7" name="Title 6">
            <a:extLst>
              <a:ext uri="{FF2B5EF4-FFF2-40B4-BE49-F238E27FC236}">
                <a16:creationId xmlns:a16="http://schemas.microsoft.com/office/drawing/2014/main" id="{877CCBA7-04F1-95AD-60A4-C05DB863DFC4}"/>
              </a:ext>
            </a:extLst>
          </p:cNvPr>
          <p:cNvSpPr>
            <a:spLocks noGrp="1"/>
          </p:cNvSpPr>
          <p:nvPr>
            <p:ph type="title"/>
          </p:nvPr>
        </p:nvSpPr>
        <p:spPr/>
        <p:txBody>
          <a:bodyPr/>
          <a:lstStyle/>
          <a:p>
            <a:r>
              <a:rPr lang="en-US">
                <a:cs typeface="Arial"/>
              </a:rPr>
              <a:t>Data Sources (and issues...)</a:t>
            </a:r>
            <a:endParaRPr lang="en-US"/>
          </a:p>
        </p:txBody>
      </p:sp>
    </p:spTree>
    <p:extLst>
      <p:ext uri="{BB962C8B-B14F-4D97-AF65-F5344CB8AC3E}">
        <p14:creationId xmlns:p14="http://schemas.microsoft.com/office/powerpoint/2010/main" val="1355880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2C6E7-9FC0-CC41-3CD4-28C31EA56CA9}"/>
            </a:ext>
          </a:extLst>
        </p:cNvPr>
        <p:cNvGrpSpPr/>
        <p:nvPr/>
      </p:nvGrpSpPr>
      <p:grpSpPr>
        <a:xfrm>
          <a:off x="0" y="0"/>
          <a:ext cx="0" cy="0"/>
          <a:chOff x="0" y="0"/>
          <a:chExt cx="0" cy="0"/>
        </a:xfrm>
      </p:grpSpPr>
      <p:sp>
        <p:nvSpPr>
          <p:cNvPr id="8" name="Rectangle 2">
            <a:extLst>
              <a:ext uri="{FF2B5EF4-FFF2-40B4-BE49-F238E27FC236}">
                <a16:creationId xmlns:a16="http://schemas.microsoft.com/office/drawing/2014/main" id="{6220B744-83E6-654F-83AC-0DF6E1D254B1}"/>
              </a:ext>
            </a:extLst>
          </p:cNvPr>
          <p:cNvSpPr>
            <a:spLocks noChangeArrowheads="1"/>
          </p:cNvSpPr>
          <p:nvPr/>
        </p:nvSpPr>
        <p:spPr bwMode="auto">
          <a:xfrm>
            <a:off x="-4419600" y="-55269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Gill Sans"/>
            </a:endParaRPr>
          </a:p>
        </p:txBody>
      </p:sp>
      <p:sp>
        <p:nvSpPr>
          <p:cNvPr id="7" name="Title 6">
            <a:extLst>
              <a:ext uri="{FF2B5EF4-FFF2-40B4-BE49-F238E27FC236}">
                <a16:creationId xmlns:a16="http://schemas.microsoft.com/office/drawing/2014/main" id="{42005234-0E23-B2F6-BD23-864A37F35DDC}"/>
              </a:ext>
            </a:extLst>
          </p:cNvPr>
          <p:cNvSpPr>
            <a:spLocks noGrp="1"/>
          </p:cNvSpPr>
          <p:nvPr>
            <p:ph type="title"/>
          </p:nvPr>
        </p:nvSpPr>
        <p:spPr/>
        <p:txBody>
          <a:bodyPr/>
          <a:lstStyle/>
          <a:p>
            <a:r>
              <a:rPr lang="en-US" dirty="0" err="1">
                <a:cs typeface="Arial"/>
              </a:rPr>
              <a:t>Defence</a:t>
            </a:r>
            <a:r>
              <a:rPr lang="en-US" dirty="0">
                <a:cs typeface="Arial"/>
              </a:rPr>
              <a:t> Sector </a:t>
            </a:r>
            <a:r>
              <a:rPr lang="en-US" dirty="0" err="1">
                <a:cs typeface="Arial"/>
              </a:rPr>
              <a:t>Categorisation</a:t>
            </a:r>
            <a:r>
              <a:rPr lang="en-US" dirty="0">
                <a:cs typeface="Arial"/>
              </a:rPr>
              <a:t> Framework</a:t>
            </a:r>
            <a:endParaRPr lang="en-US" dirty="0"/>
          </a:p>
        </p:txBody>
      </p:sp>
      <p:graphicFrame>
        <p:nvGraphicFramePr>
          <p:cNvPr id="4" name="Diagram 3">
            <a:extLst>
              <a:ext uri="{FF2B5EF4-FFF2-40B4-BE49-F238E27FC236}">
                <a16:creationId xmlns:a16="http://schemas.microsoft.com/office/drawing/2014/main" id="{E2445488-98E8-8E16-AE71-F2C8BE677126}"/>
              </a:ext>
            </a:extLst>
          </p:cNvPr>
          <p:cNvGraphicFramePr/>
          <p:nvPr>
            <p:extLst>
              <p:ext uri="{D42A27DB-BD31-4B8C-83A1-F6EECF244321}">
                <p14:modId xmlns:p14="http://schemas.microsoft.com/office/powerpoint/2010/main" val="2735992371"/>
              </p:ext>
            </p:extLst>
          </p:nvPr>
        </p:nvGraphicFramePr>
        <p:xfrm>
          <a:off x="2406317" y="1396867"/>
          <a:ext cx="8692816" cy="4722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EE93DC6-C05B-95F2-EE45-695CA70F206B}"/>
              </a:ext>
            </a:extLst>
          </p:cNvPr>
          <p:cNvSpPr txBox="1"/>
          <p:nvPr/>
        </p:nvSpPr>
        <p:spPr>
          <a:xfrm>
            <a:off x="250137" y="1900989"/>
            <a:ext cx="1867421" cy="3693319"/>
          </a:xfrm>
          <a:prstGeom prst="rect">
            <a:avLst/>
          </a:prstGeom>
          <a:noFill/>
        </p:spPr>
        <p:txBody>
          <a:bodyPr wrap="square" rtlCol="0">
            <a:spAutoFit/>
          </a:bodyPr>
          <a:lstStyle/>
          <a:p>
            <a:r>
              <a:rPr lang="en-GB" dirty="0"/>
              <a:t>Front Line Capabilities</a:t>
            </a:r>
          </a:p>
          <a:p>
            <a:endParaRPr lang="en-GB" dirty="0"/>
          </a:p>
          <a:p>
            <a:endParaRPr lang="en-GB" dirty="0"/>
          </a:p>
          <a:p>
            <a:endParaRPr lang="en-GB" dirty="0"/>
          </a:p>
          <a:p>
            <a:endParaRPr lang="en-GB" dirty="0"/>
          </a:p>
          <a:p>
            <a:r>
              <a:rPr lang="en-GB" dirty="0"/>
              <a:t>Support Capabilities</a:t>
            </a:r>
          </a:p>
          <a:p>
            <a:endParaRPr lang="en-GB" dirty="0"/>
          </a:p>
          <a:p>
            <a:endParaRPr lang="en-GB" dirty="0"/>
          </a:p>
          <a:p>
            <a:endParaRPr lang="en-GB" dirty="0"/>
          </a:p>
          <a:p>
            <a:r>
              <a:rPr lang="en-GB" dirty="0"/>
              <a:t>General Supply Chain</a:t>
            </a:r>
          </a:p>
        </p:txBody>
      </p:sp>
    </p:spTree>
    <p:extLst>
      <p:ext uri="{BB962C8B-B14F-4D97-AF65-F5344CB8AC3E}">
        <p14:creationId xmlns:p14="http://schemas.microsoft.com/office/powerpoint/2010/main" val="3890207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BD126-6404-E9C7-6CB4-D556889EACF8}"/>
            </a:ext>
          </a:extLst>
        </p:cNvPr>
        <p:cNvGrpSpPr/>
        <p:nvPr/>
      </p:nvGrpSpPr>
      <p:grpSpPr>
        <a:xfrm>
          <a:off x="0" y="0"/>
          <a:ext cx="0" cy="0"/>
          <a:chOff x="0" y="0"/>
          <a:chExt cx="0" cy="0"/>
        </a:xfrm>
      </p:grpSpPr>
      <p:sp>
        <p:nvSpPr>
          <p:cNvPr id="8" name="Rectangle 2">
            <a:extLst>
              <a:ext uri="{FF2B5EF4-FFF2-40B4-BE49-F238E27FC236}">
                <a16:creationId xmlns:a16="http://schemas.microsoft.com/office/drawing/2014/main" id="{0E0C2524-C13F-2813-1BAA-22993FC94C87}"/>
              </a:ext>
            </a:extLst>
          </p:cNvPr>
          <p:cNvSpPr>
            <a:spLocks noChangeArrowheads="1"/>
          </p:cNvSpPr>
          <p:nvPr/>
        </p:nvSpPr>
        <p:spPr bwMode="auto">
          <a:xfrm>
            <a:off x="-4419600" y="-55269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Gill Sans"/>
            </a:endParaRPr>
          </a:p>
        </p:txBody>
      </p:sp>
      <p:sp>
        <p:nvSpPr>
          <p:cNvPr id="5" name="Content Placeholder 4">
            <a:extLst>
              <a:ext uri="{FF2B5EF4-FFF2-40B4-BE49-F238E27FC236}">
                <a16:creationId xmlns:a16="http://schemas.microsoft.com/office/drawing/2014/main" id="{E43B1390-4D70-6D65-2C27-C809F529796B}"/>
              </a:ext>
            </a:extLst>
          </p:cNvPr>
          <p:cNvSpPr>
            <a:spLocks noGrp="1"/>
          </p:cNvSpPr>
          <p:nvPr>
            <p:ph idx="1"/>
          </p:nvPr>
        </p:nvSpPr>
        <p:spPr>
          <a:xfrm>
            <a:off x="655055" y="1442787"/>
            <a:ext cx="10881890" cy="4841846"/>
          </a:xfrm>
        </p:spPr>
        <p:txBody>
          <a:bodyPr vert="horz" lIns="91440" tIns="45720" rIns="91440" bIns="45720" rtlCol="0" anchor="t">
            <a:normAutofit/>
          </a:bodyPr>
          <a:lstStyle/>
          <a:p>
            <a:pPr>
              <a:buBlip>
                <a:blip r:embed="rId2"/>
              </a:buBlip>
            </a:pPr>
            <a:r>
              <a:rPr lang="en-US" sz="2000" dirty="0">
                <a:cs typeface="Arial"/>
              </a:rPr>
              <a:t>12 categories</a:t>
            </a:r>
          </a:p>
          <a:p>
            <a:pPr>
              <a:buBlip>
                <a:blip r:embed="rId2"/>
              </a:buBlip>
            </a:pPr>
            <a:r>
              <a:rPr lang="en-US" sz="2000" dirty="0">
                <a:cs typeface="Arial"/>
              </a:rPr>
              <a:t>4 “front-line” capabilities: air, land, marine, weaponry </a:t>
            </a:r>
          </a:p>
          <a:p>
            <a:pPr>
              <a:buBlip>
                <a:blip r:embed="rId2"/>
              </a:buBlip>
            </a:pPr>
            <a:r>
              <a:rPr lang="en-US" sz="2000" dirty="0">
                <a:cs typeface="Arial"/>
              </a:rPr>
              <a:t>4 “critical support” capabilities: logistics, C4ISR, personal equipment, personal welfare</a:t>
            </a:r>
          </a:p>
          <a:p>
            <a:pPr>
              <a:buBlip>
                <a:blip r:embed="rId2"/>
              </a:buBlip>
            </a:pPr>
            <a:r>
              <a:rPr lang="en-US" sz="2000" dirty="0"/>
              <a:t>4: “upstream supply” capabilities: chemicals, machinery, electronics, professional services</a:t>
            </a:r>
          </a:p>
          <a:p>
            <a:pPr>
              <a:buBlip>
                <a:blip r:embed="rId2"/>
              </a:buBlip>
            </a:pPr>
            <a:r>
              <a:rPr lang="en-US" sz="2000" dirty="0">
                <a:cs typeface="Arial"/>
              </a:rPr>
              <a:t>Companies can belong to more than one category</a:t>
            </a:r>
            <a:endParaRPr lang="en-US" sz="2000" dirty="0"/>
          </a:p>
          <a:p>
            <a:pPr>
              <a:buBlip>
                <a:blip r:embed="rId2"/>
              </a:buBlip>
            </a:pPr>
            <a:r>
              <a:rPr lang="en-US" sz="2000" dirty="0">
                <a:cs typeface="Arial"/>
              </a:rPr>
              <a:t>Wide variation in # of firms (professional services largest, weaponry smallest)</a:t>
            </a:r>
          </a:p>
          <a:p>
            <a:pPr>
              <a:buBlip>
                <a:blip r:embed="rId2"/>
              </a:buBlip>
            </a:pPr>
            <a:r>
              <a:rPr lang="en-US" sz="2000" dirty="0">
                <a:cs typeface="Arial"/>
              </a:rPr>
              <a:t>Strong overlaps in some (e.g., air, marine, and land platforms) but weaker in others (e.g., weaponry)</a:t>
            </a:r>
            <a:endParaRPr lang="en-US" sz="2000" dirty="0"/>
          </a:p>
          <a:p>
            <a:pPr marL="457200" lvl="1" indent="0">
              <a:buNone/>
            </a:pPr>
            <a:endParaRPr lang="en-US" sz="2000" dirty="0"/>
          </a:p>
        </p:txBody>
      </p:sp>
      <p:sp>
        <p:nvSpPr>
          <p:cNvPr id="7" name="Title 6">
            <a:extLst>
              <a:ext uri="{FF2B5EF4-FFF2-40B4-BE49-F238E27FC236}">
                <a16:creationId xmlns:a16="http://schemas.microsoft.com/office/drawing/2014/main" id="{2765EAF5-6012-4892-81A9-53CA97AF1E62}"/>
              </a:ext>
            </a:extLst>
          </p:cNvPr>
          <p:cNvSpPr>
            <a:spLocks noGrp="1"/>
          </p:cNvSpPr>
          <p:nvPr>
            <p:ph type="title"/>
          </p:nvPr>
        </p:nvSpPr>
        <p:spPr>
          <a:xfrm>
            <a:off x="95250" y="477202"/>
            <a:ext cx="11692195" cy="919665"/>
          </a:xfrm>
        </p:spPr>
        <p:txBody>
          <a:bodyPr>
            <a:normAutofit fontScale="90000"/>
          </a:bodyPr>
          <a:lstStyle/>
          <a:p>
            <a:r>
              <a:rPr lang="en-US" dirty="0">
                <a:cs typeface="Arial"/>
              </a:rPr>
              <a:t>Data: JOSCAR categories and relationships between them</a:t>
            </a:r>
            <a:endParaRPr lang="en-US" dirty="0"/>
          </a:p>
        </p:txBody>
      </p:sp>
    </p:spTree>
    <p:extLst>
      <p:ext uri="{BB962C8B-B14F-4D97-AF65-F5344CB8AC3E}">
        <p14:creationId xmlns:p14="http://schemas.microsoft.com/office/powerpoint/2010/main" val="2344739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FEB64-B863-68A9-DE0D-C6F5CF4E84EE}"/>
            </a:ext>
          </a:extLst>
        </p:cNvPr>
        <p:cNvGrpSpPr/>
        <p:nvPr/>
      </p:nvGrpSpPr>
      <p:grpSpPr>
        <a:xfrm>
          <a:off x="0" y="0"/>
          <a:ext cx="0" cy="0"/>
          <a:chOff x="0" y="0"/>
          <a:chExt cx="0" cy="0"/>
        </a:xfrm>
      </p:grpSpPr>
      <p:sp>
        <p:nvSpPr>
          <p:cNvPr id="8" name="Rectangle 2">
            <a:extLst>
              <a:ext uri="{FF2B5EF4-FFF2-40B4-BE49-F238E27FC236}">
                <a16:creationId xmlns:a16="http://schemas.microsoft.com/office/drawing/2014/main" id="{897A0D69-BAB7-58E6-9C1F-E1D0E241BDC7}"/>
              </a:ext>
            </a:extLst>
          </p:cNvPr>
          <p:cNvSpPr>
            <a:spLocks noChangeArrowheads="1"/>
          </p:cNvSpPr>
          <p:nvPr/>
        </p:nvSpPr>
        <p:spPr bwMode="auto">
          <a:xfrm>
            <a:off x="-4419600" y="-55269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Gill Sans"/>
            </a:endParaRPr>
          </a:p>
        </p:txBody>
      </p:sp>
      <p:sp>
        <p:nvSpPr>
          <p:cNvPr id="5" name="Content Placeholder 4">
            <a:extLst>
              <a:ext uri="{FF2B5EF4-FFF2-40B4-BE49-F238E27FC236}">
                <a16:creationId xmlns:a16="http://schemas.microsoft.com/office/drawing/2014/main" id="{A9FC5EF0-F60D-FC7E-A443-02E66A2015E5}"/>
              </a:ext>
            </a:extLst>
          </p:cNvPr>
          <p:cNvSpPr>
            <a:spLocks noGrp="1"/>
          </p:cNvSpPr>
          <p:nvPr>
            <p:ph idx="1"/>
          </p:nvPr>
        </p:nvSpPr>
        <p:spPr>
          <a:xfrm>
            <a:off x="498763" y="1578187"/>
            <a:ext cx="4553587" cy="4841846"/>
          </a:xfrm>
        </p:spPr>
        <p:txBody>
          <a:bodyPr vert="horz" lIns="91440" tIns="45720" rIns="91440" bIns="45720" rtlCol="0" anchor="t">
            <a:normAutofit fontScale="77500" lnSpcReduction="20000"/>
          </a:bodyPr>
          <a:lstStyle/>
          <a:p>
            <a:pPr>
              <a:lnSpc>
                <a:spcPct val="120000"/>
              </a:lnSpc>
              <a:buBlip>
                <a:blip r:embed="rId2"/>
              </a:buBlip>
            </a:pPr>
            <a:r>
              <a:rPr lang="en-US" dirty="0">
                <a:cs typeface="Arial"/>
              </a:rPr>
              <a:t>Reclassified JOSCAR data into 12 categories</a:t>
            </a:r>
          </a:p>
          <a:p>
            <a:pPr>
              <a:lnSpc>
                <a:spcPct val="120000"/>
              </a:lnSpc>
              <a:buBlip>
                <a:blip r:embed="rId2"/>
              </a:buBlip>
            </a:pPr>
            <a:r>
              <a:rPr lang="en-US" dirty="0">
                <a:cs typeface="Arial"/>
              </a:rPr>
              <a:t>HDBSCAN </a:t>
            </a:r>
            <a:r>
              <a:rPr lang="en-US" dirty="0">
                <a:ea typeface="+mn-lt"/>
                <a:cs typeface="+mn-lt"/>
              </a:rPr>
              <a:t>(Hierarchical Density-Based Spatial Clustering of Applications with Noise)</a:t>
            </a:r>
          </a:p>
          <a:p>
            <a:pPr>
              <a:lnSpc>
                <a:spcPct val="120000"/>
              </a:lnSpc>
              <a:buBlip>
                <a:blip r:embed="rId2"/>
              </a:buBlip>
            </a:pPr>
            <a:r>
              <a:rPr lang="en-US" dirty="0">
                <a:ea typeface="+mn-lt"/>
                <a:cs typeface="+mn-lt"/>
              </a:rPr>
              <a:t>Vetting and adjustment</a:t>
            </a:r>
          </a:p>
          <a:p>
            <a:pPr lvl="1">
              <a:lnSpc>
                <a:spcPct val="120000"/>
              </a:lnSpc>
              <a:buBlip>
                <a:blip r:embed="rId2"/>
              </a:buBlip>
            </a:pPr>
            <a:r>
              <a:rPr lang="en-US" dirty="0">
                <a:ea typeface="+mn-lt"/>
                <a:cs typeface="+mn-lt"/>
              </a:rPr>
              <a:t>Focus on manageable number of clusters</a:t>
            </a:r>
          </a:p>
          <a:p>
            <a:pPr lvl="1">
              <a:lnSpc>
                <a:spcPct val="120000"/>
              </a:lnSpc>
              <a:buBlip>
                <a:blip r:embed="rId2"/>
              </a:buBlip>
            </a:pPr>
            <a:r>
              <a:rPr lang="en-US" dirty="0">
                <a:ea typeface="+mn-lt"/>
                <a:cs typeface="+mn-lt"/>
              </a:rPr>
              <a:t>Adjusting spacing and overlaps</a:t>
            </a:r>
          </a:p>
          <a:p>
            <a:pPr lvl="1">
              <a:lnSpc>
                <a:spcPct val="120000"/>
              </a:lnSpc>
              <a:buBlip>
                <a:blip r:embed="rId2"/>
              </a:buBlip>
            </a:pPr>
            <a:r>
              <a:rPr lang="en-US" dirty="0">
                <a:ea typeface="+mn-lt"/>
                <a:cs typeface="+mn-lt"/>
              </a:rPr>
              <a:t>Sense checked geographies</a:t>
            </a:r>
          </a:p>
          <a:p>
            <a:pPr lvl="1">
              <a:lnSpc>
                <a:spcPct val="120000"/>
              </a:lnSpc>
              <a:buBlip>
                <a:blip r:embed="rId2"/>
              </a:buBlip>
            </a:pPr>
            <a:r>
              <a:rPr lang="en-US" dirty="0">
                <a:ea typeface="+mn-lt"/>
                <a:cs typeface="+mn-lt"/>
              </a:rPr>
              <a:t>Acknowledging MOD clusters might not present the same as civil ones</a:t>
            </a:r>
          </a:p>
        </p:txBody>
      </p:sp>
      <p:sp>
        <p:nvSpPr>
          <p:cNvPr id="7" name="Title 6">
            <a:extLst>
              <a:ext uri="{FF2B5EF4-FFF2-40B4-BE49-F238E27FC236}">
                <a16:creationId xmlns:a16="http://schemas.microsoft.com/office/drawing/2014/main" id="{4836A824-931D-C253-336E-A6BBCBA99891}"/>
              </a:ext>
            </a:extLst>
          </p:cNvPr>
          <p:cNvSpPr>
            <a:spLocks noGrp="1"/>
          </p:cNvSpPr>
          <p:nvPr>
            <p:ph type="title"/>
          </p:nvPr>
        </p:nvSpPr>
        <p:spPr/>
        <p:txBody>
          <a:bodyPr/>
          <a:lstStyle/>
          <a:p>
            <a:r>
              <a:rPr lang="en-US">
                <a:cs typeface="Arial"/>
              </a:rPr>
              <a:t>Cluster methodology</a:t>
            </a:r>
            <a:endParaRPr lang="en-US"/>
          </a:p>
        </p:txBody>
      </p:sp>
      <p:pic>
        <p:nvPicPr>
          <p:cNvPr id="2" name="Picture 1" descr="A diagram of a surface plot of estimating the surface&#10;&#10;AI-generated content may be incorrect.">
            <a:extLst>
              <a:ext uri="{FF2B5EF4-FFF2-40B4-BE49-F238E27FC236}">
                <a16:creationId xmlns:a16="http://schemas.microsoft.com/office/drawing/2014/main" id="{166269B6-E674-365D-7F4F-7C7813C43382}"/>
              </a:ext>
            </a:extLst>
          </p:cNvPr>
          <p:cNvPicPr>
            <a:picLocks noChangeAspect="1"/>
          </p:cNvPicPr>
          <p:nvPr/>
        </p:nvPicPr>
        <p:blipFill>
          <a:blip r:embed="rId3"/>
          <a:stretch>
            <a:fillRect/>
          </a:stretch>
        </p:blipFill>
        <p:spPr>
          <a:xfrm>
            <a:off x="6143277" y="3318921"/>
            <a:ext cx="4855350" cy="2035330"/>
          </a:xfrm>
          <a:prstGeom prst="rect">
            <a:avLst/>
          </a:prstGeom>
        </p:spPr>
      </p:pic>
      <p:pic>
        <p:nvPicPr>
          <p:cNvPr id="3" name="Picture 2" descr="A drawing of a graph&#10;&#10;AI-generated content may be incorrect.">
            <a:extLst>
              <a:ext uri="{FF2B5EF4-FFF2-40B4-BE49-F238E27FC236}">
                <a16:creationId xmlns:a16="http://schemas.microsoft.com/office/drawing/2014/main" id="{DA932371-98ED-B111-7DED-29C2A3DE4590}"/>
              </a:ext>
            </a:extLst>
          </p:cNvPr>
          <p:cNvPicPr>
            <a:picLocks noChangeAspect="1"/>
          </p:cNvPicPr>
          <p:nvPr/>
        </p:nvPicPr>
        <p:blipFill>
          <a:blip r:embed="rId4"/>
          <a:stretch>
            <a:fillRect/>
          </a:stretch>
        </p:blipFill>
        <p:spPr>
          <a:xfrm>
            <a:off x="6218703" y="1066375"/>
            <a:ext cx="4667328" cy="2036569"/>
          </a:xfrm>
          <a:prstGeom prst="rect">
            <a:avLst/>
          </a:prstGeom>
        </p:spPr>
      </p:pic>
    </p:spTree>
    <p:extLst>
      <p:ext uri="{BB962C8B-B14F-4D97-AF65-F5344CB8AC3E}">
        <p14:creationId xmlns:p14="http://schemas.microsoft.com/office/powerpoint/2010/main" val="2642093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9FF1A-25FD-B039-C652-FD6136697A9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AAA8885-1627-32C1-E6F0-19C698CA3528}"/>
              </a:ext>
            </a:extLst>
          </p:cNvPr>
          <p:cNvSpPr>
            <a:spLocks noGrp="1"/>
          </p:cNvSpPr>
          <p:nvPr>
            <p:ph type="title"/>
          </p:nvPr>
        </p:nvSpPr>
        <p:spPr>
          <a:xfrm>
            <a:off x="5660940" y="468286"/>
            <a:ext cx="6148918" cy="936052"/>
          </a:xfrm>
        </p:spPr>
        <p:txBody>
          <a:bodyPr anchor="ctr">
            <a:normAutofit fontScale="90000"/>
          </a:bodyPr>
          <a:lstStyle/>
          <a:p>
            <a:r>
              <a:rPr lang="en-US">
                <a:cs typeface="Arial"/>
              </a:rPr>
              <a:t>Exploring MOD clusters in places</a:t>
            </a:r>
            <a:endParaRPr lang="en-US"/>
          </a:p>
        </p:txBody>
      </p:sp>
      <p:sp>
        <p:nvSpPr>
          <p:cNvPr id="5" name="Content Placeholder 4">
            <a:extLst>
              <a:ext uri="{FF2B5EF4-FFF2-40B4-BE49-F238E27FC236}">
                <a16:creationId xmlns:a16="http://schemas.microsoft.com/office/drawing/2014/main" id="{58AA49C4-7845-5FE2-139A-93E9BB1666E8}"/>
              </a:ext>
            </a:extLst>
          </p:cNvPr>
          <p:cNvSpPr>
            <a:spLocks noGrp="1"/>
          </p:cNvSpPr>
          <p:nvPr>
            <p:ph idx="1"/>
          </p:nvPr>
        </p:nvSpPr>
        <p:spPr>
          <a:xfrm>
            <a:off x="6255556" y="-1486200"/>
            <a:ext cx="7768728" cy="4841846"/>
          </a:xfrm>
        </p:spPr>
        <p:txBody>
          <a:bodyPr>
            <a:normAutofit/>
          </a:bodyPr>
          <a:lstStyle/>
          <a:p>
            <a:pPr>
              <a:buBlip>
                <a:blip r:embed="rId3"/>
              </a:buBlip>
            </a:pPr>
            <a:r>
              <a:rPr lang="en-US"/>
              <a:t>Chevron bullet point style </a:t>
            </a:r>
          </a:p>
          <a:p>
            <a:pPr lvl="1">
              <a:buBlip>
                <a:blip r:embed="rId3"/>
              </a:buBlip>
            </a:pPr>
            <a:r>
              <a:rPr lang="en-US" sz="2800"/>
              <a:t>Second bullet </a:t>
            </a:r>
          </a:p>
        </p:txBody>
      </p:sp>
      <p:sp>
        <p:nvSpPr>
          <p:cNvPr id="8" name="Rectangle 2">
            <a:extLst>
              <a:ext uri="{FF2B5EF4-FFF2-40B4-BE49-F238E27FC236}">
                <a16:creationId xmlns:a16="http://schemas.microsoft.com/office/drawing/2014/main" id="{9024A2BC-9821-6641-DD63-FB3077C2391B}"/>
              </a:ext>
            </a:extLst>
          </p:cNvPr>
          <p:cNvSpPr>
            <a:spLocks noChangeArrowheads="1"/>
          </p:cNvSpPr>
          <p:nvPr/>
        </p:nvSpPr>
        <p:spPr bwMode="auto">
          <a:xfrm>
            <a:off x="-4419600" y="-55269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Gill Sans"/>
            </a:endParaRPr>
          </a:p>
        </p:txBody>
      </p:sp>
      <p:pic>
        <p:nvPicPr>
          <p:cNvPr id="2" name="Picture 1" descr="A map of countries/regions with different colored triangles&#10;&#10;AI-generated content may be incorrect.">
            <a:extLst>
              <a:ext uri="{FF2B5EF4-FFF2-40B4-BE49-F238E27FC236}">
                <a16:creationId xmlns:a16="http://schemas.microsoft.com/office/drawing/2014/main" id="{72CF2FFE-1434-05B9-78D0-69D13263010E}"/>
              </a:ext>
            </a:extLst>
          </p:cNvPr>
          <p:cNvPicPr>
            <a:picLocks noChangeAspect="1"/>
          </p:cNvPicPr>
          <p:nvPr/>
        </p:nvPicPr>
        <p:blipFill>
          <a:blip r:embed="rId4"/>
          <a:stretch>
            <a:fillRect/>
          </a:stretch>
        </p:blipFill>
        <p:spPr>
          <a:xfrm>
            <a:off x="421365" y="381000"/>
            <a:ext cx="4909623" cy="6454589"/>
          </a:xfrm>
          <a:prstGeom prst="rect">
            <a:avLst/>
          </a:prstGeom>
        </p:spPr>
      </p:pic>
      <p:sp>
        <p:nvSpPr>
          <p:cNvPr id="4" name="TextBox 3">
            <a:extLst>
              <a:ext uri="{FF2B5EF4-FFF2-40B4-BE49-F238E27FC236}">
                <a16:creationId xmlns:a16="http://schemas.microsoft.com/office/drawing/2014/main" id="{8FD707B5-7179-C1B7-93AC-9D219E827F15}"/>
              </a:ext>
            </a:extLst>
          </p:cNvPr>
          <p:cNvSpPr txBox="1"/>
          <p:nvPr/>
        </p:nvSpPr>
        <p:spPr>
          <a:xfrm>
            <a:off x="5662705" y="1714499"/>
            <a:ext cx="5873376"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Arial" panose="020B0604020202020204"/>
              </a:rPr>
              <a:t>Not many surprises</a:t>
            </a:r>
          </a:p>
          <a:p>
            <a:pPr marL="285750" indent="-285750">
              <a:buFont typeface="Arial"/>
              <a:buChar char="•"/>
            </a:pPr>
            <a:r>
              <a:rPr lang="en-US">
                <a:cs typeface="Arial" panose="020B0604020202020204"/>
              </a:rPr>
              <a:t>Lots of spatial overlap between JOSCAR sectors</a:t>
            </a:r>
          </a:p>
          <a:p>
            <a:pPr marL="285750" indent="-285750">
              <a:buFont typeface="Arial"/>
              <a:buChar char="•"/>
            </a:pPr>
            <a:r>
              <a:rPr lang="en-US">
                <a:cs typeface="Arial" panose="020B0604020202020204"/>
              </a:rPr>
              <a:t>Geographies become larger and some distinctive areas of interest </a:t>
            </a:r>
            <a:r>
              <a:rPr lang="en-US" err="1">
                <a:cs typeface="Arial" panose="020B0604020202020204"/>
              </a:rPr>
              <a:t>em</a:t>
            </a:r>
            <a:r>
              <a:rPr lang="en-US">
                <a:cs typeface="Arial" panose="020B0604020202020204"/>
              </a:rPr>
              <a:t>erge</a:t>
            </a:r>
          </a:p>
          <a:p>
            <a:pPr marL="285750" indent="-285750">
              <a:buFont typeface="Arial"/>
              <a:buChar char="•"/>
            </a:pPr>
            <a:r>
              <a:rPr lang="en-US">
                <a:cs typeface="Arial" panose="020B0604020202020204"/>
              </a:rPr>
              <a:t>Others become more complicated (e.g., Golden Triangle)</a:t>
            </a:r>
          </a:p>
          <a:p>
            <a:pPr marL="285750" indent="-285750">
              <a:buFont typeface="Arial"/>
              <a:buChar char="•"/>
            </a:pPr>
            <a:r>
              <a:rPr lang="en-US">
                <a:cs typeface="Arial" panose="020B0604020202020204"/>
              </a:rPr>
              <a:t>But, some caveats; The clusters are:</a:t>
            </a:r>
          </a:p>
          <a:p>
            <a:pPr marL="742950" lvl="1" indent="-285750">
              <a:buFont typeface="Courier New"/>
              <a:buChar char="o"/>
            </a:pPr>
            <a:r>
              <a:rPr lang="en-US">
                <a:cs typeface="Arial" panose="020B0604020202020204"/>
              </a:rPr>
              <a:t>Not the same sizes/significance in terms of employment, income from MOD, turnover etc.</a:t>
            </a:r>
          </a:p>
          <a:p>
            <a:pPr marL="742950" lvl="1" indent="-285750">
              <a:buFont typeface="Courier New"/>
              <a:buChar char="o"/>
            </a:pPr>
            <a:r>
              <a:rPr lang="en-US">
                <a:cs typeface="Arial" panose="020B0604020202020204"/>
              </a:rPr>
              <a:t>Not necessarily integrated/interacting with one another</a:t>
            </a:r>
          </a:p>
          <a:p>
            <a:pPr marL="285750" indent="-285750">
              <a:buFont typeface="Arial"/>
              <a:buChar char="•"/>
            </a:pPr>
            <a:r>
              <a:rPr lang="en-US">
                <a:cs typeface="Arial" panose="020B0604020202020204"/>
              </a:rPr>
              <a:t>Understanding significance requires more analysis</a:t>
            </a:r>
          </a:p>
        </p:txBody>
      </p:sp>
    </p:spTree>
    <p:extLst>
      <p:ext uri="{BB962C8B-B14F-4D97-AF65-F5344CB8AC3E}">
        <p14:creationId xmlns:p14="http://schemas.microsoft.com/office/powerpoint/2010/main" val="332478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BCEC5-BDCB-D188-80F9-A6113AE46BF0}"/>
            </a:ext>
          </a:extLst>
        </p:cNvPr>
        <p:cNvGrpSpPr/>
        <p:nvPr/>
      </p:nvGrpSpPr>
      <p:grpSpPr>
        <a:xfrm>
          <a:off x="0" y="0"/>
          <a:ext cx="0" cy="0"/>
          <a:chOff x="0" y="0"/>
          <a:chExt cx="0" cy="0"/>
        </a:xfrm>
      </p:grpSpPr>
      <p:pic>
        <p:nvPicPr>
          <p:cNvPr id="13" name="Picture 12" descr="A map of a country&#10;&#10;AI-generated content may be incorrect.">
            <a:extLst>
              <a:ext uri="{FF2B5EF4-FFF2-40B4-BE49-F238E27FC236}">
                <a16:creationId xmlns:a16="http://schemas.microsoft.com/office/drawing/2014/main" id="{BF1B97B1-BD89-B9C5-746D-C63A927EF69C}"/>
              </a:ext>
            </a:extLst>
          </p:cNvPr>
          <p:cNvPicPr>
            <a:picLocks noChangeAspect="1"/>
          </p:cNvPicPr>
          <p:nvPr/>
        </p:nvPicPr>
        <p:blipFill>
          <a:blip r:embed="rId3"/>
          <a:stretch>
            <a:fillRect/>
          </a:stretch>
        </p:blipFill>
        <p:spPr>
          <a:xfrm>
            <a:off x="564181" y="3007848"/>
            <a:ext cx="3375491" cy="2267183"/>
          </a:xfrm>
          <a:prstGeom prst="rect">
            <a:avLst/>
          </a:prstGeom>
        </p:spPr>
      </p:pic>
      <p:sp>
        <p:nvSpPr>
          <p:cNvPr id="7" name="Title 6">
            <a:extLst>
              <a:ext uri="{FF2B5EF4-FFF2-40B4-BE49-F238E27FC236}">
                <a16:creationId xmlns:a16="http://schemas.microsoft.com/office/drawing/2014/main" id="{8AAFA7F2-1874-3467-8DC0-A709F2849FD0}"/>
              </a:ext>
            </a:extLst>
          </p:cNvPr>
          <p:cNvSpPr>
            <a:spLocks noGrp="1"/>
          </p:cNvSpPr>
          <p:nvPr>
            <p:ph type="title"/>
          </p:nvPr>
        </p:nvSpPr>
        <p:spPr>
          <a:xfrm>
            <a:off x="5660940" y="468286"/>
            <a:ext cx="6148918" cy="936052"/>
          </a:xfrm>
        </p:spPr>
        <p:txBody>
          <a:bodyPr anchor="ctr">
            <a:normAutofit/>
          </a:bodyPr>
          <a:lstStyle/>
          <a:p>
            <a:r>
              <a:rPr lang="en-US" dirty="0">
                <a:cs typeface="Arial"/>
              </a:rPr>
              <a:t>Zooming in: South West</a:t>
            </a:r>
            <a:endParaRPr lang="en-US" dirty="0"/>
          </a:p>
        </p:txBody>
      </p:sp>
      <p:sp>
        <p:nvSpPr>
          <p:cNvPr id="5" name="Content Placeholder 4">
            <a:extLst>
              <a:ext uri="{FF2B5EF4-FFF2-40B4-BE49-F238E27FC236}">
                <a16:creationId xmlns:a16="http://schemas.microsoft.com/office/drawing/2014/main" id="{47A1913D-BB77-5ADC-D89E-15AC03F537EC}"/>
              </a:ext>
            </a:extLst>
          </p:cNvPr>
          <p:cNvSpPr>
            <a:spLocks noGrp="1"/>
          </p:cNvSpPr>
          <p:nvPr>
            <p:ph idx="1"/>
          </p:nvPr>
        </p:nvSpPr>
        <p:spPr>
          <a:xfrm>
            <a:off x="6255556" y="-1486200"/>
            <a:ext cx="7768728" cy="4841846"/>
          </a:xfrm>
        </p:spPr>
        <p:txBody>
          <a:bodyPr>
            <a:normAutofit/>
          </a:bodyPr>
          <a:lstStyle/>
          <a:p>
            <a:pPr>
              <a:buBlip>
                <a:blip r:embed="rId4"/>
              </a:buBlip>
            </a:pPr>
            <a:r>
              <a:rPr lang="en-US"/>
              <a:t>Chevron bullet point style </a:t>
            </a:r>
          </a:p>
          <a:p>
            <a:pPr lvl="1">
              <a:buBlip>
                <a:blip r:embed="rId4"/>
              </a:buBlip>
            </a:pPr>
            <a:r>
              <a:rPr lang="en-US" sz="2800"/>
              <a:t>Second bullet </a:t>
            </a:r>
          </a:p>
        </p:txBody>
      </p:sp>
      <p:sp>
        <p:nvSpPr>
          <p:cNvPr id="8" name="Rectangle 2">
            <a:extLst>
              <a:ext uri="{FF2B5EF4-FFF2-40B4-BE49-F238E27FC236}">
                <a16:creationId xmlns:a16="http://schemas.microsoft.com/office/drawing/2014/main" id="{3DE91E2C-7AEA-980A-3351-7054278F2FE8}"/>
              </a:ext>
            </a:extLst>
          </p:cNvPr>
          <p:cNvSpPr>
            <a:spLocks noChangeArrowheads="1"/>
          </p:cNvSpPr>
          <p:nvPr/>
        </p:nvSpPr>
        <p:spPr bwMode="auto">
          <a:xfrm>
            <a:off x="-4419600" y="-55269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Gill Sans"/>
            </a:endParaRPr>
          </a:p>
        </p:txBody>
      </p:sp>
      <p:sp>
        <p:nvSpPr>
          <p:cNvPr id="4" name="TextBox 3">
            <a:extLst>
              <a:ext uri="{FF2B5EF4-FFF2-40B4-BE49-F238E27FC236}">
                <a16:creationId xmlns:a16="http://schemas.microsoft.com/office/drawing/2014/main" id="{8E8CEA0D-0065-CD7D-6FAC-6CC6E4190B1C}"/>
              </a:ext>
            </a:extLst>
          </p:cNvPr>
          <p:cNvSpPr txBox="1"/>
          <p:nvPr/>
        </p:nvSpPr>
        <p:spPr>
          <a:xfrm>
            <a:off x="5662705" y="1714499"/>
            <a:ext cx="5873376"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cs typeface="Arial" panose="020B0604020202020204"/>
              </a:rPr>
              <a:t>Has some representation from many sectors (not weaponry, air, land, electrical)</a:t>
            </a:r>
          </a:p>
          <a:p>
            <a:pPr marL="285750" indent="-285750">
              <a:buFont typeface="Arial"/>
              <a:buChar char="•"/>
            </a:pPr>
            <a:r>
              <a:rPr lang="en-US" dirty="0">
                <a:cs typeface="Arial" panose="020B0604020202020204"/>
              </a:rPr>
              <a:t>2 clear subgroupings – Devon &amp; Cornwall </a:t>
            </a:r>
          </a:p>
          <a:p>
            <a:pPr marL="285750" indent="-285750">
              <a:buFont typeface="Arial"/>
              <a:buChar char="•"/>
            </a:pPr>
            <a:r>
              <a:rPr lang="en-US" dirty="0">
                <a:cs typeface="Arial" panose="020B0604020202020204"/>
              </a:rPr>
              <a:t>4 "main" clusters all </a:t>
            </a:r>
            <a:r>
              <a:rPr lang="en-US" dirty="0" err="1">
                <a:cs typeface="Arial" panose="020B0604020202020204"/>
              </a:rPr>
              <a:t>centred</a:t>
            </a:r>
            <a:r>
              <a:rPr lang="en-US" dirty="0">
                <a:cs typeface="Arial" panose="020B0604020202020204"/>
              </a:rPr>
              <a:t> on Plymouth</a:t>
            </a:r>
          </a:p>
          <a:p>
            <a:pPr marL="285750" indent="-285750">
              <a:buFont typeface="Arial"/>
              <a:buChar char="•"/>
            </a:pPr>
            <a:r>
              <a:rPr lang="en-US" dirty="0">
                <a:cs typeface="Arial" panose="020B0604020202020204"/>
              </a:rPr>
              <a:t>Growth strategies could support all clusters, most significant clusters, OR explore opportunities for synergies</a:t>
            </a:r>
          </a:p>
          <a:p>
            <a:pPr marL="742950" lvl="1" indent="-285750">
              <a:buFont typeface="Courier New"/>
              <a:buChar char="o"/>
            </a:pPr>
            <a:r>
              <a:rPr lang="en-US" dirty="0">
                <a:cs typeface="Arial" panose="020B0604020202020204"/>
              </a:rPr>
              <a:t>Marine 3 overlaps with Mechanical 1, Materials 2, Personal equipment 1</a:t>
            </a:r>
          </a:p>
        </p:txBody>
      </p:sp>
      <p:pic>
        <p:nvPicPr>
          <p:cNvPr id="3" name="Picture 2" descr="A map of a state&#10;&#10;AI-generated content may be incorrect.">
            <a:extLst>
              <a:ext uri="{FF2B5EF4-FFF2-40B4-BE49-F238E27FC236}">
                <a16:creationId xmlns:a16="http://schemas.microsoft.com/office/drawing/2014/main" id="{7FFCF1D2-A6FD-B9C5-2F7D-A33F1AC40DB4}"/>
              </a:ext>
            </a:extLst>
          </p:cNvPr>
          <p:cNvPicPr>
            <a:picLocks noChangeAspect="1"/>
          </p:cNvPicPr>
          <p:nvPr/>
        </p:nvPicPr>
        <p:blipFill>
          <a:blip r:embed="rId5"/>
          <a:stretch>
            <a:fillRect/>
          </a:stretch>
        </p:blipFill>
        <p:spPr>
          <a:xfrm>
            <a:off x="712694" y="803555"/>
            <a:ext cx="3370730" cy="2270126"/>
          </a:xfrm>
          <a:prstGeom prst="rect">
            <a:avLst/>
          </a:prstGeom>
        </p:spPr>
      </p:pic>
      <p:sp>
        <p:nvSpPr>
          <p:cNvPr id="9" name="TextBox 8">
            <a:extLst>
              <a:ext uri="{FF2B5EF4-FFF2-40B4-BE49-F238E27FC236}">
                <a16:creationId xmlns:a16="http://schemas.microsoft.com/office/drawing/2014/main" id="{C605A1EF-4587-0CC7-EAF7-30D572B90D33}"/>
              </a:ext>
            </a:extLst>
          </p:cNvPr>
          <p:cNvSpPr txBox="1"/>
          <p:nvPr/>
        </p:nvSpPr>
        <p:spPr>
          <a:xfrm>
            <a:off x="1579756" y="3512634"/>
            <a:ext cx="227237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Marine 3</a:t>
            </a:r>
          </a:p>
        </p:txBody>
      </p:sp>
      <p:sp>
        <p:nvSpPr>
          <p:cNvPr id="10" name="TextBox 9">
            <a:extLst>
              <a:ext uri="{FF2B5EF4-FFF2-40B4-BE49-F238E27FC236}">
                <a16:creationId xmlns:a16="http://schemas.microsoft.com/office/drawing/2014/main" id="{AE32E763-7995-F20E-5904-185840AD16EF}"/>
              </a:ext>
            </a:extLst>
          </p:cNvPr>
          <p:cNvSpPr txBox="1"/>
          <p:nvPr/>
        </p:nvSpPr>
        <p:spPr>
          <a:xfrm>
            <a:off x="3301999" y="3277218"/>
            <a:ext cx="227237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Professional services 1</a:t>
            </a:r>
          </a:p>
        </p:txBody>
      </p:sp>
      <p:sp>
        <p:nvSpPr>
          <p:cNvPr id="11" name="TextBox 10">
            <a:extLst>
              <a:ext uri="{FF2B5EF4-FFF2-40B4-BE49-F238E27FC236}">
                <a16:creationId xmlns:a16="http://schemas.microsoft.com/office/drawing/2014/main" id="{69557E2C-4F67-E927-A755-FC1C3A566B16}"/>
              </a:ext>
            </a:extLst>
          </p:cNvPr>
          <p:cNvSpPr txBox="1"/>
          <p:nvPr/>
        </p:nvSpPr>
        <p:spPr>
          <a:xfrm>
            <a:off x="1914292" y="4497657"/>
            <a:ext cx="227237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Machinery &amp; mechanical 1</a:t>
            </a:r>
          </a:p>
        </p:txBody>
      </p:sp>
      <p:sp>
        <p:nvSpPr>
          <p:cNvPr id="14" name="TextBox 13">
            <a:extLst>
              <a:ext uri="{FF2B5EF4-FFF2-40B4-BE49-F238E27FC236}">
                <a16:creationId xmlns:a16="http://schemas.microsoft.com/office/drawing/2014/main" id="{4237A2AE-3255-D6A0-ACF5-E009F5A18821}"/>
              </a:ext>
            </a:extLst>
          </p:cNvPr>
          <p:cNvSpPr txBox="1"/>
          <p:nvPr/>
        </p:nvSpPr>
        <p:spPr>
          <a:xfrm>
            <a:off x="2719658" y="3983463"/>
            <a:ext cx="270602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Training &amp; professional services 3</a:t>
            </a:r>
          </a:p>
        </p:txBody>
      </p:sp>
    </p:spTree>
    <p:extLst>
      <p:ext uri="{BB962C8B-B14F-4D97-AF65-F5344CB8AC3E}">
        <p14:creationId xmlns:p14="http://schemas.microsoft.com/office/powerpoint/2010/main" val="829636077"/>
      </p:ext>
    </p:extLst>
  </p:cSld>
  <p:clrMapOvr>
    <a:masterClrMapping/>
  </p:clrMapOvr>
</p:sld>
</file>

<file path=ppt/theme/theme1.xml><?xml version="1.0" encoding="utf-8"?>
<a:theme xmlns:a="http://schemas.openxmlformats.org/drawingml/2006/main" name="Office Theme">
  <a:themeElements>
    <a:clrScheme name="IRC Brand Colours">
      <a:dk1>
        <a:srgbClr val="30249E"/>
      </a:dk1>
      <a:lt1>
        <a:srgbClr val="FFFFFF"/>
      </a:lt1>
      <a:dk2>
        <a:srgbClr val="30249E"/>
      </a:dk2>
      <a:lt2>
        <a:srgbClr val="FFFFFF"/>
      </a:lt2>
      <a:accent1>
        <a:srgbClr val="3FBCBC"/>
      </a:accent1>
      <a:accent2>
        <a:srgbClr val="FF7900"/>
      </a:accent2>
      <a:accent3>
        <a:srgbClr val="9FDEDE"/>
      </a:accent3>
      <a:accent4>
        <a:srgbClr val="FFE600"/>
      </a:accent4>
      <a:accent5>
        <a:srgbClr val="30249E"/>
      </a:accent5>
      <a:accent6>
        <a:srgbClr val="3FBCBC"/>
      </a:accent6>
      <a:hlink>
        <a:srgbClr val="007FFF"/>
      </a:hlink>
      <a:folHlink>
        <a:srgbClr val="C34E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1352D31880424A8DE2F5D37E84E333" ma:contentTypeVersion="16" ma:contentTypeDescription="Create a new document." ma:contentTypeScope="" ma:versionID="1a0b0d59ca74301bae4eaffef5db593c">
  <xsd:schema xmlns:xsd="http://www.w3.org/2001/XMLSchema" xmlns:xs="http://www.w3.org/2001/XMLSchema" xmlns:p="http://schemas.microsoft.com/office/2006/metadata/properties" xmlns:ns2="deacb4e6-6c2b-4ee4-be02-982b0a1ef144" xmlns:ns3="5daf352a-9992-4a04-a673-ec16d17eccee" targetNamespace="http://schemas.microsoft.com/office/2006/metadata/properties" ma:root="true" ma:fieldsID="c42b34bc8d44f3d673a0f71871cef8be" ns2:_="" ns3:_="">
    <xsd:import namespace="deacb4e6-6c2b-4ee4-be02-982b0a1ef144"/>
    <xsd:import namespace="5daf352a-9992-4a04-a673-ec16d17ecce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Relevance"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acb4e6-6c2b-4ee4-be02-982b0a1ef1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da3e531-cdfe-4c4e-950f-177f6af2d72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Relevance" ma:index="21" nillable="true" ma:displayName="Relevance " ma:format="Dropdown" ma:internalName="Relevance">
      <xsd:simpleType>
        <xsd:union memberTypes="dms:Text">
          <xsd:simpleType>
            <xsd:restriction base="dms:Choice">
              <xsd:enumeration value="very"/>
              <xsd:enumeration value="somewhat"/>
              <xsd:enumeration value="less"/>
            </xsd:restriction>
          </xsd:simpleType>
        </xsd:un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af352a-9992-4a04-a673-ec16d17ecce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4204fca0-f3f0-4e8f-9874-ec0bef79aa68}" ma:internalName="TaxCatchAll" ma:showField="CatchAllData" ma:web="5daf352a-9992-4a04-a673-ec16d17ecc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eacb4e6-6c2b-4ee4-be02-982b0a1ef144">
      <Terms xmlns="http://schemas.microsoft.com/office/infopath/2007/PartnerControls"/>
    </lcf76f155ced4ddcb4097134ff3c332f>
    <TaxCatchAll xmlns="5daf352a-9992-4a04-a673-ec16d17eccee" xsi:nil="true"/>
    <Relevance xmlns="deacb4e6-6c2b-4ee4-be02-982b0a1ef144" xsi:nil="true"/>
  </documentManagement>
</p:properties>
</file>

<file path=customXml/itemProps1.xml><?xml version="1.0" encoding="utf-8"?>
<ds:datastoreItem xmlns:ds="http://schemas.openxmlformats.org/officeDocument/2006/customXml" ds:itemID="{E2DB1F31-863F-4887-9305-CE2E6241ADE4}">
  <ds:schemaRefs>
    <ds:schemaRef ds:uri="5daf352a-9992-4a04-a673-ec16d17eccee"/>
    <ds:schemaRef ds:uri="deacb4e6-6c2b-4ee4-be02-982b0a1e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E550D38-A465-4B6E-9B29-C7397D884800}">
  <ds:schemaRefs>
    <ds:schemaRef ds:uri="http://schemas.microsoft.com/sharepoint/v3/contenttype/forms"/>
  </ds:schemaRefs>
</ds:datastoreItem>
</file>

<file path=customXml/itemProps3.xml><?xml version="1.0" encoding="utf-8"?>
<ds:datastoreItem xmlns:ds="http://schemas.openxmlformats.org/officeDocument/2006/customXml" ds:itemID="{EFD80D4D-FB40-4F5D-A395-97A952A9B0FC}">
  <ds:schemaRefs>
    <ds:schemaRef ds:uri="5daf352a-9992-4a04-a673-ec16d17eccee"/>
    <ds:schemaRef ds:uri="deacb4e6-6c2b-4ee4-be02-982b0a1e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2176</Words>
  <Application>Microsoft Office PowerPoint</Application>
  <PresentationFormat>Widescreen</PresentationFormat>
  <Paragraphs>313</Paragraphs>
  <Slides>24</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Courier New</vt:lpstr>
      <vt:lpstr>Gill Sans</vt:lpstr>
      <vt:lpstr>Gill Sans MT</vt:lpstr>
      <vt:lpstr>Rubik</vt:lpstr>
      <vt:lpstr>Rubik Light</vt:lpstr>
      <vt:lpstr>Segoe UI</vt:lpstr>
      <vt:lpstr>Office Theme</vt:lpstr>
      <vt:lpstr>PowerPoint Presentation</vt:lpstr>
      <vt:lpstr>PowerPoint Presentation</vt:lpstr>
      <vt:lpstr>PowerPoint Presentation</vt:lpstr>
      <vt:lpstr>Data Sources (and issues...)</vt:lpstr>
      <vt:lpstr>Defence Sector Categorisation Framework</vt:lpstr>
      <vt:lpstr>Data: JOSCAR categories and relationships between them</vt:lpstr>
      <vt:lpstr>Cluster methodology</vt:lpstr>
      <vt:lpstr>Exploring MOD clusters in places</vt:lpstr>
      <vt:lpstr>Zooming in: South West</vt:lpstr>
      <vt:lpstr>PowerPoint Presentation</vt:lpstr>
      <vt:lpstr>Different Layers of Dual Use/Purpose</vt:lpstr>
      <vt:lpstr>Dual use Technology Theoretical Framework</vt:lpstr>
      <vt:lpstr>PowerPoint Presentation</vt:lpstr>
      <vt:lpstr>Example of Direct Spillovers – Dual Use Firms</vt:lpstr>
      <vt:lpstr>PowerPoint Presentation</vt:lpstr>
      <vt:lpstr>Example Defence Applications of General Purpose Technologies</vt:lpstr>
      <vt:lpstr>PowerPoint Presentation</vt:lpstr>
      <vt:lpstr>JOSCAR Capabilities x GPT Categories</vt:lpstr>
      <vt:lpstr>Clusters x GPT: Marine platforms</vt:lpstr>
      <vt:lpstr>Top findings</vt:lpstr>
      <vt:lpstr>Mapping a 3-way relationship to inform MOD investments</vt:lpstr>
      <vt:lpstr>Overlaps create opportunities for multiple approaches</vt:lpstr>
      <vt:lpstr>Work Ongoing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Adam Brown</cp:lastModifiedBy>
  <cp:revision>176</cp:revision>
  <dcterms:created xsi:type="dcterms:W3CDTF">2023-02-06T12:14:38Z</dcterms:created>
  <dcterms:modified xsi:type="dcterms:W3CDTF">2026-08-11T11:11:17Z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0x010100011352D31880424A8DE2F5D37E84E333</vt:lpwstr>
  </property>
  <property fmtid="{D5CDD505-2E9C-101B-9397-08002B2CF9AE}" pid="3" name="MediaServiceImageTags">
    <vt:lpwstr/>
  </property>
</Properties>
</file>