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4">
  <p:sldMasterIdLst>
    <p:sldMasterId id="2147483654" r:id="rId4"/>
    <p:sldMasterId id="2147483670" r:id="rId5"/>
    <p:sldMasterId id="2147483730" r:id="rId6"/>
    <p:sldMasterId id="2147483732" r:id="rId7"/>
    <p:sldMasterId id="2147483734" r:id="rId8"/>
  </p:sldMasterIdLst>
  <p:notesMasterIdLst>
    <p:notesMasterId r:id="rId23"/>
  </p:notesMasterIdLst>
  <p:sldIdLst>
    <p:sldId id="257" r:id="rId9"/>
    <p:sldId id="300" r:id="rId10"/>
    <p:sldId id="332" r:id="rId11"/>
    <p:sldId id="339" r:id="rId12"/>
    <p:sldId id="342" r:id="rId13"/>
    <p:sldId id="338" r:id="rId14"/>
    <p:sldId id="347" r:id="rId15"/>
    <p:sldId id="335" r:id="rId16"/>
    <p:sldId id="334" r:id="rId17"/>
    <p:sldId id="343" r:id="rId18"/>
    <p:sldId id="345" r:id="rId19"/>
    <p:sldId id="333" r:id="rId20"/>
    <p:sldId id="346" r:id="rId21"/>
    <p:sldId id="337"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C3D4499-FCCA-0391-B068-0C5DB9A527D6}" name="Hamish Gamble" initials="HG" userId="S::gamb0043@flinders.edu.au::af2ce225-6e4a-4017-af20-d64d21491160" providerId="AD"/>
  <p188:author id="{03D4E99B-4010-95B2-78D2-9ACE3648A650}" name="Sharif Rasel" initials="SR" userId="S::rase0007@flinders.edu.au::0f870074-1547-4c8a-b37e-3cf0fe107a0a"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AB3287-2E37-4E66-A741-550B865A135D}" v="12" dt="2026-07-17T07:52:33.47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0" d="100"/>
          <a:sy n="60" d="100"/>
        </p:scale>
        <p:origin x="88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3.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2.xml"/><Relationship Id="rId19" Type="http://schemas.openxmlformats.org/officeDocument/2006/relationships/slide" Target="slides/slide1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tableStyles" Target="tableStyles.xml"/><Relationship Id="rId3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arif Rasel" userId="0f870074-1547-4c8a-b37e-3cf0fe107a0a" providerId="ADAL" clId="{9E7E4D18-3F9E-47C9-8805-4AC010DD6EF8}"/>
    <pc:docChg chg="addSld delSld modSld sldOrd">
      <pc:chgData name="Sharif Rasel" userId="0f870074-1547-4c8a-b37e-3cf0fe107a0a" providerId="ADAL" clId="{9E7E4D18-3F9E-47C9-8805-4AC010DD6EF8}" dt="2026-07-17T07:52:35.921" v="250" actId="47"/>
      <pc:docMkLst>
        <pc:docMk/>
      </pc:docMkLst>
      <pc:sldChg chg="modSp mod">
        <pc:chgData name="Sharif Rasel" userId="0f870074-1547-4c8a-b37e-3cf0fe107a0a" providerId="ADAL" clId="{9E7E4D18-3F9E-47C9-8805-4AC010DD6EF8}" dt="2026-07-16T22:15:08.326" v="163"/>
        <pc:sldMkLst>
          <pc:docMk/>
          <pc:sldMk cId="499841088" sldId="257"/>
        </pc:sldMkLst>
        <pc:spChg chg="mod">
          <ac:chgData name="Sharif Rasel" userId="0f870074-1547-4c8a-b37e-3cf0fe107a0a" providerId="ADAL" clId="{9E7E4D18-3F9E-47C9-8805-4AC010DD6EF8}" dt="2026-07-16T22:15:08.326" v="163"/>
          <ac:spMkLst>
            <pc:docMk/>
            <pc:sldMk cId="499841088" sldId="257"/>
            <ac:spMk id="2" creationId="{57923DA1-7E2B-2CEA-3565-C5EF6081B94F}"/>
          </ac:spMkLst>
        </pc:spChg>
      </pc:sldChg>
      <pc:sldChg chg="modSp mod">
        <pc:chgData name="Sharif Rasel" userId="0f870074-1547-4c8a-b37e-3cf0fe107a0a" providerId="ADAL" clId="{9E7E4D18-3F9E-47C9-8805-4AC010DD6EF8}" dt="2026-07-15T21:09:56.529" v="37" actId="6549"/>
        <pc:sldMkLst>
          <pc:docMk/>
          <pc:sldMk cId="701574681" sldId="300"/>
        </pc:sldMkLst>
        <pc:spChg chg="mod">
          <ac:chgData name="Sharif Rasel" userId="0f870074-1547-4c8a-b37e-3cf0fe107a0a" providerId="ADAL" clId="{9E7E4D18-3F9E-47C9-8805-4AC010DD6EF8}" dt="2026-07-15T21:09:56.529" v="37" actId="6549"/>
          <ac:spMkLst>
            <pc:docMk/>
            <pc:sldMk cId="701574681" sldId="300"/>
            <ac:spMk id="6" creationId="{0B1CA5DE-59DC-D15D-97A8-48FCA0F661EF}"/>
          </ac:spMkLst>
        </pc:spChg>
      </pc:sldChg>
      <pc:sldChg chg="del">
        <pc:chgData name="Sharif Rasel" userId="0f870074-1547-4c8a-b37e-3cf0fe107a0a" providerId="ADAL" clId="{9E7E4D18-3F9E-47C9-8805-4AC010DD6EF8}" dt="2026-07-17T07:52:35.921" v="250" actId="47"/>
        <pc:sldMkLst>
          <pc:docMk/>
          <pc:sldMk cId="4051148682" sldId="331"/>
        </pc:sldMkLst>
      </pc:sldChg>
      <pc:sldChg chg="modSp mod">
        <pc:chgData name="Sharif Rasel" userId="0f870074-1547-4c8a-b37e-3cf0fe107a0a" providerId="ADAL" clId="{9E7E4D18-3F9E-47C9-8805-4AC010DD6EF8}" dt="2026-07-15T21:01:19.016" v="29" actId="15"/>
        <pc:sldMkLst>
          <pc:docMk/>
          <pc:sldMk cId="167174739" sldId="332"/>
        </pc:sldMkLst>
        <pc:spChg chg="mod">
          <ac:chgData name="Sharif Rasel" userId="0f870074-1547-4c8a-b37e-3cf0fe107a0a" providerId="ADAL" clId="{9E7E4D18-3F9E-47C9-8805-4AC010DD6EF8}" dt="2026-07-15T21:00:50.366" v="23" actId="20577"/>
          <ac:spMkLst>
            <pc:docMk/>
            <pc:sldMk cId="167174739" sldId="332"/>
            <ac:spMk id="2" creationId="{9F646C8E-78DE-9362-B61D-3D3210EF3B75}"/>
          </ac:spMkLst>
        </pc:spChg>
        <pc:spChg chg="mod">
          <ac:chgData name="Sharif Rasel" userId="0f870074-1547-4c8a-b37e-3cf0fe107a0a" providerId="ADAL" clId="{9E7E4D18-3F9E-47C9-8805-4AC010DD6EF8}" dt="2026-07-15T21:01:19.016" v="29" actId="15"/>
          <ac:spMkLst>
            <pc:docMk/>
            <pc:sldMk cId="167174739" sldId="332"/>
            <ac:spMk id="3" creationId="{FE7E68AE-F110-5FB5-4B2C-31335FC12758}"/>
          </ac:spMkLst>
        </pc:spChg>
      </pc:sldChg>
      <pc:sldChg chg="modSp mod">
        <pc:chgData name="Sharif Rasel" userId="0f870074-1547-4c8a-b37e-3cf0fe107a0a" providerId="ADAL" clId="{9E7E4D18-3F9E-47C9-8805-4AC010DD6EF8}" dt="2026-07-16T22:12:38.742" v="156"/>
        <pc:sldMkLst>
          <pc:docMk/>
          <pc:sldMk cId="2270247280" sldId="333"/>
        </pc:sldMkLst>
        <pc:spChg chg="mod">
          <ac:chgData name="Sharif Rasel" userId="0f870074-1547-4c8a-b37e-3cf0fe107a0a" providerId="ADAL" clId="{9E7E4D18-3F9E-47C9-8805-4AC010DD6EF8}" dt="2026-07-16T22:12:38.742" v="156"/>
          <ac:spMkLst>
            <pc:docMk/>
            <pc:sldMk cId="2270247280" sldId="333"/>
            <ac:spMk id="3" creationId="{FE7E68AE-F110-5FB5-4B2C-31335FC12758}"/>
          </ac:spMkLst>
        </pc:spChg>
      </pc:sldChg>
      <pc:sldChg chg="modSp mod ord">
        <pc:chgData name="Sharif Rasel" userId="0f870074-1547-4c8a-b37e-3cf0fe107a0a" providerId="ADAL" clId="{9E7E4D18-3F9E-47C9-8805-4AC010DD6EF8}" dt="2026-07-16T21:46:09.248" v="89" actId="20577"/>
        <pc:sldMkLst>
          <pc:docMk/>
          <pc:sldMk cId="981560195" sldId="334"/>
        </pc:sldMkLst>
        <pc:spChg chg="mod">
          <ac:chgData name="Sharif Rasel" userId="0f870074-1547-4c8a-b37e-3cf0fe107a0a" providerId="ADAL" clId="{9E7E4D18-3F9E-47C9-8805-4AC010DD6EF8}" dt="2026-07-16T21:46:09.248" v="89" actId="20577"/>
          <ac:spMkLst>
            <pc:docMk/>
            <pc:sldMk cId="981560195" sldId="334"/>
            <ac:spMk id="2" creationId="{9F646C8E-78DE-9362-B61D-3D3210EF3B75}"/>
          </ac:spMkLst>
        </pc:spChg>
      </pc:sldChg>
      <pc:sldChg chg="modSp mod">
        <pc:chgData name="Sharif Rasel" userId="0f870074-1547-4c8a-b37e-3cf0fe107a0a" providerId="ADAL" clId="{9E7E4D18-3F9E-47C9-8805-4AC010DD6EF8}" dt="2026-07-16T21:45:29.106" v="86" actId="20577"/>
        <pc:sldMkLst>
          <pc:docMk/>
          <pc:sldMk cId="3736017828" sldId="335"/>
        </pc:sldMkLst>
        <pc:spChg chg="mod">
          <ac:chgData name="Sharif Rasel" userId="0f870074-1547-4c8a-b37e-3cf0fe107a0a" providerId="ADAL" clId="{9E7E4D18-3F9E-47C9-8805-4AC010DD6EF8}" dt="2026-07-16T21:45:29.106" v="86" actId="20577"/>
          <ac:spMkLst>
            <pc:docMk/>
            <pc:sldMk cId="3736017828" sldId="335"/>
            <ac:spMk id="3" creationId="{FE7E68AE-F110-5FB5-4B2C-31335FC12758}"/>
          </ac:spMkLst>
        </pc:spChg>
      </pc:sldChg>
      <pc:sldChg chg="modSp mod">
        <pc:chgData name="Sharif Rasel" userId="0f870074-1547-4c8a-b37e-3cf0fe107a0a" providerId="ADAL" clId="{9E7E4D18-3F9E-47C9-8805-4AC010DD6EF8}" dt="2026-07-16T21:54:09.753" v="143" actId="20577"/>
        <pc:sldMkLst>
          <pc:docMk/>
          <pc:sldMk cId="3938877611" sldId="337"/>
        </pc:sldMkLst>
        <pc:spChg chg="mod">
          <ac:chgData name="Sharif Rasel" userId="0f870074-1547-4c8a-b37e-3cf0fe107a0a" providerId="ADAL" clId="{9E7E4D18-3F9E-47C9-8805-4AC010DD6EF8}" dt="2026-07-16T21:54:09.753" v="143" actId="20577"/>
          <ac:spMkLst>
            <pc:docMk/>
            <pc:sldMk cId="3938877611" sldId="337"/>
            <ac:spMk id="3" creationId="{FE7E68AE-F110-5FB5-4B2C-31335FC12758}"/>
          </ac:spMkLst>
        </pc:spChg>
      </pc:sldChg>
      <pc:sldChg chg="add">
        <pc:chgData name="Sharif Rasel" userId="0f870074-1547-4c8a-b37e-3cf0fe107a0a" providerId="ADAL" clId="{9E7E4D18-3F9E-47C9-8805-4AC010DD6EF8}" dt="2026-07-17T07:52:33.475" v="249"/>
        <pc:sldMkLst>
          <pc:docMk/>
          <pc:sldMk cId="4021375270" sldId="338"/>
        </pc:sldMkLst>
      </pc:sldChg>
      <pc:sldChg chg="modSp mod">
        <pc:chgData name="Sharif Rasel" userId="0f870074-1547-4c8a-b37e-3cf0fe107a0a" providerId="ADAL" clId="{9E7E4D18-3F9E-47C9-8805-4AC010DD6EF8}" dt="2026-07-17T07:50:34.431" v="248" actId="20577"/>
        <pc:sldMkLst>
          <pc:docMk/>
          <pc:sldMk cId="731655851" sldId="339"/>
        </pc:sldMkLst>
        <pc:spChg chg="mod">
          <ac:chgData name="Sharif Rasel" userId="0f870074-1547-4c8a-b37e-3cf0fe107a0a" providerId="ADAL" clId="{9E7E4D18-3F9E-47C9-8805-4AC010DD6EF8}" dt="2026-07-17T07:50:34.431" v="248" actId="20577"/>
          <ac:spMkLst>
            <pc:docMk/>
            <pc:sldMk cId="731655851" sldId="339"/>
            <ac:spMk id="2" creationId="{317D4286-813B-6153-BE1C-CB85C4F9E6B1}"/>
          </ac:spMkLst>
        </pc:spChg>
      </pc:sldChg>
      <pc:sldChg chg="add">
        <pc:chgData name="Sharif Rasel" userId="0f870074-1547-4c8a-b37e-3cf0fe107a0a" providerId="ADAL" clId="{9E7E4D18-3F9E-47C9-8805-4AC010DD6EF8}" dt="2026-07-17T07:50:12.508" v="244"/>
        <pc:sldMkLst>
          <pc:docMk/>
          <pc:sldMk cId="1094520539" sldId="342"/>
        </pc:sldMkLst>
      </pc:sldChg>
      <pc:sldChg chg="modSp mod">
        <pc:chgData name="Sharif Rasel" userId="0f870074-1547-4c8a-b37e-3cf0fe107a0a" providerId="ADAL" clId="{9E7E4D18-3F9E-47C9-8805-4AC010DD6EF8}" dt="2026-07-16T21:51:03.561" v="91" actId="6549"/>
        <pc:sldMkLst>
          <pc:docMk/>
          <pc:sldMk cId="2680945423" sldId="343"/>
        </pc:sldMkLst>
        <pc:spChg chg="mod">
          <ac:chgData name="Sharif Rasel" userId="0f870074-1547-4c8a-b37e-3cf0fe107a0a" providerId="ADAL" clId="{9E7E4D18-3F9E-47C9-8805-4AC010DD6EF8}" dt="2026-07-16T21:46:13.991" v="90" actId="20577"/>
          <ac:spMkLst>
            <pc:docMk/>
            <pc:sldMk cId="2680945423" sldId="343"/>
            <ac:spMk id="2" creationId="{CEF63C7E-847C-5421-31D1-E4DD890BCCC3}"/>
          </ac:spMkLst>
        </pc:spChg>
        <pc:spChg chg="mod">
          <ac:chgData name="Sharif Rasel" userId="0f870074-1547-4c8a-b37e-3cf0fe107a0a" providerId="ADAL" clId="{9E7E4D18-3F9E-47C9-8805-4AC010DD6EF8}" dt="2026-07-16T21:51:03.561" v="91" actId="6549"/>
          <ac:spMkLst>
            <pc:docMk/>
            <pc:sldMk cId="2680945423" sldId="343"/>
            <ac:spMk id="3" creationId="{11B9FEF3-66AA-32EB-E7D3-6E0B62FF9701}"/>
          </ac:spMkLst>
        </pc:spChg>
      </pc:sldChg>
      <pc:sldChg chg="modSp mod">
        <pc:chgData name="Sharif Rasel" userId="0f870074-1547-4c8a-b37e-3cf0fe107a0a" providerId="ADAL" clId="{9E7E4D18-3F9E-47C9-8805-4AC010DD6EF8}" dt="2026-07-16T21:51:41.770" v="93" actId="6549"/>
        <pc:sldMkLst>
          <pc:docMk/>
          <pc:sldMk cId="2618924599" sldId="345"/>
        </pc:sldMkLst>
        <pc:spChg chg="mod">
          <ac:chgData name="Sharif Rasel" userId="0f870074-1547-4c8a-b37e-3cf0fe107a0a" providerId="ADAL" clId="{9E7E4D18-3F9E-47C9-8805-4AC010DD6EF8}" dt="2026-07-16T21:51:41.770" v="93" actId="6549"/>
          <ac:spMkLst>
            <pc:docMk/>
            <pc:sldMk cId="2618924599" sldId="345"/>
            <ac:spMk id="3" creationId="{89639407-4772-0919-6C1D-39EB431E9A1F}"/>
          </ac:spMkLst>
        </pc:spChg>
      </pc:sldChg>
      <pc:sldChg chg="modSp mod">
        <pc:chgData name="Sharif Rasel" userId="0f870074-1547-4c8a-b37e-3cf0fe107a0a" providerId="ADAL" clId="{9E7E4D18-3F9E-47C9-8805-4AC010DD6EF8}" dt="2026-07-17T07:36:52.624" v="243" actId="6549"/>
        <pc:sldMkLst>
          <pc:docMk/>
          <pc:sldMk cId="2543975153" sldId="346"/>
        </pc:sldMkLst>
        <pc:spChg chg="mod">
          <ac:chgData name="Sharif Rasel" userId="0f870074-1547-4c8a-b37e-3cf0fe107a0a" providerId="ADAL" clId="{9E7E4D18-3F9E-47C9-8805-4AC010DD6EF8}" dt="2026-07-17T07:36:52.624" v="243" actId="6549"/>
          <ac:spMkLst>
            <pc:docMk/>
            <pc:sldMk cId="2543975153" sldId="346"/>
            <ac:spMk id="3" creationId="{16AD4DDE-8434-05E0-C96D-5EC5DEE667C0}"/>
          </ac:spMkLst>
        </pc:spChg>
      </pc:sldChg>
      <pc:sldChg chg="addSp modSp add mod">
        <pc:chgData name="Sharif Rasel" userId="0f870074-1547-4c8a-b37e-3cf0fe107a0a" providerId="ADAL" clId="{9E7E4D18-3F9E-47C9-8805-4AC010DD6EF8}" dt="2026-07-16T21:30:54.715" v="80" actId="20577"/>
        <pc:sldMkLst>
          <pc:docMk/>
          <pc:sldMk cId="392252495" sldId="347"/>
        </pc:sldMkLst>
        <pc:spChg chg="mod">
          <ac:chgData name="Sharif Rasel" userId="0f870074-1547-4c8a-b37e-3cf0fe107a0a" providerId="ADAL" clId="{9E7E4D18-3F9E-47C9-8805-4AC010DD6EF8}" dt="2026-07-16T21:30:54.715" v="80" actId="20577"/>
          <ac:spMkLst>
            <pc:docMk/>
            <pc:sldMk cId="392252495" sldId="347"/>
            <ac:spMk id="2" creationId="{FB2AD284-6212-D05A-5592-43B6DD2F5A7D}"/>
          </ac:spMkLst>
        </pc:spChg>
        <pc:spChg chg="mod">
          <ac:chgData name="Sharif Rasel" userId="0f870074-1547-4c8a-b37e-3cf0fe107a0a" providerId="ADAL" clId="{9E7E4D18-3F9E-47C9-8805-4AC010DD6EF8}" dt="2026-07-16T21:29:13" v="40" actId="5793"/>
          <ac:spMkLst>
            <pc:docMk/>
            <pc:sldMk cId="392252495" sldId="347"/>
            <ac:spMk id="3" creationId="{F3CBE8CE-1A48-ECFA-5648-967A69C58853}"/>
          </ac:spMkLst>
        </pc:spChg>
        <pc:picChg chg="add mod modCrop">
          <ac:chgData name="Sharif Rasel" userId="0f870074-1547-4c8a-b37e-3cf0fe107a0a" providerId="ADAL" clId="{9E7E4D18-3F9E-47C9-8805-4AC010DD6EF8}" dt="2026-07-16T21:30:39.207" v="45" actId="1076"/>
          <ac:picMkLst>
            <pc:docMk/>
            <pc:sldMk cId="392252495" sldId="347"/>
            <ac:picMk id="5" creationId="{CD678141-8B00-41A5-259D-A2F2A83DDC08}"/>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45FD22-05D0-4F4E-92A7-8B7553D0CDEF}" type="datetimeFigureOut">
              <a:rPr lang="en-AU" smtClean="0"/>
              <a:t>17/07/2026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499103-FA46-472F-922D-09E7A1E9FD10}" type="slidenum">
              <a:rPr lang="en-AU" smtClean="0"/>
              <a:t>‹#›</a:t>
            </a:fld>
            <a:endParaRPr lang="en-AU"/>
          </a:p>
        </p:txBody>
      </p:sp>
    </p:spTree>
    <p:extLst>
      <p:ext uri="{BB962C8B-B14F-4D97-AF65-F5344CB8AC3E}">
        <p14:creationId xmlns:p14="http://schemas.microsoft.com/office/powerpoint/2010/main" val="28482824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10931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96300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360553-A2B0-CECF-FE6B-70B1FFD2EF3E}"/>
              </a:ext>
            </a:extLst>
          </p:cNvPr>
          <p:cNvSpPr>
            <a:spLocks noGrp="1"/>
          </p:cNvSpPr>
          <p:nvPr>
            <p:ph type="title"/>
          </p:nvPr>
        </p:nvSpPr>
        <p:spPr>
          <a:xfrm>
            <a:off x="447262" y="365126"/>
            <a:ext cx="11115260" cy="1294709"/>
          </a:xfrm>
          <a:prstGeom prst="rect">
            <a:avLst/>
          </a:prstGeom>
        </p:spPr>
        <p:txBody>
          <a:bodyPr/>
          <a:lstStyle>
            <a:lvl1pPr>
              <a:defRPr b="1">
                <a:latin typeface="Arial" panose="020B0604020202020204" pitchFamily="34" charset="0"/>
                <a:cs typeface="Arial" panose="020B0604020202020204" pitchFamily="34" charset="0"/>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F4854DB8-A227-1FCC-3683-6ED86E656DE7}"/>
              </a:ext>
            </a:extLst>
          </p:cNvPr>
          <p:cNvSpPr>
            <a:spLocks noGrp="1"/>
          </p:cNvSpPr>
          <p:nvPr>
            <p:ph idx="1"/>
          </p:nvPr>
        </p:nvSpPr>
        <p:spPr>
          <a:xfrm>
            <a:off x="447262" y="1825625"/>
            <a:ext cx="11115260" cy="385955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8809792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86608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 lef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5CEB13-E273-CE99-BD6C-CD0A39175BF2}"/>
              </a:ext>
            </a:extLst>
          </p:cNvPr>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6553245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 r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478AB-C79E-A26B-35FE-C89538F7902A}"/>
              </a:ext>
            </a:extLst>
          </p:cNvPr>
          <p:cNvSpPr>
            <a:spLocks noGrp="1"/>
          </p:cNvSpPr>
          <p:nvPr>
            <p:ph type="title"/>
          </p:nvPr>
        </p:nvSpPr>
        <p:spPr>
          <a:xfrm>
            <a:off x="6686002" y="1397936"/>
            <a:ext cx="5006176" cy="3542455"/>
          </a:xfrm>
        </p:spPr>
        <p:txBody>
          <a:bodyPr/>
          <a:lstStyle/>
          <a:p>
            <a:r>
              <a:rPr lang="en-US"/>
              <a:t>Click to edit Master title style</a:t>
            </a:r>
            <a:endParaRPr lang="en-AU"/>
          </a:p>
        </p:txBody>
      </p:sp>
    </p:spTree>
    <p:extLst>
      <p:ext uri="{BB962C8B-B14F-4D97-AF65-F5344CB8AC3E}">
        <p14:creationId xmlns:p14="http://schemas.microsoft.com/office/powerpoint/2010/main" val="12736292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page ful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8899748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4.xml"/><Relationship Id="rId1" Type="http://schemas.openxmlformats.org/officeDocument/2006/relationships/slideLayout" Target="../slideLayouts/slideLayout4.xml"/><Relationship Id="rId4" Type="http://schemas.openxmlformats.org/officeDocument/2006/relationships/image" Target="../media/image4.jpeg"/></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3267AAA-10DF-3365-49FE-8A71FAF29E3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551486533"/>
      </p:ext>
    </p:extLst>
  </p:cSld>
  <p:clrMap bg1="lt1" tx1="dk1" bg2="lt2" tx2="dk2" accent1="accent1" accent2="accent2" accent3="accent3" accent4="accent4" accent5="accent5" accent6="accent6" hlink="hlink" folHlink="folHlink"/>
  <p:sldLayoutIdLst>
    <p:sldLayoutId id="214748365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A picture containing text, sign&#10;&#10;Description automatically generated">
            <a:extLst>
              <a:ext uri="{FF2B5EF4-FFF2-40B4-BE49-F238E27FC236}">
                <a16:creationId xmlns:a16="http://schemas.microsoft.com/office/drawing/2014/main" id="{039BA223-C0AA-D02E-80C2-474D74495BE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331072880"/>
      </p:ext>
    </p:extLst>
  </p:cSld>
  <p:clrMap bg1="lt1" tx1="dk1" bg2="lt2" tx2="dk2" accent1="accent1" accent2="accent2" accent3="accent3" accent4="accent4" accent5="accent5" accent6="accent6" hlink="hlink" folHlink="folHlink"/>
  <p:sldLayoutIdLst>
    <p:sldLayoutId id="214748367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Background pattern&#10;&#10;Description automatically generated with low confidence">
            <a:extLst>
              <a:ext uri="{FF2B5EF4-FFF2-40B4-BE49-F238E27FC236}">
                <a16:creationId xmlns:a16="http://schemas.microsoft.com/office/drawing/2014/main" id="{E7BA2D69-0C7A-14E9-CB43-CD2E6C75B14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343F4A1E-F0BB-DF9E-52A8-CFAEE95FF1F0}"/>
              </a:ext>
            </a:extLst>
          </p:cNvPr>
          <p:cNvSpPr txBox="1"/>
          <p:nvPr userDrawn="1"/>
        </p:nvSpPr>
        <p:spPr>
          <a:xfrm>
            <a:off x="2113722" y="6350169"/>
            <a:ext cx="10078278" cy="5078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i="0">
                <a:solidFill>
                  <a:schemeClr val="bg1">
                    <a:lumMod val="50000"/>
                  </a:schemeClr>
                </a:solidFill>
                <a:latin typeface="Arial" panose="020B0604020202020204" pitchFamily="34" charset="0"/>
                <a:cs typeface="Arial" panose="020B0604020202020204" pitchFamily="34" charset="0"/>
              </a:rPr>
              <a:t>This material has been reproduced and communicated to you by or on behalf of Flinders University in Accordance with section 113P of the Copyright Act 1968 (the Act). The material in this communication may be subject to copyright under the Act. Any further reproduction or communication of this material by you may be the subject of copyright protection under the Act.</a:t>
            </a:r>
          </a:p>
          <a:p>
            <a:endParaRPr lang="en-US" sz="900" b="0" i="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46821543"/>
      </p:ext>
    </p:extLst>
  </p:cSld>
  <p:clrMap bg1="lt1" tx1="dk1" bg2="lt2" tx2="dk2" accent1="accent1" accent2="accent2" accent3="accent3" accent4="accent4" accent5="accent5" accent6="accent6" hlink="hlink" folHlink="folHlink"/>
  <p:sldLayoutIdLst>
    <p:sldLayoutId id="214748373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Background pattern&#10;&#10;Description automatically generated with low confidence">
            <a:extLst>
              <a:ext uri="{FF2B5EF4-FFF2-40B4-BE49-F238E27FC236}">
                <a16:creationId xmlns:a16="http://schemas.microsoft.com/office/drawing/2014/main" id="{E7BA2D69-0C7A-14E9-CB43-CD2E6C75B14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4" name="Picture 3" descr="Text, letter&#10;&#10;Description automatically generated">
            <a:extLst>
              <a:ext uri="{FF2B5EF4-FFF2-40B4-BE49-F238E27FC236}">
                <a16:creationId xmlns:a16="http://schemas.microsoft.com/office/drawing/2014/main" id="{24189170-1CE9-633E-D0D8-5242497A007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550256518"/>
      </p:ext>
    </p:extLst>
  </p:cSld>
  <p:clrMap bg1="lt1" tx1="dk1" bg2="lt2" tx2="dk2" accent1="accent1" accent2="accent2" accent3="accent3" accent4="accent4" accent5="accent5" accent6="accent6" hlink="hlink" folHlink="folHlink"/>
  <p:sldLayoutIdLst>
    <p:sldLayoutId id="214748373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9A73AF9-03DC-01B4-8656-0E94531F97CC}"/>
              </a:ext>
            </a:extLst>
          </p:cNvPr>
          <p:cNvSpPr>
            <a:spLocks noGrp="1"/>
          </p:cNvSpPr>
          <p:nvPr>
            <p:ph type="title"/>
          </p:nvPr>
        </p:nvSpPr>
        <p:spPr>
          <a:xfrm>
            <a:off x="532852" y="1397936"/>
            <a:ext cx="5006176" cy="3542455"/>
          </a:xfrm>
          <a:prstGeom prst="rect">
            <a:avLst/>
          </a:prstGeom>
        </p:spPr>
        <p:txBody>
          <a:bodyPr vert="horz" lIns="91440" tIns="45720" rIns="91440" bIns="45720" rtlCol="0" anchor="ctr">
            <a:normAutofit/>
          </a:bodyPr>
          <a:lstStyle/>
          <a:p>
            <a:r>
              <a:rPr lang="en-US"/>
              <a:t>Click to edit Master title style</a:t>
            </a:r>
            <a:endParaRPr lang="en-AU"/>
          </a:p>
        </p:txBody>
      </p:sp>
    </p:spTree>
    <p:extLst>
      <p:ext uri="{BB962C8B-B14F-4D97-AF65-F5344CB8AC3E}">
        <p14:creationId xmlns:p14="http://schemas.microsoft.com/office/powerpoint/2010/main" val="1316355352"/>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Lst>
  <p:txStyles>
    <p:titleStyle>
      <a:lvl1pPr algn="ctr"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23DA1-7E2B-2CEA-3565-C5EF6081B94F}"/>
              </a:ext>
            </a:extLst>
          </p:cNvPr>
          <p:cNvSpPr>
            <a:spLocks noGrp="1"/>
          </p:cNvSpPr>
          <p:nvPr>
            <p:ph type="title"/>
          </p:nvPr>
        </p:nvSpPr>
        <p:spPr>
          <a:xfrm>
            <a:off x="532852" y="408374"/>
            <a:ext cx="5006176" cy="5353234"/>
          </a:xfrm>
        </p:spPr>
        <p:txBody>
          <a:bodyPr>
            <a:normAutofit fontScale="90000"/>
          </a:bodyPr>
          <a:lstStyle/>
          <a:p>
            <a:pPr algn="l"/>
            <a:br>
              <a:rPr lang="en-AU" sz="3600" b="1" dirty="0"/>
            </a:br>
            <a:br>
              <a:rPr lang="en-AU" sz="3600" b="1" dirty="0"/>
            </a:br>
            <a:r>
              <a:rPr lang="en-AU" sz="3600" b="1" dirty="0"/>
              <a:t>Bringing Back (Advanced) Manufacturing: Will Reshoring of Advanced Manufacturing Drive Regional Competitiveness in Australia?</a:t>
            </a:r>
            <a:br>
              <a:rPr lang="en-AU" sz="3600" b="1" dirty="0"/>
            </a:br>
            <a:br>
              <a:rPr lang="en-AU" sz="4400" dirty="0"/>
            </a:br>
            <a:r>
              <a:rPr lang="en-AU" sz="2000" dirty="0"/>
              <a:t>Sharif Rasel</a:t>
            </a:r>
            <a:br>
              <a:rPr lang="en-AU" sz="2000" dirty="0"/>
            </a:br>
            <a:r>
              <a:rPr lang="en-AU" sz="2000" dirty="0"/>
              <a:t>Paul Kalfadellis</a:t>
            </a:r>
            <a:br>
              <a:rPr lang="en-AU" sz="2000" dirty="0"/>
            </a:br>
            <a:r>
              <a:rPr lang="en-AU" sz="2000" dirty="0"/>
              <a:t>Hamish Gamble</a:t>
            </a:r>
            <a:br>
              <a:rPr lang="en-AU" sz="2000" dirty="0"/>
            </a:br>
            <a:endParaRPr lang="en-AU" sz="2000" dirty="0"/>
          </a:p>
        </p:txBody>
      </p:sp>
    </p:spTree>
    <p:extLst>
      <p:ext uri="{BB962C8B-B14F-4D97-AF65-F5344CB8AC3E}">
        <p14:creationId xmlns:p14="http://schemas.microsoft.com/office/powerpoint/2010/main" val="4998410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DCCEA8-05D1-968C-25FB-C4AE1D41B2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F63C7E-847C-5421-31D1-E4DD890BCCC3}"/>
              </a:ext>
            </a:extLst>
          </p:cNvPr>
          <p:cNvSpPr>
            <a:spLocks noGrp="1"/>
          </p:cNvSpPr>
          <p:nvPr>
            <p:ph type="title"/>
          </p:nvPr>
        </p:nvSpPr>
        <p:spPr/>
        <p:txBody>
          <a:bodyPr/>
          <a:lstStyle/>
          <a:p>
            <a:r>
              <a:rPr lang="en-AU" dirty="0"/>
              <a:t>Data and methods (3)</a:t>
            </a:r>
          </a:p>
        </p:txBody>
      </p:sp>
      <p:sp>
        <p:nvSpPr>
          <p:cNvPr id="3" name="Content Placeholder 2">
            <a:extLst>
              <a:ext uri="{FF2B5EF4-FFF2-40B4-BE49-F238E27FC236}">
                <a16:creationId xmlns:a16="http://schemas.microsoft.com/office/drawing/2014/main" id="{11B9FEF3-66AA-32EB-E7D3-6E0B62FF9701}"/>
              </a:ext>
            </a:extLst>
          </p:cNvPr>
          <p:cNvSpPr>
            <a:spLocks noGrp="1"/>
          </p:cNvSpPr>
          <p:nvPr>
            <p:ph idx="1"/>
          </p:nvPr>
        </p:nvSpPr>
        <p:spPr/>
        <p:txBody>
          <a:bodyPr/>
          <a:lstStyle/>
          <a:p>
            <a:r>
              <a:rPr lang="en-AU" dirty="0"/>
              <a:t>The data was arranged by SA3 regions including X and Y coordinates enabling us to run spatial analyses. </a:t>
            </a:r>
          </a:p>
          <a:p>
            <a:pPr lvl="1"/>
            <a:r>
              <a:rPr lang="en-AU" dirty="0"/>
              <a:t>Out of 359 SA3 regions in Australia, there are 18 non-spatial regions (Migratory – Offshore – Shipping and No Usual Address regions) and one Outside Australia region, which were not included in the data analyses. In addition, four SA3 regions (Illawarra Catchment Reserve, Blue Mountains – South, Cocos (Keeling) Islands and Jervis Bay) were dropped due to lack of business entry data for the year 2023, reducing total number of regions for data analyses to 336. </a:t>
            </a:r>
          </a:p>
        </p:txBody>
      </p:sp>
    </p:spTree>
    <p:extLst>
      <p:ext uri="{BB962C8B-B14F-4D97-AF65-F5344CB8AC3E}">
        <p14:creationId xmlns:p14="http://schemas.microsoft.com/office/powerpoint/2010/main" val="26809454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9164E4-341E-A5DD-C98E-042EC7B425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583ACB-C855-1372-1D65-A57FA59474BA}"/>
              </a:ext>
            </a:extLst>
          </p:cNvPr>
          <p:cNvSpPr>
            <a:spLocks noGrp="1"/>
          </p:cNvSpPr>
          <p:nvPr>
            <p:ph type="title"/>
          </p:nvPr>
        </p:nvSpPr>
        <p:spPr/>
        <p:txBody>
          <a:bodyPr/>
          <a:lstStyle/>
          <a:p>
            <a:r>
              <a:rPr lang="en-AU" dirty="0"/>
              <a:t>Data and </a:t>
            </a:r>
            <a:r>
              <a:rPr lang="en-AU"/>
              <a:t>methods (4)</a:t>
            </a:r>
            <a:endParaRPr lang="en-AU" dirty="0"/>
          </a:p>
        </p:txBody>
      </p:sp>
      <p:sp>
        <p:nvSpPr>
          <p:cNvPr id="3" name="Content Placeholder 2">
            <a:extLst>
              <a:ext uri="{FF2B5EF4-FFF2-40B4-BE49-F238E27FC236}">
                <a16:creationId xmlns:a16="http://schemas.microsoft.com/office/drawing/2014/main" id="{89639407-4772-0919-6C1D-39EB431E9A1F}"/>
              </a:ext>
            </a:extLst>
          </p:cNvPr>
          <p:cNvSpPr>
            <a:spLocks noGrp="1"/>
          </p:cNvSpPr>
          <p:nvPr>
            <p:ph idx="1"/>
          </p:nvPr>
        </p:nvSpPr>
        <p:spPr/>
        <p:txBody>
          <a:bodyPr/>
          <a:lstStyle/>
          <a:p>
            <a:r>
              <a:rPr lang="en-AU" dirty="0"/>
              <a:t>Every region has one observation in which independent variables are lagged by two years. </a:t>
            </a:r>
          </a:p>
          <a:p>
            <a:pPr lvl="1"/>
            <a:r>
              <a:rPr lang="en-AU" dirty="0"/>
              <a:t>Independent variables are lagged to address any endogeneity and the reality that it takes time for the regional factors to influence the creation or the relocation of businesses, and the factors of production in a region (Ocampo-Corrales et al., 2021). </a:t>
            </a:r>
          </a:p>
          <a:p>
            <a:r>
              <a:rPr lang="en-AU" dirty="0"/>
              <a:t>Spatial econometric models (Spatial Two Stage Least Squares)</a:t>
            </a:r>
          </a:p>
          <a:p>
            <a:pPr lvl="1"/>
            <a:r>
              <a:rPr lang="en-AU" dirty="0"/>
              <a:t>Spatially lagged dependent variable</a:t>
            </a:r>
          </a:p>
          <a:p>
            <a:pPr lvl="1"/>
            <a:r>
              <a:rPr lang="en-AU" dirty="0"/>
              <a:t>Spatially lagged independent variable</a:t>
            </a:r>
          </a:p>
        </p:txBody>
      </p:sp>
    </p:spTree>
    <p:extLst>
      <p:ext uri="{BB962C8B-B14F-4D97-AF65-F5344CB8AC3E}">
        <p14:creationId xmlns:p14="http://schemas.microsoft.com/office/powerpoint/2010/main" val="26189245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46C8E-78DE-9362-B61D-3D3210EF3B75}"/>
              </a:ext>
            </a:extLst>
          </p:cNvPr>
          <p:cNvSpPr>
            <a:spLocks noGrp="1"/>
          </p:cNvSpPr>
          <p:nvPr>
            <p:ph type="title"/>
          </p:nvPr>
        </p:nvSpPr>
        <p:spPr/>
        <p:txBody>
          <a:bodyPr/>
          <a:lstStyle/>
          <a:p>
            <a:r>
              <a:rPr lang="en-AU" dirty="0"/>
              <a:t>Findings</a:t>
            </a:r>
          </a:p>
        </p:txBody>
      </p:sp>
      <p:sp>
        <p:nvSpPr>
          <p:cNvPr id="3" name="Content Placeholder 2">
            <a:extLst>
              <a:ext uri="{FF2B5EF4-FFF2-40B4-BE49-F238E27FC236}">
                <a16:creationId xmlns:a16="http://schemas.microsoft.com/office/drawing/2014/main" id="{FE7E68AE-F110-5FB5-4B2C-31335FC12758}"/>
              </a:ext>
            </a:extLst>
          </p:cNvPr>
          <p:cNvSpPr>
            <a:spLocks noGrp="1"/>
          </p:cNvSpPr>
          <p:nvPr>
            <p:ph idx="1"/>
          </p:nvPr>
        </p:nvSpPr>
        <p:spPr>
          <a:xfrm>
            <a:off x="447262" y="1659835"/>
            <a:ext cx="11115260" cy="4025348"/>
          </a:xfrm>
        </p:spPr>
        <p:txBody>
          <a:bodyPr/>
          <a:lstStyle/>
          <a:p>
            <a:r>
              <a:rPr lang="en-AU" dirty="0"/>
              <a:t>Lagged dependent variable &amp; first order queen contiguity matrix</a:t>
            </a:r>
          </a:p>
          <a:p>
            <a:pPr lvl="1"/>
            <a:r>
              <a:rPr lang="en-AU" dirty="0"/>
              <a:t>Positive and statistically significant (0.01) direct and indirect impact</a:t>
            </a:r>
          </a:p>
          <a:p>
            <a:pPr lvl="1"/>
            <a:r>
              <a:rPr lang="en-AU" dirty="0"/>
              <a:t>Positive and statistically significant (0.01) lag variable effect</a:t>
            </a:r>
          </a:p>
          <a:p>
            <a:r>
              <a:rPr lang="en-AU" dirty="0"/>
              <a:t>Lagged independent variable &amp; first order queen contiguity matrix</a:t>
            </a:r>
          </a:p>
          <a:p>
            <a:pPr lvl="1"/>
            <a:r>
              <a:rPr lang="en-AU" dirty="0"/>
              <a:t>Positive and statistically significant (0.01) direct and indirect impact</a:t>
            </a:r>
          </a:p>
          <a:p>
            <a:pPr lvl="1"/>
            <a:r>
              <a:rPr lang="en-AU" dirty="0"/>
              <a:t>Positive and statistically significant (0.01) lag variable effect</a:t>
            </a:r>
          </a:p>
          <a:p>
            <a:pPr lvl="1"/>
            <a:endParaRPr lang="en-AU" dirty="0"/>
          </a:p>
          <a:p>
            <a:pPr marL="0" indent="0">
              <a:buNone/>
            </a:pPr>
            <a:endParaRPr lang="en-AU" dirty="0"/>
          </a:p>
          <a:p>
            <a:pPr marL="0" indent="0">
              <a:buNone/>
            </a:pPr>
            <a:endParaRPr lang="en-AU" dirty="0"/>
          </a:p>
        </p:txBody>
      </p:sp>
    </p:spTree>
    <p:extLst>
      <p:ext uri="{BB962C8B-B14F-4D97-AF65-F5344CB8AC3E}">
        <p14:creationId xmlns:p14="http://schemas.microsoft.com/office/powerpoint/2010/main" val="22702472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ABC42F-C3A2-6B5E-FEFC-1DF16D3061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46C48C-5189-974B-3F7E-5063F818A90F}"/>
              </a:ext>
            </a:extLst>
          </p:cNvPr>
          <p:cNvSpPr>
            <a:spLocks noGrp="1"/>
          </p:cNvSpPr>
          <p:nvPr>
            <p:ph type="title"/>
          </p:nvPr>
        </p:nvSpPr>
        <p:spPr/>
        <p:txBody>
          <a:bodyPr/>
          <a:lstStyle/>
          <a:p>
            <a:r>
              <a:rPr lang="en-AU" dirty="0"/>
              <a:t>Summary </a:t>
            </a:r>
          </a:p>
        </p:txBody>
      </p:sp>
      <p:sp>
        <p:nvSpPr>
          <p:cNvPr id="3" name="Content Placeholder 2">
            <a:extLst>
              <a:ext uri="{FF2B5EF4-FFF2-40B4-BE49-F238E27FC236}">
                <a16:creationId xmlns:a16="http://schemas.microsoft.com/office/drawing/2014/main" id="{16AD4DDE-8434-05E0-C96D-5EC5DEE667C0}"/>
              </a:ext>
            </a:extLst>
          </p:cNvPr>
          <p:cNvSpPr>
            <a:spLocks noGrp="1"/>
          </p:cNvSpPr>
          <p:nvPr>
            <p:ph idx="1"/>
          </p:nvPr>
        </p:nvSpPr>
        <p:spPr>
          <a:xfrm>
            <a:off x="447262" y="1659835"/>
            <a:ext cx="11115260" cy="4025348"/>
          </a:xfrm>
        </p:spPr>
        <p:txBody>
          <a:bodyPr/>
          <a:lstStyle/>
          <a:p>
            <a:r>
              <a:rPr lang="en-AU" dirty="0"/>
              <a:t>The growth of advanced manufacturing can enhance regional competitiveness and generate spillover effects. </a:t>
            </a:r>
          </a:p>
          <a:p>
            <a:r>
              <a:rPr lang="en-AU" dirty="0"/>
              <a:t>Findings suggest that government policies </a:t>
            </a:r>
            <a:r>
              <a:rPr lang="en-AU" b="1" dirty="0"/>
              <a:t>reshoring advanced manufacturing</a:t>
            </a:r>
            <a:r>
              <a:rPr lang="en-AU" dirty="0"/>
              <a:t> are likely to positively improve competitiveness of Australian regions .</a:t>
            </a:r>
          </a:p>
          <a:p>
            <a:pPr marL="0" indent="0">
              <a:buNone/>
            </a:pPr>
            <a:endParaRPr lang="en-AU" sz="2400" dirty="0"/>
          </a:p>
          <a:p>
            <a:pPr marL="0" indent="0">
              <a:buNone/>
            </a:pPr>
            <a:endParaRPr lang="en-AU" sz="2400" dirty="0"/>
          </a:p>
        </p:txBody>
      </p:sp>
    </p:spTree>
    <p:extLst>
      <p:ext uri="{BB962C8B-B14F-4D97-AF65-F5344CB8AC3E}">
        <p14:creationId xmlns:p14="http://schemas.microsoft.com/office/powerpoint/2010/main" val="25439751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E7E68AE-F110-5FB5-4B2C-31335FC12758}"/>
              </a:ext>
            </a:extLst>
          </p:cNvPr>
          <p:cNvSpPr>
            <a:spLocks noGrp="1"/>
          </p:cNvSpPr>
          <p:nvPr>
            <p:ph idx="1"/>
          </p:nvPr>
        </p:nvSpPr>
        <p:spPr/>
        <p:txBody>
          <a:bodyPr/>
          <a:lstStyle/>
          <a:p>
            <a:pPr marL="0" indent="0" algn="ctr">
              <a:buNone/>
            </a:pPr>
            <a:endParaRPr kumimoji="0" lang="en-AU" sz="44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endParaRPr>
          </a:p>
          <a:p>
            <a:pPr marL="0" indent="0" algn="ctr">
              <a:buNone/>
            </a:pPr>
            <a:endParaRPr lang="en-AU" sz="4400" b="1" dirty="0">
              <a:solidFill>
                <a:prstClr val="black"/>
              </a:solidFill>
              <a:ea typeface="+mj-ea"/>
            </a:endParaRPr>
          </a:p>
          <a:p>
            <a:pPr marL="0" indent="0" algn="ctr">
              <a:buNone/>
            </a:pPr>
            <a:r>
              <a:rPr kumimoji="0" lang="en-AU" sz="44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Feedback/Comments</a:t>
            </a:r>
            <a:r>
              <a:rPr lang="en-AU" sz="4400" b="1" dirty="0">
                <a:solidFill>
                  <a:prstClr val="black"/>
                </a:solidFill>
                <a:ea typeface="+mj-ea"/>
              </a:rPr>
              <a:t>/Questions</a:t>
            </a:r>
            <a:endParaRPr lang="en-AU" dirty="0"/>
          </a:p>
        </p:txBody>
      </p:sp>
    </p:spTree>
    <p:extLst>
      <p:ext uri="{BB962C8B-B14F-4D97-AF65-F5344CB8AC3E}">
        <p14:creationId xmlns:p14="http://schemas.microsoft.com/office/powerpoint/2010/main" val="39388776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630CB98-C49F-D387-1BF6-A8DDFB2C22A2}"/>
              </a:ext>
            </a:extLst>
          </p:cNvPr>
          <p:cNvSpPr>
            <a:spLocks noGrp="1"/>
          </p:cNvSpPr>
          <p:nvPr>
            <p:ph type="title"/>
          </p:nvPr>
        </p:nvSpPr>
        <p:spPr/>
        <p:txBody>
          <a:bodyPr/>
          <a:lstStyle/>
          <a:p>
            <a:r>
              <a:rPr lang="en-AU"/>
              <a:t>Presentation outline</a:t>
            </a:r>
          </a:p>
        </p:txBody>
      </p:sp>
      <p:sp>
        <p:nvSpPr>
          <p:cNvPr id="6" name="Content Placeholder 5">
            <a:extLst>
              <a:ext uri="{FF2B5EF4-FFF2-40B4-BE49-F238E27FC236}">
                <a16:creationId xmlns:a16="http://schemas.microsoft.com/office/drawing/2014/main" id="{0B1CA5DE-59DC-D15D-97A8-48FCA0F661EF}"/>
              </a:ext>
            </a:extLst>
          </p:cNvPr>
          <p:cNvSpPr>
            <a:spLocks noGrp="1"/>
          </p:cNvSpPr>
          <p:nvPr>
            <p:ph idx="1"/>
          </p:nvPr>
        </p:nvSpPr>
        <p:spPr/>
        <p:txBody>
          <a:bodyPr lIns="91440" tIns="45720" rIns="91440" bIns="45720" anchor="t"/>
          <a:lstStyle/>
          <a:p>
            <a:r>
              <a:rPr lang="en-AU" dirty="0"/>
              <a:t>Context of the study</a:t>
            </a:r>
          </a:p>
          <a:p>
            <a:r>
              <a:rPr lang="en-AU" dirty="0"/>
              <a:t>Literature review</a:t>
            </a:r>
          </a:p>
          <a:p>
            <a:r>
              <a:rPr lang="en-AU" dirty="0"/>
              <a:t>Hypothesis of the study </a:t>
            </a:r>
          </a:p>
          <a:p>
            <a:r>
              <a:rPr lang="en-AU" dirty="0"/>
              <a:t>Methods and findings</a:t>
            </a:r>
          </a:p>
          <a:p>
            <a:pPr marL="0" indent="0">
              <a:buNone/>
            </a:pPr>
            <a:r>
              <a:rPr lang="en-AU" dirty="0"/>
              <a:t> </a:t>
            </a:r>
          </a:p>
        </p:txBody>
      </p:sp>
    </p:spTree>
    <p:extLst>
      <p:ext uri="{BB962C8B-B14F-4D97-AF65-F5344CB8AC3E}">
        <p14:creationId xmlns:p14="http://schemas.microsoft.com/office/powerpoint/2010/main" val="7015746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46C8E-78DE-9362-B61D-3D3210EF3B75}"/>
              </a:ext>
            </a:extLst>
          </p:cNvPr>
          <p:cNvSpPr>
            <a:spLocks noGrp="1"/>
          </p:cNvSpPr>
          <p:nvPr>
            <p:ph type="title"/>
          </p:nvPr>
        </p:nvSpPr>
        <p:spPr/>
        <p:txBody>
          <a:bodyPr/>
          <a:lstStyle/>
          <a:p>
            <a:r>
              <a:rPr lang="en-AU" dirty="0"/>
              <a:t>Context of the study</a:t>
            </a:r>
          </a:p>
        </p:txBody>
      </p:sp>
      <p:sp>
        <p:nvSpPr>
          <p:cNvPr id="3" name="Content Placeholder 2">
            <a:extLst>
              <a:ext uri="{FF2B5EF4-FFF2-40B4-BE49-F238E27FC236}">
                <a16:creationId xmlns:a16="http://schemas.microsoft.com/office/drawing/2014/main" id="{FE7E68AE-F110-5FB5-4B2C-31335FC12758}"/>
              </a:ext>
            </a:extLst>
          </p:cNvPr>
          <p:cNvSpPr>
            <a:spLocks noGrp="1"/>
          </p:cNvSpPr>
          <p:nvPr>
            <p:ph idx="1"/>
          </p:nvPr>
        </p:nvSpPr>
        <p:spPr/>
        <p:txBody>
          <a:bodyPr/>
          <a:lstStyle/>
          <a:p>
            <a:r>
              <a:rPr lang="en-AU" dirty="0"/>
              <a:t>New Industrial Policy: Budget 2024–25 </a:t>
            </a:r>
          </a:p>
          <a:p>
            <a:pPr lvl="1"/>
            <a:r>
              <a:rPr lang="en-AU" dirty="0"/>
              <a:t>‘Future Made in Australia’ budget measures encompass a $22.7 billion incentives</a:t>
            </a:r>
          </a:p>
          <a:p>
            <a:r>
              <a:rPr lang="en-AU" dirty="0"/>
              <a:t>The government aims to spend billions of dollars of public money to revive the manufacturing sector in Australia. </a:t>
            </a:r>
          </a:p>
          <a:p>
            <a:r>
              <a:rPr lang="en-AU" dirty="0"/>
              <a:t>The policy has faced significant criticism for 'picking winners' or having a 'high economic cost'. </a:t>
            </a:r>
          </a:p>
          <a:p>
            <a:r>
              <a:rPr lang="en-AU" b="1" dirty="0"/>
              <a:t>The impact of public policy supporting the reshoring of advanced manufacturing on regional competitiveness has not been adequately addressed.</a:t>
            </a:r>
          </a:p>
        </p:txBody>
      </p:sp>
    </p:spTree>
    <p:extLst>
      <p:ext uri="{BB962C8B-B14F-4D97-AF65-F5344CB8AC3E}">
        <p14:creationId xmlns:p14="http://schemas.microsoft.com/office/powerpoint/2010/main" val="1671747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FD58A1-EA52-1AA2-0F91-EDD5204810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7D4286-813B-6153-BE1C-CB85C4F9E6B1}"/>
              </a:ext>
            </a:extLst>
          </p:cNvPr>
          <p:cNvSpPr>
            <a:spLocks noGrp="1"/>
          </p:cNvSpPr>
          <p:nvPr>
            <p:ph type="title"/>
          </p:nvPr>
        </p:nvSpPr>
        <p:spPr/>
        <p:txBody>
          <a:bodyPr/>
          <a:lstStyle/>
          <a:p>
            <a:r>
              <a:rPr lang="en-AU" dirty="0"/>
              <a:t>Advanced manufacturing and regional competitiveness (1)</a:t>
            </a:r>
          </a:p>
        </p:txBody>
      </p:sp>
      <p:sp>
        <p:nvSpPr>
          <p:cNvPr id="3" name="Content Placeholder 2">
            <a:extLst>
              <a:ext uri="{FF2B5EF4-FFF2-40B4-BE49-F238E27FC236}">
                <a16:creationId xmlns:a16="http://schemas.microsoft.com/office/drawing/2014/main" id="{D2F9D666-53F8-106B-1979-CC49DE0EBED0}"/>
              </a:ext>
            </a:extLst>
          </p:cNvPr>
          <p:cNvSpPr>
            <a:spLocks noGrp="1"/>
          </p:cNvSpPr>
          <p:nvPr>
            <p:ph idx="1"/>
          </p:nvPr>
        </p:nvSpPr>
        <p:spPr/>
        <p:txBody>
          <a:bodyPr/>
          <a:lstStyle/>
          <a:p>
            <a:r>
              <a:rPr lang="en-AU" sz="2400" dirty="0"/>
              <a:t>Although subsidising is a ‘low-road’ policy, advanced manufacturing is knowledge-intensive </a:t>
            </a:r>
          </a:p>
          <a:p>
            <a:pPr lvl="1"/>
            <a:r>
              <a:rPr lang="en-AU" sz="2000" dirty="0"/>
              <a:t>As such supporting the growth of advanced manufacturing is a high-road policy to increase regional competitiveness (Malecki, 2004).</a:t>
            </a:r>
          </a:p>
          <a:p>
            <a:r>
              <a:rPr lang="en-AU" sz="2400" dirty="0"/>
              <a:t>A transformation of a country’s productive structure from a low-tech to a high-tech production activities drives economic growth (</a:t>
            </a:r>
            <a:r>
              <a:rPr lang="en-AU" sz="2400" dirty="0" err="1"/>
              <a:t>Balland</a:t>
            </a:r>
            <a:r>
              <a:rPr lang="en-AU" sz="2400" dirty="0"/>
              <a:t> et al., 2022). </a:t>
            </a:r>
          </a:p>
          <a:p>
            <a:r>
              <a:rPr lang="en-AU" sz="2400" dirty="0"/>
              <a:t>High complex activities combine many capabilities and thus other regions find it harder to achieve this competitiveness (</a:t>
            </a:r>
            <a:r>
              <a:rPr lang="en-AU" sz="2400" dirty="0" err="1"/>
              <a:t>Boschma</a:t>
            </a:r>
            <a:r>
              <a:rPr lang="en-AU" sz="2400" dirty="0"/>
              <a:t>, 2024). </a:t>
            </a:r>
          </a:p>
          <a:p>
            <a:r>
              <a:rPr lang="en-AU" sz="2400" dirty="0"/>
              <a:t>High economic complexity areas have more possibilities to diversify the local economy and are more likely to attract ‘emergent’ technology activities (Bishop &amp; </a:t>
            </a:r>
            <a:r>
              <a:rPr lang="en-AU" sz="2400" dirty="0" err="1"/>
              <a:t>Mateos</a:t>
            </a:r>
            <a:r>
              <a:rPr lang="en-AU" sz="2400" dirty="0"/>
              <a:t>-Garcia, 2019). </a:t>
            </a:r>
          </a:p>
          <a:p>
            <a:pPr marL="0" indent="0">
              <a:buNone/>
            </a:pPr>
            <a:endParaRPr lang="en-AU" sz="2400" dirty="0"/>
          </a:p>
          <a:p>
            <a:pPr marL="0" indent="0">
              <a:buNone/>
            </a:pPr>
            <a:endParaRPr lang="en-AU" sz="2400" dirty="0"/>
          </a:p>
        </p:txBody>
      </p:sp>
    </p:spTree>
    <p:extLst>
      <p:ext uri="{BB962C8B-B14F-4D97-AF65-F5344CB8AC3E}">
        <p14:creationId xmlns:p14="http://schemas.microsoft.com/office/powerpoint/2010/main" val="7316558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A017D8-3CCF-D601-336E-B0F528D4ED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7F7F37-A168-FAB4-4B7E-FA9116350AD2}"/>
              </a:ext>
            </a:extLst>
          </p:cNvPr>
          <p:cNvSpPr>
            <a:spLocks noGrp="1"/>
          </p:cNvSpPr>
          <p:nvPr>
            <p:ph type="title"/>
          </p:nvPr>
        </p:nvSpPr>
        <p:spPr/>
        <p:txBody>
          <a:bodyPr/>
          <a:lstStyle/>
          <a:p>
            <a:r>
              <a:rPr lang="en-AU" dirty="0"/>
              <a:t>Advanced manufacturing and regional competitiveness (2) </a:t>
            </a:r>
          </a:p>
        </p:txBody>
      </p:sp>
      <p:sp>
        <p:nvSpPr>
          <p:cNvPr id="3" name="Content Placeholder 2">
            <a:extLst>
              <a:ext uri="{FF2B5EF4-FFF2-40B4-BE49-F238E27FC236}">
                <a16:creationId xmlns:a16="http://schemas.microsoft.com/office/drawing/2014/main" id="{4075B4B2-487B-54A6-5CB6-80D462F37A9A}"/>
              </a:ext>
            </a:extLst>
          </p:cNvPr>
          <p:cNvSpPr>
            <a:spLocks noGrp="1"/>
          </p:cNvSpPr>
          <p:nvPr>
            <p:ph idx="1"/>
          </p:nvPr>
        </p:nvSpPr>
        <p:spPr/>
        <p:txBody>
          <a:bodyPr/>
          <a:lstStyle/>
          <a:p>
            <a:r>
              <a:rPr lang="en-AU" dirty="0"/>
              <a:t>Findings from other studies suggest that growth of advanced manufacturing sees both concentration and dispersion, and there is a strong evidence that suggests it is spatially dispersed away from large cities, innovation districts and traditionally manufacturing areas (Sunley et al., 2023). </a:t>
            </a:r>
          </a:p>
          <a:p>
            <a:r>
              <a:rPr lang="en-AU" dirty="0"/>
              <a:t>In Germany, studies found industries are both localised and dispersed (</a:t>
            </a:r>
            <a:r>
              <a:rPr lang="en-AU" dirty="0" err="1"/>
              <a:t>Dauth</a:t>
            </a:r>
            <a:r>
              <a:rPr lang="en-AU" dirty="0"/>
              <a:t> et al., 2018).</a:t>
            </a:r>
          </a:p>
          <a:p>
            <a:r>
              <a:rPr lang="en-AU" dirty="0"/>
              <a:t>Wren and Jones (2012) identify UK regions are converging in terms of share of foreign investment in manufacturing. </a:t>
            </a:r>
          </a:p>
          <a:p>
            <a:pPr marL="0" indent="0">
              <a:buNone/>
            </a:pPr>
            <a:endParaRPr lang="en-AU" dirty="0"/>
          </a:p>
        </p:txBody>
      </p:sp>
    </p:spTree>
    <p:extLst>
      <p:ext uri="{BB962C8B-B14F-4D97-AF65-F5344CB8AC3E}">
        <p14:creationId xmlns:p14="http://schemas.microsoft.com/office/powerpoint/2010/main" val="10945205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2145E8-660D-71D6-EE93-802E721BC1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1391FE-299B-EA1E-C06F-2F103717D529}"/>
              </a:ext>
            </a:extLst>
          </p:cNvPr>
          <p:cNvSpPr>
            <a:spLocks noGrp="1"/>
          </p:cNvSpPr>
          <p:nvPr>
            <p:ph type="title"/>
          </p:nvPr>
        </p:nvSpPr>
        <p:spPr/>
        <p:txBody>
          <a:bodyPr/>
          <a:lstStyle/>
          <a:p>
            <a:r>
              <a:rPr lang="en-AU" dirty="0"/>
              <a:t>Research question </a:t>
            </a:r>
          </a:p>
        </p:txBody>
      </p:sp>
      <p:sp>
        <p:nvSpPr>
          <p:cNvPr id="3" name="Content Placeholder 2">
            <a:extLst>
              <a:ext uri="{FF2B5EF4-FFF2-40B4-BE49-F238E27FC236}">
                <a16:creationId xmlns:a16="http://schemas.microsoft.com/office/drawing/2014/main" id="{629A94C3-F19E-1B7C-A061-DEB8E298C540}"/>
              </a:ext>
            </a:extLst>
          </p:cNvPr>
          <p:cNvSpPr>
            <a:spLocks noGrp="1"/>
          </p:cNvSpPr>
          <p:nvPr>
            <p:ph idx="1"/>
          </p:nvPr>
        </p:nvSpPr>
        <p:spPr/>
        <p:txBody>
          <a:bodyPr/>
          <a:lstStyle/>
          <a:p>
            <a:r>
              <a:rPr lang="en-AU" dirty="0"/>
              <a:t>What is the impact of the growth of advanced manufacturing on regional competitiveness in Australia?</a:t>
            </a:r>
          </a:p>
        </p:txBody>
      </p:sp>
    </p:spTree>
    <p:extLst>
      <p:ext uri="{BB962C8B-B14F-4D97-AF65-F5344CB8AC3E}">
        <p14:creationId xmlns:p14="http://schemas.microsoft.com/office/powerpoint/2010/main" val="40213752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16F4E3-026A-C0E3-E0B3-EBC9AA7049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2AD284-6212-D05A-5592-43B6DD2F5A7D}"/>
              </a:ext>
            </a:extLst>
          </p:cNvPr>
          <p:cNvSpPr>
            <a:spLocks noGrp="1"/>
          </p:cNvSpPr>
          <p:nvPr>
            <p:ph type="title"/>
          </p:nvPr>
        </p:nvSpPr>
        <p:spPr/>
        <p:txBody>
          <a:bodyPr/>
          <a:lstStyle/>
          <a:p>
            <a:r>
              <a:rPr lang="en-AU" dirty="0"/>
              <a:t>Advanced manufacturing in Australia</a:t>
            </a:r>
          </a:p>
        </p:txBody>
      </p:sp>
      <p:sp>
        <p:nvSpPr>
          <p:cNvPr id="3" name="Content Placeholder 2">
            <a:extLst>
              <a:ext uri="{FF2B5EF4-FFF2-40B4-BE49-F238E27FC236}">
                <a16:creationId xmlns:a16="http://schemas.microsoft.com/office/drawing/2014/main" id="{F3CBE8CE-1A48-ECFA-5648-967A69C58853}"/>
              </a:ext>
            </a:extLst>
          </p:cNvPr>
          <p:cNvSpPr>
            <a:spLocks noGrp="1"/>
          </p:cNvSpPr>
          <p:nvPr>
            <p:ph idx="1"/>
          </p:nvPr>
        </p:nvSpPr>
        <p:spPr/>
        <p:txBody>
          <a:bodyPr/>
          <a:lstStyle/>
          <a:p>
            <a:pPr marL="0" indent="0">
              <a:buNone/>
            </a:pPr>
            <a:endParaRPr lang="en-AU" dirty="0"/>
          </a:p>
          <a:p>
            <a:pPr marL="0" indent="0">
              <a:buNone/>
            </a:pPr>
            <a:endParaRPr lang="en-AU" dirty="0"/>
          </a:p>
        </p:txBody>
      </p:sp>
      <p:pic>
        <p:nvPicPr>
          <p:cNvPr id="5" name="Picture 4">
            <a:extLst>
              <a:ext uri="{FF2B5EF4-FFF2-40B4-BE49-F238E27FC236}">
                <a16:creationId xmlns:a16="http://schemas.microsoft.com/office/drawing/2014/main" id="{CD678141-8B00-41A5-259D-A2F2A83DDC08}"/>
              </a:ext>
            </a:extLst>
          </p:cNvPr>
          <p:cNvPicPr>
            <a:picLocks noChangeAspect="1"/>
          </p:cNvPicPr>
          <p:nvPr/>
        </p:nvPicPr>
        <p:blipFill>
          <a:blip r:embed="rId2"/>
          <a:srcRect t="9333"/>
          <a:stretch>
            <a:fillRect/>
          </a:stretch>
        </p:blipFill>
        <p:spPr>
          <a:xfrm>
            <a:off x="2605863" y="1167501"/>
            <a:ext cx="6548770" cy="5089376"/>
          </a:xfrm>
          <a:prstGeom prst="rect">
            <a:avLst/>
          </a:prstGeom>
        </p:spPr>
      </p:pic>
    </p:spTree>
    <p:extLst>
      <p:ext uri="{BB962C8B-B14F-4D97-AF65-F5344CB8AC3E}">
        <p14:creationId xmlns:p14="http://schemas.microsoft.com/office/powerpoint/2010/main" val="3922524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46C8E-78DE-9362-B61D-3D3210EF3B75}"/>
              </a:ext>
            </a:extLst>
          </p:cNvPr>
          <p:cNvSpPr>
            <a:spLocks noGrp="1"/>
          </p:cNvSpPr>
          <p:nvPr>
            <p:ph type="title"/>
          </p:nvPr>
        </p:nvSpPr>
        <p:spPr/>
        <p:txBody>
          <a:bodyPr/>
          <a:lstStyle/>
          <a:p>
            <a:r>
              <a:rPr lang="en-AU" dirty="0"/>
              <a:t>Data and methods (1)</a:t>
            </a:r>
          </a:p>
        </p:txBody>
      </p:sp>
      <p:sp>
        <p:nvSpPr>
          <p:cNvPr id="3" name="Content Placeholder 2">
            <a:extLst>
              <a:ext uri="{FF2B5EF4-FFF2-40B4-BE49-F238E27FC236}">
                <a16:creationId xmlns:a16="http://schemas.microsoft.com/office/drawing/2014/main" id="{FE7E68AE-F110-5FB5-4B2C-31335FC12758}"/>
              </a:ext>
            </a:extLst>
          </p:cNvPr>
          <p:cNvSpPr>
            <a:spLocks noGrp="1"/>
          </p:cNvSpPr>
          <p:nvPr>
            <p:ph idx="1"/>
          </p:nvPr>
        </p:nvSpPr>
        <p:spPr/>
        <p:txBody>
          <a:bodyPr/>
          <a:lstStyle/>
          <a:p>
            <a:r>
              <a:rPr lang="en-AU" dirty="0"/>
              <a:t>Data for the independent and control variables are drawn for the year 2021. </a:t>
            </a:r>
          </a:p>
          <a:p>
            <a:pPr lvl="1"/>
            <a:r>
              <a:rPr lang="en-AU" dirty="0"/>
              <a:t>Data include 2021 Census data on employment, patents, average age, mortgage payments and workforce participation. In addition, additional regional data was drawn from diverse sources such as the gross regional product, university campus locations, locations of Australian critical minerals, and information about ports, schools and hospitals</a:t>
            </a:r>
          </a:p>
        </p:txBody>
      </p:sp>
    </p:spTree>
    <p:extLst>
      <p:ext uri="{BB962C8B-B14F-4D97-AF65-F5344CB8AC3E}">
        <p14:creationId xmlns:p14="http://schemas.microsoft.com/office/powerpoint/2010/main" val="37360178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46C8E-78DE-9362-B61D-3D3210EF3B75}"/>
              </a:ext>
            </a:extLst>
          </p:cNvPr>
          <p:cNvSpPr>
            <a:spLocks noGrp="1"/>
          </p:cNvSpPr>
          <p:nvPr>
            <p:ph type="title"/>
          </p:nvPr>
        </p:nvSpPr>
        <p:spPr/>
        <p:txBody>
          <a:bodyPr/>
          <a:lstStyle/>
          <a:p>
            <a:r>
              <a:rPr lang="en-AU" dirty="0"/>
              <a:t>Data and methods (2)</a:t>
            </a:r>
          </a:p>
        </p:txBody>
      </p:sp>
      <p:sp>
        <p:nvSpPr>
          <p:cNvPr id="3" name="Content Placeholder 2">
            <a:extLst>
              <a:ext uri="{FF2B5EF4-FFF2-40B4-BE49-F238E27FC236}">
                <a16:creationId xmlns:a16="http://schemas.microsoft.com/office/drawing/2014/main" id="{FE7E68AE-F110-5FB5-4B2C-31335FC12758}"/>
              </a:ext>
            </a:extLst>
          </p:cNvPr>
          <p:cNvSpPr>
            <a:spLocks noGrp="1"/>
          </p:cNvSpPr>
          <p:nvPr>
            <p:ph idx="1"/>
          </p:nvPr>
        </p:nvSpPr>
        <p:spPr>
          <a:xfrm>
            <a:off x="447262" y="1825625"/>
            <a:ext cx="11280450" cy="3859558"/>
          </a:xfrm>
        </p:spPr>
        <p:txBody>
          <a:bodyPr/>
          <a:lstStyle/>
          <a:p>
            <a:r>
              <a:rPr lang="en-AU" sz="2400" dirty="0"/>
              <a:t>Number of business entry in a SA3 region is the dependent variable indicating a region’s overall capacity to attract businesses and factors of productions to the region, which is defined as regional competitiveness (Huggins, 2003; Huggins et al., 2013; Potter, 2009). </a:t>
            </a:r>
          </a:p>
          <a:p>
            <a:r>
              <a:rPr lang="en-AU" sz="2400" dirty="0"/>
              <a:t>Economic complexity for the advanced manufacturing sector is the independent variable. </a:t>
            </a:r>
          </a:p>
          <a:p>
            <a:pPr lvl="1"/>
            <a:r>
              <a:rPr lang="en-AU" sz="2000" dirty="0"/>
              <a:t>We calculated economic complexity indicators of the advanced manufacturing sector for Australian Statistical Areas Level 3 (SA3) regions using employment data from the 2021 Census. </a:t>
            </a:r>
          </a:p>
          <a:p>
            <a:pPr lvl="1"/>
            <a:r>
              <a:rPr lang="en-AU" sz="2000" dirty="0"/>
              <a:t>Advanced manufacturing sector was defined based on the Australian Bureau of Statistics (ABS) definition and industry classification </a:t>
            </a:r>
          </a:p>
          <a:p>
            <a:pPr lvl="1"/>
            <a:r>
              <a:rPr lang="en-AU" sz="2000" dirty="0"/>
              <a:t>Using the method of weighted correlations of employment shares (Davies &amp; </a:t>
            </a:r>
            <a:r>
              <a:rPr lang="en-AU" sz="2000" dirty="0" err="1"/>
              <a:t>Maré</a:t>
            </a:r>
            <a:r>
              <a:rPr lang="en-AU" sz="2000" dirty="0"/>
              <a:t>, 2021), we calculated economic complexity for advanced manufacturing of Australian SA3-level regions. </a:t>
            </a:r>
          </a:p>
        </p:txBody>
      </p:sp>
    </p:spTree>
    <p:extLst>
      <p:ext uri="{BB962C8B-B14F-4D97-AF65-F5344CB8AC3E}">
        <p14:creationId xmlns:p14="http://schemas.microsoft.com/office/powerpoint/2010/main" val="981560195"/>
      </p:ext>
    </p:extLst>
  </p:cSld>
  <p:clrMapOvr>
    <a:masterClrMapping/>
  </p:clrMapOvr>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0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itle pag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A699085C93E2440928194E725732E2F" ma:contentTypeVersion="18" ma:contentTypeDescription="Create a new document." ma:contentTypeScope="" ma:versionID="4b7af4d81049cb833b0871692b393792">
  <xsd:schema xmlns:xsd="http://www.w3.org/2001/XMLSchema" xmlns:xs="http://www.w3.org/2001/XMLSchema" xmlns:p="http://schemas.microsoft.com/office/2006/metadata/properties" xmlns:ns1="http://schemas.microsoft.com/sharepoint/v3" xmlns:ns2="444f47f8-a0af-4370-ae0c-ebcd992c8d81" xmlns:ns3="81d85bb2-cd98-493a-8b66-4d474912ddb8" targetNamespace="http://schemas.microsoft.com/office/2006/metadata/properties" ma:root="true" ma:fieldsID="74b3eabd232b98a73c5293c6d5223c63" ns1:_="" ns2:_="" ns3:_="">
    <xsd:import namespace="http://schemas.microsoft.com/sharepoint/v3"/>
    <xsd:import namespace="444f47f8-a0af-4370-ae0c-ebcd992c8d81"/>
    <xsd:import namespace="81d85bb2-cd98-493a-8b66-4d474912ddb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1:_ip_UnifiedCompliancePolicyProperties" minOccurs="0"/>
                <xsd:element ref="ns1:_ip_UnifiedCompliancePolicyUIAction"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44f47f8-a0af-4370-ae0c-ebcd992c8d8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2" nillable="true" ma:displayName="Length (seconds)" ma:internalName="MediaLengthInSeconds" ma:readOnly="true">
      <xsd:simpleType>
        <xsd:restriction base="dms:Unknow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a14fc1ee-ee85-4a7e-98b0-8db30ca095d0"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81d85bb2-cd98-493a-8b66-4d474912ddb8" elementFormDefault="qualified">
    <xsd:import namespace="http://schemas.microsoft.com/office/2006/documentManagement/types"/>
    <xsd:import namespace="http://schemas.microsoft.com/office/infopath/2007/PartnerControls"/>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2325988f-e79e-41aa-bffb-3232f4bcdeeb}" ma:internalName="TaxCatchAll" ma:showField="CatchAllData" ma:web="81d85bb2-cd98-493a-8b66-4d474912ddb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444f47f8-a0af-4370-ae0c-ebcd992c8d81">
      <Terms xmlns="http://schemas.microsoft.com/office/infopath/2007/PartnerControls"/>
    </lcf76f155ced4ddcb4097134ff3c332f>
    <_ip_UnifiedCompliancePolicyProperties xmlns="http://schemas.microsoft.com/sharepoint/v3" xsi:nil="true"/>
    <TaxCatchAll xmlns="81d85bb2-cd98-493a-8b66-4d474912ddb8" xsi:nil="true"/>
  </documentManagement>
</p:properties>
</file>

<file path=customXml/itemProps1.xml><?xml version="1.0" encoding="utf-8"?>
<ds:datastoreItem xmlns:ds="http://schemas.openxmlformats.org/officeDocument/2006/customXml" ds:itemID="{1595B342-6F95-43C2-A209-ABE32312A4C7}">
  <ds:schemaRefs>
    <ds:schemaRef ds:uri="http://schemas.microsoft.com/sharepoint/v3/contenttype/forms"/>
  </ds:schemaRefs>
</ds:datastoreItem>
</file>

<file path=customXml/itemProps2.xml><?xml version="1.0" encoding="utf-8"?>
<ds:datastoreItem xmlns:ds="http://schemas.openxmlformats.org/officeDocument/2006/customXml" ds:itemID="{7C8C0D7F-0A1C-4BFB-89E3-1F1FB95511F1}">
  <ds:schemaRefs>
    <ds:schemaRef ds:uri="444f47f8-a0af-4370-ae0c-ebcd992c8d81"/>
    <ds:schemaRef ds:uri="81d85bb2-cd98-493a-8b66-4d474912ddb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807DB893-07BA-48FB-BC17-65E2017B8131}">
  <ds:schemaRefs>
    <ds:schemaRef ds:uri="http://purl.org/dc/elements/1.1/"/>
    <ds:schemaRef ds:uri="http://schemas.microsoft.com/office/2006/metadata/properties"/>
    <ds:schemaRef ds:uri="444f47f8-a0af-4370-ae0c-ebcd992c8d81"/>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81d85bb2-cd98-493a-8b66-4d474912ddb8"/>
    <ds:schemaRef ds:uri="http://schemas.microsoft.com/sharepoint/v3"/>
    <ds:schemaRef ds:uri="http://www.w3.org/XML/1998/namespace"/>
  </ds:schemaRefs>
</ds:datastoreItem>
</file>

<file path=docMetadata/LabelInfo.xml><?xml version="1.0" encoding="utf-8"?>
<clbl:labelList xmlns:clbl="http://schemas.microsoft.com/office/2020/mipLabelMetadata">
  <clbl:label id="{72157dbb-e8bd-40dc-8d00-3f08c234ac47}" enabled="0" method="" siteId="{72157dbb-e8bd-40dc-8d00-3f08c234ac47}" removed="1"/>
</clbl:labelList>
</file>

<file path=docProps/app.xml><?xml version="1.0" encoding="utf-8"?>
<Properties xmlns="http://schemas.openxmlformats.org/officeDocument/2006/extended-properties" xmlns:vt="http://schemas.openxmlformats.org/officeDocument/2006/docPropsVTypes">
  <TotalTime>9315</TotalTime>
  <Words>875</Words>
  <Application>Microsoft Office PowerPoint</Application>
  <PresentationFormat>Widescreen</PresentationFormat>
  <Paragraphs>58</Paragraphs>
  <Slides>14</Slides>
  <Notes>0</Notes>
  <HiddenSlides>0</HiddenSlides>
  <MMClips>0</MMClips>
  <ScaleCrop>false</ScaleCrop>
  <HeadingPairs>
    <vt:vector size="6" baseType="variant">
      <vt:variant>
        <vt:lpstr>Fonts Used</vt:lpstr>
      </vt:variant>
      <vt:variant>
        <vt:i4>2</vt:i4>
      </vt:variant>
      <vt:variant>
        <vt:lpstr>Theme</vt:lpstr>
      </vt:variant>
      <vt:variant>
        <vt:i4>5</vt:i4>
      </vt:variant>
      <vt:variant>
        <vt:lpstr>Slide Titles</vt:lpstr>
      </vt:variant>
      <vt:variant>
        <vt:i4>14</vt:i4>
      </vt:variant>
    </vt:vector>
  </HeadingPairs>
  <TitlesOfParts>
    <vt:vector size="21" baseType="lpstr">
      <vt:lpstr>Arial</vt:lpstr>
      <vt:lpstr>Calibri</vt:lpstr>
      <vt:lpstr>3_Office Theme</vt:lpstr>
      <vt:lpstr>11_Office Theme</vt:lpstr>
      <vt:lpstr>40_Office Theme</vt:lpstr>
      <vt:lpstr>41_Office Theme</vt:lpstr>
      <vt:lpstr>Title pages</vt:lpstr>
      <vt:lpstr>  Bringing Back (Advanced) Manufacturing: Will Reshoring of Advanced Manufacturing Drive Regional Competitiveness in Australia?  Sharif Rasel Paul Kalfadellis Hamish Gamble </vt:lpstr>
      <vt:lpstr>Presentation outline</vt:lpstr>
      <vt:lpstr>Context of the study</vt:lpstr>
      <vt:lpstr>Advanced manufacturing and regional competitiveness (1)</vt:lpstr>
      <vt:lpstr>Advanced manufacturing and regional competitiveness (2) </vt:lpstr>
      <vt:lpstr>Research question </vt:lpstr>
      <vt:lpstr>Advanced manufacturing in Australia</vt:lpstr>
      <vt:lpstr>Data and methods (1)</vt:lpstr>
      <vt:lpstr>Data and methods (2)</vt:lpstr>
      <vt:lpstr>Data and methods (3)</vt:lpstr>
      <vt:lpstr>Data and methods (4)</vt:lpstr>
      <vt:lpstr>Findings</vt:lpstr>
      <vt:lpstr>Summary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Natasha Worm</dc:creator>
  <cp:lastModifiedBy>Sharif Rasel</cp:lastModifiedBy>
  <cp:revision>5</cp:revision>
  <dcterms:created xsi:type="dcterms:W3CDTF">2022-04-14T03:13:31Z</dcterms:created>
  <dcterms:modified xsi:type="dcterms:W3CDTF">2026-07-17T07:52:44Z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0x0101008A699085C93E2440928194E725732E2F</vt:lpwstr>
  </property>
</Properties>
</file>