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73" r:id="rId3"/>
  </p:sldMasterIdLst>
  <p:notesMasterIdLst>
    <p:notesMasterId r:id="rId16"/>
  </p:notesMasterIdLst>
  <p:handoutMasterIdLst>
    <p:handoutMasterId r:id="rId17"/>
  </p:handoutMasterIdLst>
  <p:sldIdLst>
    <p:sldId id="276" r:id="rId4"/>
    <p:sldId id="291" r:id="rId5"/>
    <p:sldId id="307" r:id="rId6"/>
    <p:sldId id="308" r:id="rId7"/>
    <p:sldId id="305" r:id="rId8"/>
    <p:sldId id="306" r:id="rId9"/>
    <p:sldId id="309" r:id="rId10"/>
    <p:sldId id="310" r:id="rId11"/>
    <p:sldId id="311" r:id="rId12"/>
    <p:sldId id="312" r:id="rId13"/>
    <p:sldId id="313" r:id="rId14"/>
    <p:sldId id="30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906B7B3-04E7-14C7-F006-E8D6FD9317EA}" name="Michelle Sewell" initials="MS" userId="S::michelle@mammoth.tv::e8d9b915-60eb-4c10-8538-61abdf84f72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DBDFE6-B2FC-2640-A4DF-521B6DAB8F44}" v="16" dt="2026-07-17T09:32:19.5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883" autoAdjust="0"/>
    <p:restoredTop sz="91290" autoAdjust="0"/>
  </p:normalViewPr>
  <p:slideViewPr>
    <p:cSldViewPr snapToGrid="0">
      <p:cViewPr varScale="1">
        <p:scale>
          <a:sx n="72" d="100"/>
          <a:sy n="72" d="100"/>
        </p:scale>
        <p:origin x="208" y="736"/>
      </p:cViewPr>
      <p:guideLst/>
    </p:cSldViewPr>
  </p:slideViewPr>
  <p:outlineViewPr>
    <p:cViewPr>
      <p:scale>
        <a:sx n="33" d="100"/>
        <a:sy n="33" d="100"/>
      </p:scale>
      <p:origin x="0" y="-183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38" d="100"/>
          <a:sy n="138" d="100"/>
        </p:scale>
        <p:origin x="316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ja Reuschke (City-REDI)" userId="2e0547db-2af2-4ad7-b703-ef0f7c7d6b95" providerId="ADAL" clId="{443E5271-B757-5214-82B1-83EC031DB74D}"/>
    <pc:docChg chg="modSld">
      <pc:chgData name="Darja Reuschke (City-REDI)" userId="2e0547db-2af2-4ad7-b703-ef0f7c7d6b95" providerId="ADAL" clId="{443E5271-B757-5214-82B1-83EC031DB74D}" dt="2026-07-17T09:38:38.639" v="9" actId="1076"/>
      <pc:docMkLst>
        <pc:docMk/>
      </pc:docMkLst>
      <pc:sldChg chg="modSp mod">
        <pc:chgData name="Darja Reuschke (City-REDI)" userId="2e0547db-2af2-4ad7-b703-ef0f7c7d6b95" providerId="ADAL" clId="{443E5271-B757-5214-82B1-83EC031DB74D}" dt="2026-07-17T09:32:19.519" v="8"/>
        <pc:sldMkLst>
          <pc:docMk/>
          <pc:sldMk cId="3955312575" sldId="291"/>
        </pc:sldMkLst>
        <pc:spChg chg="mod">
          <ac:chgData name="Darja Reuschke (City-REDI)" userId="2e0547db-2af2-4ad7-b703-ef0f7c7d6b95" providerId="ADAL" clId="{443E5271-B757-5214-82B1-83EC031DB74D}" dt="2026-07-17T09:32:19.519" v="8"/>
          <ac:spMkLst>
            <pc:docMk/>
            <pc:sldMk cId="3955312575" sldId="291"/>
            <ac:spMk id="2" creationId="{A04F8F47-DFE5-254C-AFC3-9CAF560D7A04}"/>
          </ac:spMkLst>
        </pc:spChg>
      </pc:sldChg>
      <pc:sldChg chg="modSp mod">
        <pc:chgData name="Darja Reuschke (City-REDI)" userId="2e0547db-2af2-4ad7-b703-ef0f7c7d6b95" providerId="ADAL" clId="{443E5271-B757-5214-82B1-83EC031DB74D}" dt="2026-07-17T09:38:38.639" v="9" actId="1076"/>
        <pc:sldMkLst>
          <pc:docMk/>
          <pc:sldMk cId="3639880848" sldId="309"/>
        </pc:sldMkLst>
        <pc:spChg chg="mod">
          <ac:chgData name="Darja Reuschke (City-REDI)" userId="2e0547db-2af2-4ad7-b703-ef0f7c7d6b95" providerId="ADAL" clId="{443E5271-B757-5214-82B1-83EC031DB74D}" dt="2026-07-17T09:38:38.639" v="9" actId="1076"/>
          <ac:spMkLst>
            <pc:docMk/>
            <pc:sldMk cId="3639880848" sldId="309"/>
            <ac:spMk id="9" creationId="{B23ADB08-83FB-EF61-ECDA-1253C80F8B7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B346B67-71C4-6A20-5B1F-CF02011E03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B6DA43-4E6A-F57C-F129-8621F4C48E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B6302-81D9-3341-8BEE-558FFE2510A3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1356D5-F218-1A4F-F824-0004C2F04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BB1A6-FD46-F964-76CD-4727A6A780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4192F-5B50-BB49-817A-7CA11482C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423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BDFEF-057C-A843-8C81-03384ABB4BFC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D149E-358D-2440-BDD5-072440F2B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5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D149E-358D-2440-BDD5-072440F2B7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2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D149E-358D-2440-BDD5-072440F2B74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2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. Picture">
            <a:extLst>
              <a:ext uri="{FF2B5EF4-FFF2-40B4-BE49-F238E27FC236}">
                <a16:creationId xmlns:a16="http://schemas.microsoft.com/office/drawing/2014/main" id="{C5602FD7-1231-064E-CF9F-7F8C08F8EF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4. Logo">
            <a:extLst>
              <a:ext uri="{FF2B5EF4-FFF2-40B4-BE49-F238E27FC236}">
                <a16:creationId xmlns:a16="http://schemas.microsoft.com/office/drawing/2014/main" id="{4504F269-56E3-639E-F1B1-41EEC4813B5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15" name="3. Subtitle Placeholder">
            <a:extLst>
              <a:ext uri="{FF2B5EF4-FFF2-40B4-BE49-F238E27FC236}">
                <a16:creationId xmlns:a16="http://schemas.microsoft.com/office/drawing/2014/main" id="{B933CDFE-7FC5-932E-CB7F-3B49EC1A0F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" y="3707702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Insert sub copy here.</a:t>
            </a:r>
            <a:endParaRPr lang="en-US" dirty="0"/>
          </a:p>
        </p:txBody>
      </p:sp>
      <p:sp>
        <p:nvSpPr>
          <p:cNvPr id="2" name="2. Title Placeholder">
            <a:extLst>
              <a:ext uri="{FF2B5EF4-FFF2-40B4-BE49-F238E27FC236}">
                <a16:creationId xmlns:a16="http://schemas.microsoft.com/office/drawing/2014/main" id="{8CC78C08-B324-DDE3-8FA4-2E0FECB984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400" y="1274763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5400"/>
              </a:lnSpc>
              <a:defRPr sz="6000"/>
            </a:lvl1pPr>
          </a:lstStyle>
          <a:p>
            <a:r>
              <a:rPr lang="en-GB" dirty="0"/>
              <a:t>Insert headline here. </a:t>
            </a:r>
            <a:br>
              <a:rPr lang="en-GB" dirty="0"/>
            </a:br>
            <a:r>
              <a:rPr lang="en-GB" dirty="0"/>
              <a:t>Should be between </a:t>
            </a:r>
            <a:br>
              <a:rPr lang="en-GB" dirty="0"/>
            </a:br>
            <a:r>
              <a:rPr lang="en-GB" dirty="0"/>
              <a:t>1-3 lines max. </a:t>
            </a:r>
            <a:endParaRPr lang="en-US" dirty="0"/>
          </a:p>
        </p:txBody>
      </p:sp>
      <p:sp>
        <p:nvSpPr>
          <p:cNvPr id="16" name="1. Section Title Placeholder">
            <a:extLst>
              <a:ext uri="{FF2B5EF4-FFF2-40B4-BE49-F238E27FC236}">
                <a16:creationId xmlns:a16="http://schemas.microsoft.com/office/drawing/2014/main" id="{7CE02850-963E-BCA7-D70C-3BCCF65A064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06400" y="698182"/>
            <a:ext cx="9154160" cy="24468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792727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5. Logo">
            <a:extLst>
              <a:ext uri="{FF2B5EF4-FFF2-40B4-BE49-F238E27FC236}">
                <a16:creationId xmlns:a16="http://schemas.microsoft.com/office/drawing/2014/main" id="{A515ED49-4E96-5229-9B8D-AF4FBD70AE0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18" name="4. Content Placeholder (2)">
            <a:extLst>
              <a:ext uri="{FF2B5EF4-FFF2-40B4-BE49-F238E27FC236}">
                <a16:creationId xmlns:a16="http://schemas.microsoft.com/office/drawing/2014/main" id="{084CCB2F-26F1-E1B8-5561-263F115EB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6920" y="1310641"/>
            <a:ext cx="5181600" cy="43789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7" name="3. Content Placeholder (1)">
            <a:extLst>
              <a:ext uri="{FF2B5EF4-FFF2-40B4-BE49-F238E27FC236}">
                <a16:creationId xmlns:a16="http://schemas.microsoft.com/office/drawing/2014/main" id="{11254375-EF80-738D-E998-C0B2F39CB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920" y="1310641"/>
            <a:ext cx="5181600" cy="43789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2. Title Placeholder">
            <a:extLst>
              <a:ext uri="{FF2B5EF4-FFF2-40B4-BE49-F238E27FC236}">
                <a16:creationId xmlns:a16="http://schemas.microsoft.com/office/drawing/2014/main" id="{8053EF19-8D24-481D-0BDA-F79A2035D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C8731F82-BFA6-B83E-1FEB-574CA6F3D2D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334724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. Logo">
            <a:extLst>
              <a:ext uri="{FF2B5EF4-FFF2-40B4-BE49-F238E27FC236}">
                <a16:creationId xmlns:a16="http://schemas.microsoft.com/office/drawing/2014/main" id="{E1FBAEAF-9083-CEBB-9361-7C295E600CB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9" name="2. Title Placeholder">
            <a:extLst>
              <a:ext uri="{FF2B5EF4-FFF2-40B4-BE49-F238E27FC236}">
                <a16:creationId xmlns:a16="http://schemas.microsoft.com/office/drawing/2014/main" id="{D7DD886C-77A4-6C6D-5419-2C4BB7B910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699918A8-23A5-FBB4-EC44-436D0872D01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2362504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. Logo">
            <a:extLst>
              <a:ext uri="{FF2B5EF4-FFF2-40B4-BE49-F238E27FC236}">
                <a16:creationId xmlns:a16="http://schemas.microsoft.com/office/drawing/2014/main" id="{C15C8DC2-5B57-3486-68BE-A9A40B3BDF8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B390F85E-8263-53C7-A6BC-129ED41190D3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916768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4. Logo">
            <a:extLst>
              <a:ext uri="{FF2B5EF4-FFF2-40B4-BE49-F238E27FC236}">
                <a16:creationId xmlns:a16="http://schemas.microsoft.com/office/drawing/2014/main" id="{CF67140E-3A47-D241-7182-3577AE6E834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735021" y="5787179"/>
            <a:ext cx="1954059" cy="567737"/>
          </a:xfrm>
          <a:prstGeom prst="rect">
            <a:avLst/>
          </a:prstGeom>
        </p:spPr>
      </p:pic>
      <p:sp>
        <p:nvSpPr>
          <p:cNvPr id="9" name="3. Content Placeholder">
            <a:extLst>
              <a:ext uri="{FF2B5EF4-FFF2-40B4-BE49-F238E27FC236}">
                <a16:creationId xmlns:a16="http://schemas.microsoft.com/office/drawing/2014/main" id="{B5A082DC-9190-CE12-A89B-DEAF24BD5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920" y="1310641"/>
            <a:ext cx="10515600" cy="43789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2. Title Placeholder">
            <a:extLst>
              <a:ext uri="{FF2B5EF4-FFF2-40B4-BE49-F238E27FC236}">
                <a16:creationId xmlns:a16="http://schemas.microsoft.com/office/drawing/2014/main" id="{6D2C9649-E817-6113-49C1-5EBD81E099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B413DAF2-44E4-A0EA-D0E1-6085FF53B5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1119100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. Logo">
            <a:extLst>
              <a:ext uri="{FF2B5EF4-FFF2-40B4-BE49-F238E27FC236}">
                <a16:creationId xmlns:a16="http://schemas.microsoft.com/office/drawing/2014/main" id="{DF78C408-4BFD-C04C-157F-0FF134553CC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735021" y="5787179"/>
            <a:ext cx="1954059" cy="567737"/>
          </a:xfrm>
          <a:prstGeom prst="rect">
            <a:avLst/>
          </a:prstGeom>
        </p:spPr>
      </p:pic>
      <p:sp>
        <p:nvSpPr>
          <p:cNvPr id="18" name="4. Content Placeholder (2)">
            <a:extLst>
              <a:ext uri="{FF2B5EF4-FFF2-40B4-BE49-F238E27FC236}">
                <a16:creationId xmlns:a16="http://schemas.microsoft.com/office/drawing/2014/main" id="{084CCB2F-26F1-E1B8-5561-263F115EB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6920" y="1310641"/>
            <a:ext cx="5181600" cy="43789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7" name="3. Content Placeholder (1)">
            <a:extLst>
              <a:ext uri="{FF2B5EF4-FFF2-40B4-BE49-F238E27FC236}">
                <a16:creationId xmlns:a16="http://schemas.microsoft.com/office/drawing/2014/main" id="{11254375-EF80-738D-E998-C0B2F39CB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920" y="1310641"/>
            <a:ext cx="5181600" cy="43789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2. Title Placeholder">
            <a:extLst>
              <a:ext uri="{FF2B5EF4-FFF2-40B4-BE49-F238E27FC236}">
                <a16:creationId xmlns:a16="http://schemas.microsoft.com/office/drawing/2014/main" id="{8053EF19-8D24-481D-0BDA-F79A2035D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3" name="1. Accent Copy Placeholder">
            <a:extLst>
              <a:ext uri="{FF2B5EF4-FFF2-40B4-BE49-F238E27FC236}">
                <a16:creationId xmlns:a16="http://schemas.microsoft.com/office/drawing/2014/main" id="{12D56AE6-DDF8-D06D-AD98-CB27BA7DE73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668885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. Logo">
            <a:extLst>
              <a:ext uri="{FF2B5EF4-FFF2-40B4-BE49-F238E27FC236}">
                <a16:creationId xmlns:a16="http://schemas.microsoft.com/office/drawing/2014/main" id="{99E0FE8C-D1D9-F6AC-9883-1142710E70F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735021" y="5787179"/>
            <a:ext cx="1954059" cy="567737"/>
          </a:xfrm>
          <a:prstGeom prst="rect">
            <a:avLst/>
          </a:prstGeom>
        </p:spPr>
      </p:pic>
      <p:sp>
        <p:nvSpPr>
          <p:cNvPr id="9" name="2. Title Placeholder">
            <a:extLst>
              <a:ext uri="{FF2B5EF4-FFF2-40B4-BE49-F238E27FC236}">
                <a16:creationId xmlns:a16="http://schemas.microsoft.com/office/drawing/2014/main" id="{D7DD886C-77A4-6C6D-5419-2C4BB7B910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3" name="1. Accent Copy Placeholder">
            <a:extLst>
              <a:ext uri="{FF2B5EF4-FFF2-40B4-BE49-F238E27FC236}">
                <a16:creationId xmlns:a16="http://schemas.microsoft.com/office/drawing/2014/main" id="{66BB0922-B841-CDA8-7271-0396CEBB521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1052757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. Logo">
            <a:extLst>
              <a:ext uri="{FF2B5EF4-FFF2-40B4-BE49-F238E27FC236}">
                <a16:creationId xmlns:a16="http://schemas.microsoft.com/office/drawing/2014/main" id="{F9C64E13-1228-9124-C2B8-2476C1999F3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735021" y="5787179"/>
            <a:ext cx="1954059" cy="567737"/>
          </a:xfrm>
          <a:prstGeom prst="rect">
            <a:avLst/>
          </a:prstGeom>
        </p:spPr>
      </p:pic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9ECFD1F5-6752-EB67-8E62-BC6AC438B96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4255243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Divider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4. Logo">
            <a:extLst>
              <a:ext uri="{FF2B5EF4-FFF2-40B4-BE49-F238E27FC236}">
                <a16:creationId xmlns:a16="http://schemas.microsoft.com/office/drawing/2014/main" id="{BF90ECDB-E18A-591A-8133-2EAE6789157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735021" y="617736"/>
            <a:ext cx="1954059" cy="567737"/>
          </a:xfrm>
          <a:prstGeom prst="rect">
            <a:avLst/>
          </a:prstGeom>
        </p:spPr>
      </p:pic>
      <p:sp>
        <p:nvSpPr>
          <p:cNvPr id="5" name="3. Picture Placeholder">
            <a:extLst>
              <a:ext uri="{FF2B5EF4-FFF2-40B4-BE49-F238E27FC236}">
                <a16:creationId xmlns:a16="http://schemas.microsoft.com/office/drawing/2014/main" id="{C4BE638E-576F-FF68-6661-2065A75207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52863"/>
            <a:ext cx="12192000" cy="300513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2. Subtitle Placeholder">
            <a:extLst>
              <a:ext uri="{FF2B5EF4-FFF2-40B4-BE49-F238E27FC236}">
                <a16:creationId xmlns:a16="http://schemas.microsoft.com/office/drawing/2014/main" id="{798414E1-64D1-96D6-D06F-F94F3202C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" y="2059593"/>
            <a:ext cx="6353996" cy="13694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Insert sub copy here.</a:t>
            </a:r>
            <a:endParaRPr lang="en-US" dirty="0"/>
          </a:p>
        </p:txBody>
      </p:sp>
      <p:sp>
        <p:nvSpPr>
          <p:cNvPr id="2" name="1. Title Placeholder">
            <a:extLst>
              <a:ext uri="{FF2B5EF4-FFF2-40B4-BE49-F238E27FC236}">
                <a16:creationId xmlns:a16="http://schemas.microsoft.com/office/drawing/2014/main" id="{4D8642A1-7E6D-B42F-7749-8DC80C6DEDA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400" y="754224"/>
            <a:ext cx="6520180" cy="97604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5400"/>
              </a:lnSpc>
              <a:defRPr sz="6000"/>
            </a:lvl1pPr>
          </a:lstStyle>
          <a:p>
            <a:r>
              <a:rPr lang="en-GB" dirty="0"/>
              <a:t>Insert headline here.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527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Divider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4. Logo">
            <a:extLst>
              <a:ext uri="{FF2B5EF4-FFF2-40B4-BE49-F238E27FC236}">
                <a16:creationId xmlns:a16="http://schemas.microsoft.com/office/drawing/2014/main" id="{8BABB319-CCF3-55F5-FD81-6109BE7B2E13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399" y="5787179"/>
            <a:ext cx="1954059" cy="567737"/>
          </a:xfrm>
          <a:prstGeom prst="rect">
            <a:avLst/>
          </a:prstGeom>
        </p:spPr>
      </p:pic>
      <p:sp>
        <p:nvSpPr>
          <p:cNvPr id="5" name="3. Picture Placeholder">
            <a:extLst>
              <a:ext uri="{FF2B5EF4-FFF2-40B4-BE49-F238E27FC236}">
                <a16:creationId xmlns:a16="http://schemas.microsoft.com/office/drawing/2014/main" id="{C4BE638E-576F-FF68-6661-2065A75207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7650" y="1"/>
            <a:ext cx="578434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2. Subtitle Placeholder">
            <a:extLst>
              <a:ext uri="{FF2B5EF4-FFF2-40B4-BE49-F238E27FC236}">
                <a16:creationId xmlns:a16="http://schemas.microsoft.com/office/drawing/2014/main" id="{02A192BC-C9DB-F0AB-B1DE-03D15E5A87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" y="3707702"/>
            <a:ext cx="5377951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Insert sub copy here.</a:t>
            </a:r>
            <a:endParaRPr lang="en-US" dirty="0"/>
          </a:p>
        </p:txBody>
      </p:sp>
      <p:sp>
        <p:nvSpPr>
          <p:cNvPr id="6" name="1. Title Placeholder">
            <a:extLst>
              <a:ext uri="{FF2B5EF4-FFF2-40B4-BE49-F238E27FC236}">
                <a16:creationId xmlns:a16="http://schemas.microsoft.com/office/drawing/2014/main" id="{DC759DBE-3BA0-9E84-5596-2AD69AA128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400" y="1603450"/>
            <a:ext cx="5377951" cy="16805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5400"/>
              </a:lnSpc>
              <a:defRPr sz="6000"/>
            </a:lvl1pPr>
          </a:lstStyle>
          <a:p>
            <a:r>
              <a:rPr lang="en-GB" dirty="0"/>
              <a:t>Insert </a:t>
            </a:r>
            <a:br>
              <a:rPr lang="en-GB" dirty="0"/>
            </a:br>
            <a:r>
              <a:rPr lang="en-GB" dirty="0"/>
              <a:t>headline here.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143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Divider Slide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4. Logo">
            <a:extLst>
              <a:ext uri="{FF2B5EF4-FFF2-40B4-BE49-F238E27FC236}">
                <a16:creationId xmlns:a16="http://schemas.microsoft.com/office/drawing/2014/main" id="{B3A6B713-4FEB-2C71-88F3-1B300E637A9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407653" y="5787179"/>
            <a:ext cx="1954059" cy="567737"/>
          </a:xfrm>
          <a:prstGeom prst="rect">
            <a:avLst/>
          </a:prstGeom>
        </p:spPr>
      </p:pic>
      <p:sp>
        <p:nvSpPr>
          <p:cNvPr id="5" name="3. Picture Placeholder">
            <a:extLst>
              <a:ext uri="{FF2B5EF4-FFF2-40B4-BE49-F238E27FC236}">
                <a16:creationId xmlns:a16="http://schemas.microsoft.com/office/drawing/2014/main" id="{C4BE638E-576F-FF68-6661-2065A75207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578434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2. Subtitle Placeholder">
            <a:extLst>
              <a:ext uri="{FF2B5EF4-FFF2-40B4-BE49-F238E27FC236}">
                <a16:creationId xmlns:a16="http://schemas.microsoft.com/office/drawing/2014/main" id="{F1BF5AB1-F146-83EF-D63E-DD9EA52569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07653" y="3707702"/>
            <a:ext cx="5377951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Insert sub copy here.</a:t>
            </a:r>
            <a:endParaRPr lang="en-US" dirty="0"/>
          </a:p>
        </p:txBody>
      </p:sp>
      <p:sp>
        <p:nvSpPr>
          <p:cNvPr id="3" name="1. Title Placeholder">
            <a:extLst>
              <a:ext uri="{FF2B5EF4-FFF2-40B4-BE49-F238E27FC236}">
                <a16:creationId xmlns:a16="http://schemas.microsoft.com/office/drawing/2014/main" id="{B7F235D6-4347-D7AC-BFE0-1EA4849BA5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07653" y="1603450"/>
            <a:ext cx="5377951" cy="16805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5400"/>
              </a:lnSpc>
              <a:defRPr sz="6000"/>
            </a:lvl1pPr>
          </a:lstStyle>
          <a:p>
            <a:r>
              <a:rPr lang="en-GB" dirty="0"/>
              <a:t>Insert </a:t>
            </a:r>
            <a:br>
              <a:rPr lang="en-GB" dirty="0"/>
            </a:br>
            <a:r>
              <a:rPr lang="en-GB" dirty="0"/>
              <a:t>title here.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5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Title Sli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. Background">
            <a:extLst>
              <a:ext uri="{FF2B5EF4-FFF2-40B4-BE49-F238E27FC236}">
                <a16:creationId xmlns:a16="http://schemas.microsoft.com/office/drawing/2014/main" id="{C5602FD7-1231-064E-CF9F-7F8C08F8EF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9600" cy="6856650"/>
          </a:xfrm>
          <a:prstGeom prst="rect">
            <a:avLst/>
          </a:prstGeom>
        </p:spPr>
      </p:pic>
      <p:pic>
        <p:nvPicPr>
          <p:cNvPr id="11" name="5. Logo">
            <a:extLst>
              <a:ext uri="{FF2B5EF4-FFF2-40B4-BE49-F238E27FC236}">
                <a16:creationId xmlns:a16="http://schemas.microsoft.com/office/drawing/2014/main" id="{57E62669-0C8C-8C81-1274-25D65572689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10" name="4. Picture Placeholder">
            <a:extLst>
              <a:ext uri="{FF2B5EF4-FFF2-40B4-BE49-F238E27FC236}">
                <a16:creationId xmlns:a16="http://schemas.microsoft.com/office/drawing/2014/main" id="{C992F3AA-2026-24C9-831B-F66B099808AB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656738" y="0"/>
            <a:ext cx="4542379" cy="6858000"/>
          </a:xfrm>
          <a:custGeom>
            <a:avLst/>
            <a:gdLst>
              <a:gd name="connsiteX0" fmla="*/ 1896887 w 4542379"/>
              <a:gd name="connsiteY0" fmla="*/ 0 h 6858000"/>
              <a:gd name="connsiteX1" fmla="*/ 4542379 w 4542379"/>
              <a:gd name="connsiteY1" fmla="*/ 0 h 6858000"/>
              <a:gd name="connsiteX2" fmla="*/ 4542379 w 4542379"/>
              <a:gd name="connsiteY2" fmla="*/ 6858000 h 6858000"/>
              <a:gd name="connsiteX3" fmla="*/ 2609965 w 4542379"/>
              <a:gd name="connsiteY3" fmla="*/ 6858000 h 6858000"/>
              <a:gd name="connsiteX4" fmla="*/ 0 w 4542379"/>
              <a:gd name="connsiteY4" fmla="*/ 177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2379" h="6858000">
                <a:moveTo>
                  <a:pt x="1896887" y="0"/>
                </a:moveTo>
                <a:lnTo>
                  <a:pt x="4542379" y="0"/>
                </a:lnTo>
                <a:lnTo>
                  <a:pt x="4542379" y="6858000"/>
                </a:lnTo>
                <a:lnTo>
                  <a:pt x="2609965" y="6858000"/>
                </a:lnTo>
                <a:lnTo>
                  <a:pt x="0" y="177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15" name="3. Subtitle Placeholder">
            <a:extLst>
              <a:ext uri="{FF2B5EF4-FFF2-40B4-BE49-F238E27FC236}">
                <a16:creationId xmlns:a16="http://schemas.microsoft.com/office/drawing/2014/main" id="{B933CDFE-7FC5-932E-CB7F-3B49EC1A0F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400" y="3707702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Insert sub copy here.</a:t>
            </a:r>
            <a:endParaRPr lang="en-US" dirty="0"/>
          </a:p>
        </p:txBody>
      </p:sp>
      <p:sp>
        <p:nvSpPr>
          <p:cNvPr id="2" name="2. Title Placeholder">
            <a:extLst>
              <a:ext uri="{FF2B5EF4-FFF2-40B4-BE49-F238E27FC236}">
                <a16:creationId xmlns:a16="http://schemas.microsoft.com/office/drawing/2014/main" id="{8CC78C08-B324-DDE3-8FA4-2E0FECB984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6400" y="1274763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5400"/>
              </a:lnSpc>
              <a:defRPr sz="6000"/>
            </a:lvl1pPr>
          </a:lstStyle>
          <a:p>
            <a:r>
              <a:rPr lang="en-GB" dirty="0"/>
              <a:t>Insert headline here. </a:t>
            </a:r>
            <a:br>
              <a:rPr lang="en-GB" dirty="0"/>
            </a:br>
            <a:r>
              <a:rPr lang="en-GB" dirty="0"/>
              <a:t>Should be between </a:t>
            </a:r>
            <a:br>
              <a:rPr lang="en-GB" dirty="0"/>
            </a:br>
            <a:r>
              <a:rPr lang="en-GB" dirty="0"/>
              <a:t>1-3 lines max. </a:t>
            </a:r>
            <a:endParaRPr lang="en-US" dirty="0"/>
          </a:p>
        </p:txBody>
      </p:sp>
      <p:sp>
        <p:nvSpPr>
          <p:cNvPr id="3" name="1. Section Title Placeholder">
            <a:extLst>
              <a:ext uri="{FF2B5EF4-FFF2-40B4-BE49-F238E27FC236}">
                <a16:creationId xmlns:a16="http://schemas.microsoft.com/office/drawing/2014/main" id="{9AA4F300-E495-F297-DBF6-81920AD6E66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06400" y="698182"/>
            <a:ext cx="9154160" cy="24468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189653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381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4. Logo">
            <a:extLst>
              <a:ext uri="{FF2B5EF4-FFF2-40B4-BE49-F238E27FC236}">
                <a16:creationId xmlns:a16="http://schemas.microsoft.com/office/drawing/2014/main" id="{CF67140E-3A47-D241-7182-3577AE6E834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9" name="3. Content Placeholder">
            <a:extLst>
              <a:ext uri="{FF2B5EF4-FFF2-40B4-BE49-F238E27FC236}">
                <a16:creationId xmlns:a16="http://schemas.microsoft.com/office/drawing/2014/main" id="{B5A082DC-9190-CE12-A89B-DEAF24BD5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920" y="1310641"/>
            <a:ext cx="10515600" cy="43789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2. Title Placeholder">
            <a:extLst>
              <a:ext uri="{FF2B5EF4-FFF2-40B4-BE49-F238E27FC236}">
                <a16:creationId xmlns:a16="http://schemas.microsoft.com/office/drawing/2014/main" id="{6D2C9649-E817-6113-49C1-5EBD81E099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15" name="1. Accent Copy Placeholder">
            <a:extLst>
              <a:ext uri="{FF2B5EF4-FFF2-40B4-BE49-F238E27FC236}">
                <a16:creationId xmlns:a16="http://schemas.microsoft.com/office/drawing/2014/main" id="{557561D6-159E-FCBC-EAD3-DCD31BFEE6F4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32175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5. Logo">
            <a:extLst>
              <a:ext uri="{FF2B5EF4-FFF2-40B4-BE49-F238E27FC236}">
                <a16:creationId xmlns:a16="http://schemas.microsoft.com/office/drawing/2014/main" id="{A515ED49-4E96-5229-9B8D-AF4FBD70AE0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3" name="4. Content Placeholder (2)">
            <a:extLst>
              <a:ext uri="{FF2B5EF4-FFF2-40B4-BE49-F238E27FC236}">
                <a16:creationId xmlns:a16="http://schemas.microsoft.com/office/drawing/2014/main" id="{53C047A4-2E76-022B-2525-898053FDCC6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103620" y="1310641"/>
            <a:ext cx="5181600" cy="437895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3. Content Placeholder (1)">
            <a:extLst>
              <a:ext uri="{FF2B5EF4-FFF2-40B4-BE49-F238E27FC236}">
                <a16:creationId xmlns:a16="http://schemas.microsoft.com/office/drawing/2014/main" id="{11254375-EF80-738D-E998-C0B2F39CB8F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2920" y="1310641"/>
            <a:ext cx="5181600" cy="437895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2. Title Placeholder">
            <a:extLst>
              <a:ext uri="{FF2B5EF4-FFF2-40B4-BE49-F238E27FC236}">
                <a16:creationId xmlns:a16="http://schemas.microsoft.com/office/drawing/2014/main" id="{8053EF19-8D24-481D-0BDA-F79A2035D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5A211E00-435D-6B93-A948-8B711ACD84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1519740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9. Logo">
            <a:extLst>
              <a:ext uri="{FF2B5EF4-FFF2-40B4-BE49-F238E27FC236}">
                <a16:creationId xmlns:a16="http://schemas.microsoft.com/office/drawing/2014/main" id="{A515ED49-4E96-5229-9B8D-AF4FBD70AE0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16" name="8. Text Box Placeholder (3)">
            <a:extLst>
              <a:ext uri="{FF2B5EF4-FFF2-40B4-BE49-F238E27FC236}">
                <a16:creationId xmlns:a16="http://schemas.microsoft.com/office/drawing/2014/main" id="{D584B818-73B8-22FE-5635-36F576CEABC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13782" y="4400389"/>
            <a:ext cx="2520475" cy="9810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</a:lstStyle>
          <a:p>
            <a:r>
              <a:rPr lang="en-GB" dirty="0"/>
              <a:t>Insert sub copy here.</a:t>
            </a:r>
          </a:p>
        </p:txBody>
      </p:sp>
      <p:sp>
        <p:nvSpPr>
          <p:cNvPr id="9" name="7. Content Placeholder (3)">
            <a:extLst>
              <a:ext uri="{FF2B5EF4-FFF2-40B4-BE49-F238E27FC236}">
                <a16:creationId xmlns:a16="http://schemas.microsoft.com/office/drawing/2014/main" id="{5565E762-8883-AB43-D811-12B759024A9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714257" y="1637090"/>
            <a:ext cx="2520000" cy="252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endParaRPr lang="en-US" dirty="0"/>
          </a:p>
        </p:txBody>
      </p:sp>
      <p:sp>
        <p:nvSpPr>
          <p:cNvPr id="13" name="6. Text Box Placeholder (2)">
            <a:extLst>
              <a:ext uri="{FF2B5EF4-FFF2-40B4-BE49-F238E27FC236}">
                <a16:creationId xmlns:a16="http://schemas.microsoft.com/office/drawing/2014/main" id="{005774E2-5CA0-1157-5F43-7B5C9996EF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35525" y="4351119"/>
            <a:ext cx="2520950" cy="10144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</a:lstStyle>
          <a:p>
            <a:r>
              <a:rPr lang="en-GB" dirty="0"/>
              <a:t>Insert sub copy here.</a:t>
            </a:r>
          </a:p>
        </p:txBody>
      </p:sp>
      <p:sp>
        <p:nvSpPr>
          <p:cNvPr id="4" name="5. Content Placeholder (2)">
            <a:extLst>
              <a:ext uri="{FF2B5EF4-FFF2-40B4-BE49-F238E27FC236}">
                <a16:creationId xmlns:a16="http://schemas.microsoft.com/office/drawing/2014/main" id="{A2B13861-080E-609A-01A7-5EDC25A0B0F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836000" y="1637090"/>
            <a:ext cx="2520000" cy="252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endParaRPr lang="en-US" dirty="0"/>
          </a:p>
        </p:txBody>
      </p:sp>
      <p:sp>
        <p:nvSpPr>
          <p:cNvPr id="15" name="4. Text Box Placeholder (1)">
            <a:extLst>
              <a:ext uri="{FF2B5EF4-FFF2-40B4-BE49-F238E27FC236}">
                <a16:creationId xmlns:a16="http://schemas.microsoft.com/office/drawing/2014/main" id="{6D6CB8B4-9C8E-A2FA-558C-30A5D0827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7069" y="4351119"/>
            <a:ext cx="2520950" cy="10144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</a:lstStyle>
          <a:p>
            <a:r>
              <a:rPr lang="en-GB" dirty="0"/>
              <a:t>Insert sub copy here.</a:t>
            </a:r>
          </a:p>
        </p:txBody>
      </p:sp>
      <p:sp>
        <p:nvSpPr>
          <p:cNvPr id="3" name="3. Content Placeholder (1)">
            <a:extLst>
              <a:ext uri="{FF2B5EF4-FFF2-40B4-BE49-F238E27FC236}">
                <a16:creationId xmlns:a16="http://schemas.microsoft.com/office/drawing/2014/main" id="{A162B99D-4A4D-B778-5FD2-9F4A22B0B3A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968019" y="1636464"/>
            <a:ext cx="2520000" cy="252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endParaRPr lang="en-US" dirty="0"/>
          </a:p>
        </p:txBody>
      </p:sp>
      <p:sp>
        <p:nvSpPr>
          <p:cNvPr id="14" name="2. Title Placeholder">
            <a:extLst>
              <a:ext uri="{FF2B5EF4-FFF2-40B4-BE49-F238E27FC236}">
                <a16:creationId xmlns:a16="http://schemas.microsoft.com/office/drawing/2014/main" id="{8053EF19-8D24-481D-0BDA-F79A2035D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5A211E00-435D-6B93-A948-8B711ACD84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4010354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13. Logo">
            <a:extLst>
              <a:ext uri="{FF2B5EF4-FFF2-40B4-BE49-F238E27FC236}">
                <a16:creationId xmlns:a16="http://schemas.microsoft.com/office/drawing/2014/main" id="{A515ED49-4E96-5229-9B8D-AF4FBD70AE0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25" name="12. Text Box Placeholder (5)">
            <a:extLst>
              <a:ext uri="{FF2B5EF4-FFF2-40B4-BE49-F238E27FC236}">
                <a16:creationId xmlns:a16="http://schemas.microsoft.com/office/drawing/2014/main" id="{5B5E5E04-BF9B-D216-4E82-268B505C77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381803" y="4184005"/>
            <a:ext cx="1897133" cy="106608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GB" dirty="0"/>
              <a:t>Insert sub copy here.</a:t>
            </a:r>
            <a:br>
              <a:rPr lang="en-GB" dirty="0"/>
            </a:br>
            <a:endParaRPr lang="en-GB" dirty="0"/>
          </a:p>
        </p:txBody>
      </p:sp>
      <p:sp>
        <p:nvSpPr>
          <p:cNvPr id="22" name="11. Content Placeholder (5)">
            <a:extLst>
              <a:ext uri="{FF2B5EF4-FFF2-40B4-BE49-F238E27FC236}">
                <a16:creationId xmlns:a16="http://schemas.microsoft.com/office/drawing/2014/main" id="{501AC7BA-028D-FEB6-5469-48EC7AAA9B8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392079" y="1849347"/>
            <a:ext cx="1896775" cy="189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GB" dirty="0"/>
              <a:t>Click to add text </a:t>
            </a:r>
          </a:p>
        </p:txBody>
      </p:sp>
      <p:sp>
        <p:nvSpPr>
          <p:cNvPr id="28" name="10. Text Box Placeholder (4)">
            <a:extLst>
              <a:ext uri="{FF2B5EF4-FFF2-40B4-BE49-F238E27FC236}">
                <a16:creationId xmlns:a16="http://schemas.microsoft.com/office/drawing/2014/main" id="{2CB0A589-1B39-6BFD-833F-C261B79EAB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76755" y="4184004"/>
            <a:ext cx="1897133" cy="106608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GB" dirty="0"/>
              <a:t>Insert sub copy here.</a:t>
            </a:r>
            <a:br>
              <a:rPr lang="en-GB" dirty="0"/>
            </a:br>
            <a:endParaRPr lang="en-GB" dirty="0"/>
          </a:p>
        </p:txBody>
      </p:sp>
      <p:sp>
        <p:nvSpPr>
          <p:cNvPr id="27" name="9. Content Placeholder (4)">
            <a:extLst>
              <a:ext uri="{FF2B5EF4-FFF2-40B4-BE49-F238E27FC236}">
                <a16:creationId xmlns:a16="http://schemas.microsoft.com/office/drawing/2014/main" id="{8EE165B9-5F96-8B7D-65E4-952286A84550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7184550" y="1848721"/>
            <a:ext cx="1896775" cy="189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GB" dirty="0"/>
              <a:t>Click to add text </a:t>
            </a:r>
          </a:p>
        </p:txBody>
      </p:sp>
      <p:sp>
        <p:nvSpPr>
          <p:cNvPr id="24" name="8. Text Box Placeholder (3)">
            <a:extLst>
              <a:ext uri="{FF2B5EF4-FFF2-40B4-BE49-F238E27FC236}">
                <a16:creationId xmlns:a16="http://schemas.microsoft.com/office/drawing/2014/main" id="{B909112F-AF48-4EF8-641A-9B4E54BA7B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71707" y="4184004"/>
            <a:ext cx="1897133" cy="106608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GB" dirty="0"/>
              <a:t>Insert sub copy here.</a:t>
            </a:r>
            <a:br>
              <a:rPr lang="en-GB" dirty="0"/>
            </a:br>
            <a:endParaRPr lang="en-GB" dirty="0"/>
          </a:p>
        </p:txBody>
      </p:sp>
      <p:sp>
        <p:nvSpPr>
          <p:cNvPr id="21" name="7. Content Placeholder (3)">
            <a:extLst>
              <a:ext uri="{FF2B5EF4-FFF2-40B4-BE49-F238E27FC236}">
                <a16:creationId xmlns:a16="http://schemas.microsoft.com/office/drawing/2014/main" id="{8FD9DC28-9EA2-992D-B120-466FD3C7D2B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977023" y="1849347"/>
            <a:ext cx="1896775" cy="189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GB" dirty="0"/>
              <a:t>Click to add text </a:t>
            </a:r>
          </a:p>
        </p:txBody>
      </p:sp>
      <p:sp>
        <p:nvSpPr>
          <p:cNvPr id="29" name="6. Text Box Placeholder (2)">
            <a:extLst>
              <a:ext uri="{FF2B5EF4-FFF2-40B4-BE49-F238E27FC236}">
                <a16:creationId xmlns:a16="http://schemas.microsoft.com/office/drawing/2014/main" id="{9DD023BB-AE46-F45D-29CA-0FCB3D08B4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66659" y="4184004"/>
            <a:ext cx="1897133" cy="106608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GB" dirty="0"/>
              <a:t>Insert sub copy here.</a:t>
            </a:r>
            <a:br>
              <a:rPr lang="en-GB" dirty="0"/>
            </a:br>
            <a:endParaRPr lang="en-GB" dirty="0"/>
          </a:p>
        </p:txBody>
      </p:sp>
      <p:sp>
        <p:nvSpPr>
          <p:cNvPr id="26" name="5. Content Placeholder (2)">
            <a:extLst>
              <a:ext uri="{FF2B5EF4-FFF2-40B4-BE49-F238E27FC236}">
                <a16:creationId xmlns:a16="http://schemas.microsoft.com/office/drawing/2014/main" id="{ED255895-B113-E401-DA57-AF0B96D19FE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2769496" y="1848721"/>
            <a:ext cx="1896775" cy="189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GB" dirty="0"/>
              <a:t>Click to add text </a:t>
            </a:r>
          </a:p>
        </p:txBody>
      </p:sp>
      <p:sp>
        <p:nvSpPr>
          <p:cNvPr id="23" name="4. Text Box Placeholder (1)">
            <a:extLst>
              <a:ext uri="{FF2B5EF4-FFF2-40B4-BE49-F238E27FC236}">
                <a16:creationId xmlns:a16="http://schemas.microsoft.com/office/drawing/2014/main" id="{DE2407FE-66CE-2109-85B0-365DE8CD2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1968" y="4183085"/>
            <a:ext cx="1896776" cy="10670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Insert sub copy here.</a:t>
            </a:r>
            <a:br>
              <a:rPr lang="en-GB" dirty="0"/>
            </a:br>
            <a:endParaRPr lang="en-GB" dirty="0"/>
          </a:p>
        </p:txBody>
      </p:sp>
      <p:sp>
        <p:nvSpPr>
          <p:cNvPr id="20" name="3. Content Placeholder (1)">
            <a:extLst>
              <a:ext uri="{FF2B5EF4-FFF2-40B4-BE49-F238E27FC236}">
                <a16:creationId xmlns:a16="http://schemas.microsoft.com/office/drawing/2014/main" id="{9F858169-0C65-5576-989B-052745F4C06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61969" y="1848721"/>
            <a:ext cx="1896775" cy="189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GB" dirty="0"/>
              <a:t>Click to add text </a:t>
            </a:r>
          </a:p>
        </p:txBody>
      </p:sp>
      <p:sp>
        <p:nvSpPr>
          <p:cNvPr id="14" name="2. Title Placeholder">
            <a:extLst>
              <a:ext uri="{FF2B5EF4-FFF2-40B4-BE49-F238E27FC236}">
                <a16:creationId xmlns:a16="http://schemas.microsoft.com/office/drawing/2014/main" id="{8053EF19-8D24-481D-0BDA-F79A2035D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5A211E00-435D-6B93-A948-8B711ACD84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755388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. Logo">
            <a:extLst>
              <a:ext uri="{FF2B5EF4-FFF2-40B4-BE49-F238E27FC236}">
                <a16:creationId xmlns:a16="http://schemas.microsoft.com/office/drawing/2014/main" id="{E1FBAEAF-9083-CEBB-9361-7C295E600CB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9" name="2. Title Placeholder">
            <a:extLst>
              <a:ext uri="{FF2B5EF4-FFF2-40B4-BE49-F238E27FC236}">
                <a16:creationId xmlns:a16="http://schemas.microsoft.com/office/drawing/2014/main" id="{D7DD886C-77A4-6C6D-5419-2C4BB7B910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FC5ECFFC-7310-131F-AEA3-3C64F04FBA5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2515988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. Logo">
            <a:extLst>
              <a:ext uri="{FF2B5EF4-FFF2-40B4-BE49-F238E27FC236}">
                <a16:creationId xmlns:a16="http://schemas.microsoft.com/office/drawing/2014/main" id="{C15C8DC2-5B57-3486-68BE-A9A40B3BDF8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6" name="1. Accent Copy Placeholder">
            <a:extLst>
              <a:ext uri="{FF2B5EF4-FFF2-40B4-BE49-F238E27FC236}">
                <a16:creationId xmlns:a16="http://schemas.microsoft.com/office/drawing/2014/main" id="{94E3430F-8E1C-E744-A66D-6BBE27B5502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2740139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4. Logo">
            <a:extLst>
              <a:ext uri="{FF2B5EF4-FFF2-40B4-BE49-F238E27FC236}">
                <a16:creationId xmlns:a16="http://schemas.microsoft.com/office/drawing/2014/main" id="{CF67140E-3A47-D241-7182-3577AE6E834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06400" y="5787179"/>
            <a:ext cx="1954059" cy="567737"/>
          </a:xfrm>
          <a:prstGeom prst="rect">
            <a:avLst/>
          </a:prstGeom>
        </p:spPr>
      </p:pic>
      <p:sp>
        <p:nvSpPr>
          <p:cNvPr id="9" name="3. Content Placeholder">
            <a:extLst>
              <a:ext uri="{FF2B5EF4-FFF2-40B4-BE49-F238E27FC236}">
                <a16:creationId xmlns:a16="http://schemas.microsoft.com/office/drawing/2014/main" id="{B5A082DC-9190-CE12-A89B-DEAF24BD5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920" y="1310641"/>
            <a:ext cx="10515600" cy="43789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2. Title Placeholder">
            <a:extLst>
              <a:ext uri="{FF2B5EF4-FFF2-40B4-BE49-F238E27FC236}">
                <a16:creationId xmlns:a16="http://schemas.microsoft.com/office/drawing/2014/main" id="{6D2C9649-E817-6113-49C1-5EBD81E099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20" y="437430"/>
            <a:ext cx="992124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Insert headline here.</a:t>
            </a:r>
            <a:endParaRPr lang="en-US" dirty="0"/>
          </a:p>
        </p:txBody>
      </p:sp>
      <p:sp>
        <p:nvSpPr>
          <p:cNvPr id="2" name="1. Accent Copy Placeholder">
            <a:extLst>
              <a:ext uri="{FF2B5EF4-FFF2-40B4-BE49-F238E27FC236}">
                <a16:creationId xmlns:a16="http://schemas.microsoft.com/office/drawing/2014/main" id="{5BBFF16D-C28A-2955-58AB-9271F939F9F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ACCENT COPY</a:t>
            </a:r>
          </a:p>
        </p:txBody>
      </p:sp>
    </p:spTree>
    <p:extLst>
      <p:ext uri="{BB962C8B-B14F-4D97-AF65-F5344CB8AC3E}">
        <p14:creationId xmlns:p14="http://schemas.microsoft.com/office/powerpoint/2010/main" val="1802505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C08AA-2148-527A-BB20-1D271A40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437430"/>
            <a:ext cx="10515600" cy="478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797B6-4643-3710-FBDF-B4E98217F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920" y="1347469"/>
            <a:ext cx="10515600" cy="4829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345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80" r:id="rId4"/>
    <p:sldLayoutId id="2147483705" r:id="rId5"/>
    <p:sldLayoutId id="2147483706" r:id="rId6"/>
    <p:sldLayoutId id="2147483682" r:id="rId7"/>
    <p:sldLayoutId id="2147483683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686" r:id="rId17"/>
    <p:sldLayoutId id="2147483708" r:id="rId18"/>
    <p:sldLayoutId id="2147483709" r:id="rId19"/>
    <p:sldLayoutId id="2147483707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package" Target="../embeddings/Microsoft_Word_Document3.docx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doi.org/10.5255/UKDA-SN-6614-20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package" Target="../embeddings/Microsoft_Word_Document2.docx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. Title Placeholder">
            <a:extLst>
              <a:ext uri="{FF2B5EF4-FFF2-40B4-BE49-F238E27FC236}">
                <a16:creationId xmlns:a16="http://schemas.microsoft.com/office/drawing/2014/main" id="{9741213E-EAD2-7D52-2EEB-1832CDC40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27" y="1041400"/>
            <a:ext cx="7862957" cy="2387600"/>
          </a:xfrm>
        </p:spPr>
        <p:txBody>
          <a:bodyPr/>
          <a:lstStyle/>
          <a:p>
            <a:pPr>
              <a:lnSpc>
                <a:spcPct val="100000"/>
              </a:lnSpc>
              <a:tabLst>
                <a:tab pos="1555750" algn="l"/>
              </a:tabLst>
            </a:pPr>
            <a:r>
              <a:rPr lang="en-GB" sz="3200" b="1" dirty="0">
                <a:latin typeface="Aptos" panose="020B0004020202020204" pitchFamily="34" charset="0"/>
              </a:rPr>
              <a:t>Do disadvantaged workers benefit from density externalities of urban agglomeration?</a:t>
            </a:r>
            <a:r>
              <a:rPr lang="en-GB" sz="3200" dirty="0">
                <a:latin typeface="Aptos" panose="020B0004020202020204" pitchFamily="34" charset="0"/>
              </a:rPr>
              <a:t> </a:t>
            </a:r>
            <a:endParaRPr lang="en-US" sz="3200" b="1" dirty="0">
              <a:latin typeface="Aptos" panose="020B0004020202020204" pitchFamily="34" charset="0"/>
            </a:endParaRPr>
          </a:p>
        </p:txBody>
      </p:sp>
      <p:sp>
        <p:nvSpPr>
          <p:cNvPr id="9" name="2. Subtitle Placeholder">
            <a:extLst>
              <a:ext uri="{FF2B5EF4-FFF2-40B4-BE49-F238E27FC236}">
                <a16:creationId xmlns:a16="http://schemas.microsoft.com/office/drawing/2014/main" id="{78CB1B90-93AC-9834-A1AF-47CE435B0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400" y="3899431"/>
            <a:ext cx="9144000" cy="165576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Darja Reuschke &amp; Donald Houston </a:t>
            </a:r>
          </a:p>
          <a:p>
            <a:r>
              <a:rPr lang="en-US" sz="2400" dirty="0">
                <a:latin typeface="Aptos" panose="020B0004020202020204" pitchFamily="34" charset="0"/>
              </a:rPr>
              <a:t>University of Birmingham</a:t>
            </a:r>
          </a:p>
          <a:p>
            <a:r>
              <a:rPr lang="en-US" sz="2400" dirty="0">
                <a:latin typeface="Aptos" panose="020B0004020202020204" pitchFamily="34" charset="0"/>
              </a:rPr>
              <a:t>Birmingham Business School</a:t>
            </a:r>
          </a:p>
        </p:txBody>
      </p:sp>
      <p:pic>
        <p:nvPicPr>
          <p:cNvPr id="5" name="3. Picture Placeholder" descr="Students in front of Old Joe, the University of Birmingham's clock tower">
            <a:extLst>
              <a:ext uri="{FF2B5EF4-FFF2-40B4-BE49-F238E27FC236}">
                <a16:creationId xmlns:a16="http://schemas.microsoft.com/office/drawing/2014/main" id="{65417873-66D4-F848-A614-0819CD87E707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7" b="87"/>
          <a:stretch>
            <a:fillRect/>
          </a:stretch>
        </p:blipFill>
        <p:spPr/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6D0B9C-8E8F-374E-9A61-E92E2C27C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440" y="5746922"/>
            <a:ext cx="2376450" cy="688351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97660FE-80E3-7D16-24B7-BA09F55E77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0" t="9913" r="63100" b="73975"/>
          <a:stretch>
            <a:fillRect/>
          </a:stretch>
        </p:blipFill>
        <p:spPr bwMode="auto">
          <a:xfrm>
            <a:off x="5925144" y="5606074"/>
            <a:ext cx="2376449" cy="970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1714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A7E77-4F23-EF06-AC94-4F402704F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89DA1A-F216-5BCE-09A8-A85F9A4EC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latin typeface="Aptos" panose="020B0004020202020204" pitchFamily="34" charset="0"/>
              </a:rPr>
              <a:t>Do routine workers benefit?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7D0C3D-A4B7-74E2-1D08-B5121093FF7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FE728C-7ADE-713A-2BE5-CED02FD9882C}"/>
              </a:ext>
            </a:extLst>
          </p:cNvPr>
          <p:cNvSpPr txBox="1"/>
          <p:nvPr/>
        </p:nvSpPr>
        <p:spPr>
          <a:xfrm>
            <a:off x="705616" y="4529295"/>
            <a:ext cx="6100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&lt; 0.10, </a:t>
            </a:r>
            <a:r>
              <a:rPr lang="en-GB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**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&lt; 0.05, </a:t>
            </a:r>
            <a:r>
              <a:rPr lang="en-GB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***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&lt; 0.010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A2C1BDDB-1B67-63F8-1938-8298583977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275369"/>
              </p:ext>
            </p:extLst>
          </p:nvPr>
        </p:nvGraphicFramePr>
        <p:xfrm>
          <a:off x="502919" y="1271424"/>
          <a:ext cx="11691325" cy="3347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3600" imgH="1701800" progId="Word.Document.12">
                  <p:embed/>
                </p:oleObj>
              </mc:Choice>
              <mc:Fallback>
                <p:oleObj name="Document" r:id="rId2" imgW="5943600" imgH="1701800" progId="Word.Documen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A2C1BDDB-1B67-63F8-1938-8298583977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2919" y="1271424"/>
                        <a:ext cx="11691325" cy="33475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487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F5352-98B1-FE8E-483E-9BBE177A8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0182A8-701D-687E-BC15-157712CFB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920" y="1024206"/>
            <a:ext cx="10515600" cy="4809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Overall, UK workers’ wages benefit from employment density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But only 1.8% after individual observable characteristics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Industry clustering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Women benefit more than men from employment density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Dense urban environments enable networking for women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Need to enable women to work in these environments but still gender wage gap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Men’s (small) employment density premium (0.95%) due to localisation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Disabled workers &amp; routine workers benefit equally to non-disabled &amp; managerial/professional workers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 </a:t>
            </a:r>
            <a:r>
              <a:rPr lang="en-GB"/>
              <a:t>differences between </a:t>
            </a:r>
            <a:r>
              <a:rPr lang="en-GB" dirty="0"/>
              <a:t>ethnic minorities (Asian &amp; Black) to White UK workers but Asian workers benefit less from localisation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Concentration in jobs benefitting less from localisation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5D3E94-4F5C-9A54-CEEC-059F8DCA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latin typeface="Aptos" panose="020B0004020202020204" pitchFamily="34" charset="0"/>
              </a:rPr>
              <a:t>Conclusions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3C226-5070-FB1B-5908-157A68392147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60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9CD4F3-BCD9-BC0B-3A5D-19F6E8FA1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468" y="709617"/>
            <a:ext cx="9921240" cy="478155"/>
          </a:xfrm>
        </p:spPr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Thank you!</a:t>
            </a:r>
            <a:br>
              <a:rPr lang="en-US" dirty="0">
                <a:latin typeface="Aptos" panose="020B0004020202020204" pitchFamily="34" charset="0"/>
              </a:rPr>
            </a:b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04046-0629-2F94-9C89-77E6A2205C1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2. Subtitle Placeholder">
            <a:extLst>
              <a:ext uri="{FF2B5EF4-FFF2-40B4-BE49-F238E27FC236}">
                <a16:creationId xmlns:a16="http://schemas.microsoft.com/office/drawing/2014/main" id="{08D34DD5-7F9B-47F2-D253-BC375604C838}"/>
              </a:ext>
            </a:extLst>
          </p:cNvPr>
          <p:cNvSpPr txBox="1">
            <a:spLocks/>
          </p:cNvSpPr>
          <p:nvPr/>
        </p:nvSpPr>
        <p:spPr>
          <a:xfrm>
            <a:off x="827028" y="948694"/>
            <a:ext cx="10400005" cy="3835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b="1" dirty="0">
                <a:latin typeface="Aptos" panose="020B0004020202020204" pitchFamily="34" charset="0"/>
              </a:rPr>
              <a:t>Acknowledgement: </a:t>
            </a:r>
            <a:r>
              <a:rPr lang="en-US" dirty="0">
                <a:latin typeface="Aptos" panose="020B0004020202020204" pitchFamily="34" charset="0"/>
              </a:rPr>
              <a:t>This research is funded by an Understanding Society Research Fellowship. </a:t>
            </a:r>
          </a:p>
          <a:p>
            <a:pPr>
              <a:lnSpc>
                <a:spcPct val="100000"/>
              </a:lnSpc>
            </a:pPr>
            <a:r>
              <a:rPr lang="en-GB" dirty="0">
                <a:latin typeface="Aptos" panose="020B0004020202020204" pitchFamily="34" charset="0"/>
              </a:rPr>
              <a:t>University of Essex, Institute for Social and Economic Research. (2024). Understanding Society: Waves 1-14, 2009-2023 and Harmonised BHPS: Waves 1-18, 1991-2009. [data collection]. 19th Edition. UK Data Service. SN: 6614, </a:t>
            </a:r>
            <a:r>
              <a:rPr lang="en-GB" dirty="0"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http://doi.org/10.5255/UKDA-SN-6614-20</a:t>
            </a:r>
            <a:r>
              <a:rPr lang="en-GB" dirty="0">
                <a:latin typeface="Aptos" panose="020B0004020202020204" pitchFamily="34" charset="0"/>
              </a:rPr>
              <a:t>. University of Essex, Institute for Social and Economic Research. (2025). Employer Address LSOA 2011 dataset. 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CA3BBE-ECB7-19F7-4FC1-3F7CCD104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088" y="5744037"/>
            <a:ext cx="2376450" cy="688351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681674AF-C16A-38D7-90F5-E3E0AE9EEE1E}"/>
              </a:ext>
            </a:extLst>
          </p:cNvPr>
          <p:cNvSpPr txBox="1">
            <a:spLocks/>
          </p:cNvSpPr>
          <p:nvPr/>
        </p:nvSpPr>
        <p:spPr>
          <a:xfrm>
            <a:off x="857177" y="1738028"/>
            <a:ext cx="5643014" cy="204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n-US" sz="2400" b="1" dirty="0">
              <a:solidFill>
                <a:srgbClr val="C0000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F43CD15-34CA-1B89-8F7F-597B3ACFEE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0" t="9913" r="63100" b="73975"/>
          <a:stretch>
            <a:fillRect/>
          </a:stretch>
        </p:blipFill>
        <p:spPr bwMode="auto">
          <a:xfrm>
            <a:off x="9163020" y="5603189"/>
            <a:ext cx="2376449" cy="970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64746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4F8F47-DFE5-254C-AFC3-9CAF560D7A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Large body of literature on the density wage premium or employment density effect on wages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Existence, size, sources (Strange, 2009)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For example, employment density effect 3% in Combes et al. (2008) and 4.5% in Ciccone (2002)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Sources: interactions of workers with their local environment, industry clustering, skills density or spatial sorting (Andersson et al., 2014)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Much of this literature is based on aggregate data / employer-employee administrative data (Melo et al., 2009)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5BE473-3E2B-A94E-8F0C-5D31A8589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>
                <a:latin typeface="Aptos" panose="020B0004020202020204" pitchFamily="34" charset="0"/>
              </a:rPr>
              <a:t>Wage/productivity benefits of urban agglomeration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13AA19-BE08-174B-BE07-5F1361230050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312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FD39F1-0877-BAD4-4141-7CDDB7A59C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920" y="1032346"/>
            <a:ext cx="10515600" cy="469053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Rosenthal and Strange (2012): female entrepreneurs are less networked, hence benefit less from agglomeration than male entrepreneurs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Hypothesis: Wage and salary workers who are less networked or whose jobs require physical rather than social/cognitive abilities, benefit less from agglomeration.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Female employees are less networked than male employees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Ethnic minorities: intra-ethnic networks but lack of interaction with majority ethnic group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Disabled: workplace discrimination, physical, mental and everyday life limitations to interact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Routine workers: manual skills &amp; limited access to networks of higher status workers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BUT could also be reverse: as these groups lack networks, they benefit more from dense environments as these help overcoming network-related discrimination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B9E262-5EE5-550B-29AB-C50800D3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>
                <a:latin typeface="Aptos" panose="020B0004020202020204" pitchFamily="34" charset="0"/>
              </a:rPr>
              <a:t>Do workers equally benefit from employment density?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52745-456A-0B88-FF42-10D87652CE21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82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5B551E-1F56-9209-9AFF-C91E6B2132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Negligible agglomeration effects for routine jobs and manual work (Andersson et al., 2014, Gould, 2007, Butts et al., 2026) vs larger wage density effects for lower educated (Moretti, 2004)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Smaller gender wage gap in larger cities (Bacolod, 2017)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ptos" panose="020B0004020202020204" pitchFamily="34" charset="0"/>
              </a:rPr>
              <a:t>Higher urban wage premium of women vs men (Butts et al., 2026)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ptos" panose="020B0004020202020204" pitchFamily="34" charset="0"/>
              </a:rPr>
              <a:t>Opposite results: no premium of men but women (Fingleton and Longhi, 2014)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 US, urban wage premium for Black and White is similar (Butts et al., 2026)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Nothing (as far as we are aware) on disability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161162-FC4D-10FB-E3ED-AA6DC5FCF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>
                <a:latin typeface="Aptos" panose="020B0004020202020204" pitchFamily="34" charset="0"/>
              </a:rPr>
              <a:t>Ambiguous findings in existing research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87D120-736F-999C-7C39-E4838984353E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63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B8C649-58BE-8AA6-64BF-AF974C890D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UK Household Longitudinal Study (‘Understanding Society’)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Wave 1 started in 2009 (ca. 40,000 households)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Employer address data from employees for waves 11-14 at LSOA (DZ for Scotland), 2019-2024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Workplace population density from Census of Population 2021/22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Advantage over aggregate studies: richness in observable individual characteristics including disadvantaged 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Advantage over previous micro studies: measure of employment density versus population density (Fingleton and Longhi, 2013)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… but usual response bias and smaller sample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ptos" panose="020B0004020202020204" pitchFamily="34" charset="0"/>
              </a:rPr>
              <a:t>individual-year obs.=16,509 with all controls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1D2982-99BB-C724-7AF8-049D30DD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>
                <a:latin typeface="Aptos" panose="020B0004020202020204" pitchFamily="34" charset="0"/>
              </a:rPr>
              <a:t>Data and Sample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7A2AE-0ED4-9704-9221-97952D07E40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61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4E1E4D-21C0-4A41-57B0-385D9919C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919" y="948467"/>
            <a:ext cx="11445473" cy="4961066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Aptos" panose="020B0004020202020204" pitchFamily="34" charset="0"/>
              </a:rPr>
              <a:t>Hourly wage (logged)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Aptos" panose="020B0004020202020204" pitchFamily="34" charset="0"/>
              </a:rPr>
              <a:t>Worker density (logged) at LAD (vs LSOA) (Strange, 2009)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Aptos" panose="020B0004020202020204" pitchFamily="34" charset="0"/>
              </a:rPr>
              <a:t>Disadvantaged groups: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Women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Ethnicity: Asian, Black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Lasting long-term illness (disability) (Booker et al., 2020)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Routine workers (based on SOC 2010)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Aptos" panose="020B0004020202020204" pitchFamily="34" charset="0"/>
              </a:rPr>
              <a:t>Spatial controls (urban dummy, regions) &amp; wave dummies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kern="100" dirty="0">
                <a:latin typeface="Aptos" panose="020B0004020202020204" pitchFamily="34" charset="0"/>
              </a:rPr>
              <a:t>Education: at individual level</a:t>
            </a:r>
            <a:endParaRPr lang="en-GB" sz="2200" kern="100" baseline="30000" dirty="0"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kern="100" dirty="0">
                <a:latin typeface="Aptos" panose="020B0004020202020204" pitchFamily="34" charset="0"/>
              </a:rPr>
              <a:t>Industry: share of national employment by industries &amp; industry at individual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Aptos" panose="020B0004020202020204" pitchFamily="34" charset="0"/>
              </a:rPr>
              <a:t>Other individual controls: </a:t>
            </a:r>
            <a:r>
              <a:rPr lang="en-GB" sz="2200" kern="100" dirty="0">
                <a:latin typeface="Aptos" panose="020B0004020202020204" pitchFamily="34" charset="0"/>
              </a:rPr>
              <a:t>employer size, no. dep. children, age &amp; age</a:t>
            </a:r>
            <a:r>
              <a:rPr lang="en-GB" sz="2200" kern="100" baseline="30000" dirty="0">
                <a:latin typeface="Aptos" panose="020B0004020202020204" pitchFamily="34" charset="0"/>
              </a:rPr>
              <a:t>2 </a:t>
            </a:r>
            <a:endParaRPr lang="en-GB" sz="2200" kern="100" dirty="0"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kern="100" dirty="0">
                <a:latin typeface="Aptos" panose="020B0004020202020204" pitchFamily="34" charset="0"/>
              </a:rPr>
              <a:t>Random effects model with interaction terms – not reliant on mobile workers only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1800" kern="1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44E24F-1C91-E787-0A11-61244C2CD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437430"/>
            <a:ext cx="9921240" cy="478155"/>
          </a:xfrm>
        </p:spPr>
        <p:txBody>
          <a:bodyPr/>
          <a:lstStyle/>
          <a:p>
            <a:r>
              <a:rPr lang="en-GB" sz="2800" b="1" dirty="0">
                <a:latin typeface="Aptos" panose="020B0004020202020204" pitchFamily="34" charset="0"/>
              </a:rPr>
              <a:t>Analytical approach: Density wage premium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380F2-431F-DC21-2468-05DAACFC11E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373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D58150-36F6-CBD1-39B4-B987C8D1A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437430"/>
            <a:ext cx="9921240" cy="4781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800" b="1" dirty="0">
                <a:latin typeface="Aptos" panose="020B0004020202020204" pitchFamily="34" charset="0"/>
              </a:rPr>
              <a:t>Do women benefit equal to men?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F164B-0D4A-E72E-CE48-BA8C94104769}"/>
              </a:ext>
            </a:extLst>
          </p:cNvPr>
          <p:cNvSpPr txBox="1"/>
          <p:nvPr/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475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300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300" kern="1200" baseline="300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lang="en-GB" sz="300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300" i="1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lang="en-GB" sz="300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0.10, </a:t>
            </a:r>
            <a:r>
              <a:rPr lang="en-GB" sz="300" kern="1200" baseline="300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**</a:t>
            </a:r>
            <a:r>
              <a:rPr lang="en-GB" sz="300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300" i="1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lang="en-GB" sz="300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0.05, </a:t>
            </a:r>
            <a:r>
              <a:rPr lang="en-GB" sz="300" kern="1200" baseline="300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***</a:t>
            </a:r>
            <a:r>
              <a:rPr lang="en-GB" sz="300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300" i="1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lang="en-GB" sz="300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0.010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3ADB08-83FB-EF61-ECDA-1253C80F8B70}"/>
              </a:ext>
            </a:extLst>
          </p:cNvPr>
          <p:cNvSpPr txBox="1"/>
          <p:nvPr/>
        </p:nvSpPr>
        <p:spPr>
          <a:xfrm>
            <a:off x="659292" y="3213832"/>
            <a:ext cx="6100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&lt; 0.10, </a:t>
            </a:r>
            <a:r>
              <a:rPr lang="en-GB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**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&lt; 0.05, </a:t>
            </a:r>
            <a:r>
              <a:rPr lang="en-GB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***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&lt; 0.010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9C18917-7997-33C9-9F7C-C98F687B03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6129381"/>
              </p:ext>
            </p:extLst>
          </p:nvPr>
        </p:nvGraphicFramePr>
        <p:xfrm>
          <a:off x="659292" y="1202958"/>
          <a:ext cx="11045887" cy="2124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3600" imgH="1143000" progId="Word.Document.12">
                  <p:embed/>
                </p:oleObj>
              </mc:Choice>
              <mc:Fallback>
                <p:oleObj name="Document" r:id="rId2" imgW="5943600" imgH="1143000" progId="Word.Documen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9C18917-7997-33C9-9F7C-C98F687B03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9292" y="1202958"/>
                        <a:ext cx="11045887" cy="21242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9880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27C074B-6EC4-526A-0347-62F5A95B54C9}"/>
              </a:ext>
            </a:extLst>
          </p:cNvPr>
          <p:cNvSpPr txBox="1"/>
          <p:nvPr/>
        </p:nvSpPr>
        <p:spPr>
          <a:xfrm>
            <a:off x="642257" y="4192244"/>
            <a:ext cx="5181600" cy="478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600" kern="1200" baseline="300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lang="en-US" sz="16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i="1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lang="en-US" sz="16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0.10, </a:t>
            </a:r>
            <a:r>
              <a:rPr lang="en-US" sz="1600" kern="1200" baseline="300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**</a:t>
            </a:r>
            <a:r>
              <a:rPr lang="en-US" sz="16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i="1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lang="en-US" sz="16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0.05, </a:t>
            </a:r>
            <a:r>
              <a:rPr lang="en-US" sz="1600" kern="1200" baseline="300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***</a:t>
            </a:r>
            <a:r>
              <a:rPr lang="en-US" sz="16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i="1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lang="en-US" sz="16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0.010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9072B0-AE60-8A1B-451C-F916442EA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19" y="437430"/>
            <a:ext cx="10781559" cy="4781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800" b="1" dirty="0">
                <a:latin typeface="Aptos" panose="020B0004020202020204" pitchFamily="34" charset="0"/>
              </a:rPr>
              <a:t>Do ethnic minority groups benefit equal to UK White workers?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713996-CBC9-CF7D-775B-3BB74D2860CA}"/>
              </a:ext>
            </a:extLst>
          </p:cNvPr>
          <p:cNvSpPr txBox="1"/>
          <p:nvPr/>
        </p:nvSpPr>
        <p:spPr>
          <a:xfrm>
            <a:off x="10505673" y="554167"/>
            <a:ext cx="1442720" cy="2446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475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300" kern="1200" baseline="300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lang="en-GB" sz="3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300" i="1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lang="en-GB" sz="3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0.10, </a:t>
            </a:r>
            <a:r>
              <a:rPr lang="en-GB" sz="300" kern="1200" baseline="300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**</a:t>
            </a:r>
            <a:r>
              <a:rPr lang="en-GB" sz="3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300" i="1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lang="en-GB" sz="3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0.05, </a:t>
            </a:r>
            <a:r>
              <a:rPr lang="en-GB" sz="300" kern="1200" baseline="300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***</a:t>
            </a:r>
            <a:r>
              <a:rPr lang="en-GB" sz="3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300" i="1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lang="en-GB" sz="3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0.010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3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FC50E2C-1B15-6BC5-D24C-857328A0CD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5701046"/>
              </p:ext>
            </p:extLst>
          </p:nvPr>
        </p:nvGraphicFramePr>
        <p:xfrm>
          <a:off x="642257" y="1345589"/>
          <a:ext cx="10777038" cy="3085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43600" imgH="1701800" progId="Word.Document.12">
                  <p:embed/>
                </p:oleObj>
              </mc:Choice>
              <mc:Fallback>
                <p:oleObj name="Document" r:id="rId3" imgW="5943600" imgH="1701800" progId="Word.Documen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1FC50E2C-1B15-6BC5-D24C-857328A0CD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2257" y="1345589"/>
                        <a:ext cx="10777038" cy="30857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7450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AFA80-CEF8-5174-62F1-0D732EAD7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E869DF-7741-4419-A57B-0FAE88C35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19" y="437430"/>
            <a:ext cx="10733649" cy="478155"/>
          </a:xfrm>
        </p:spPr>
        <p:txBody>
          <a:bodyPr/>
          <a:lstStyle/>
          <a:p>
            <a:r>
              <a:rPr lang="en-GB" sz="2800" b="1" dirty="0">
                <a:latin typeface="Aptos" panose="020B0004020202020204" pitchFamily="34" charset="0"/>
              </a:rPr>
              <a:t>Do disabled workers benefit equal to non-disabled workers?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E93B2-7E69-D365-6BB2-C4E1DC4E68B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81E051-856B-9D0D-B208-5E54D8879AED}"/>
              </a:ext>
            </a:extLst>
          </p:cNvPr>
          <p:cNvSpPr txBox="1"/>
          <p:nvPr/>
        </p:nvSpPr>
        <p:spPr>
          <a:xfrm>
            <a:off x="633554" y="3429000"/>
            <a:ext cx="6100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&lt; 0.10, </a:t>
            </a:r>
            <a:r>
              <a:rPr lang="en-GB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**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&lt; 0.05, </a:t>
            </a:r>
            <a:r>
              <a:rPr lang="en-GB" sz="1800" kern="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***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i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800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&lt; 0.010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CCA30FB-BDF5-CE18-7AAE-D80186EA01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272052"/>
              </p:ext>
            </p:extLst>
          </p:nvPr>
        </p:nvGraphicFramePr>
        <p:xfrm>
          <a:off x="502918" y="1326051"/>
          <a:ext cx="11666855" cy="2243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3600" imgH="1143000" progId="Word.Document.12">
                  <p:embed/>
                </p:oleObj>
              </mc:Choice>
              <mc:Fallback>
                <p:oleObj name="Document" r:id="rId2" imgW="5943600" imgH="1143000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CCA30FB-BDF5-CE18-7AAE-D80186EA01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2918" y="1326051"/>
                        <a:ext cx="11666855" cy="22436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2427752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Theme">
  <a:themeElements>
    <a:clrScheme name="UoB Colours Light">
      <a:dk1>
        <a:srgbClr val="000000"/>
      </a:dk1>
      <a:lt1>
        <a:srgbClr val="FFFFFF"/>
      </a:lt1>
      <a:dk2>
        <a:srgbClr val="C59A00"/>
      </a:dk2>
      <a:lt2>
        <a:srgbClr val="C20019"/>
      </a:lt2>
      <a:accent1>
        <a:srgbClr val="007838"/>
      </a:accent1>
      <a:accent2>
        <a:srgbClr val="00788E"/>
      </a:accent2>
      <a:accent3>
        <a:srgbClr val="0057BF"/>
      </a:accent3>
      <a:accent4>
        <a:srgbClr val="501D83"/>
      </a:accent4>
      <a:accent5>
        <a:srgbClr val="DB0061"/>
      </a:accent5>
      <a:accent6>
        <a:srgbClr val="CF4527"/>
      </a:accent6>
      <a:hlink>
        <a:srgbClr val="C49900"/>
      </a:hlink>
      <a:folHlink>
        <a:srgbClr val="3C3C3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4563E0E-0D7E-AA4D-BFBE-8EE264B25B57}" vid="{0C11D688-98AA-9440-97F5-5528AEA15E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5445A33AFAEC419A41B44D69E6129F" ma:contentTypeVersion="18" ma:contentTypeDescription="Create a new document." ma:contentTypeScope="" ma:versionID="0b35a3a2ddc1a7379da584d1017a675c">
  <xsd:schema xmlns:xsd="http://www.w3.org/2001/XMLSchema" xmlns:xs="http://www.w3.org/2001/XMLSchema" xmlns:p="http://schemas.microsoft.com/office/2006/metadata/properties" xmlns:ns2="997cdd1e-e429-4b09-99d2-d895aefd500f" xmlns:ns3="a3ce718d-f813-4adc-8824-5d044fc7674a" targetNamespace="http://schemas.microsoft.com/office/2006/metadata/properties" ma:root="true" ma:fieldsID="0987f44e3cec8068723d8ef6cfc5de7e" ns2:_="" ns3:_="">
    <xsd:import namespace="997cdd1e-e429-4b09-99d2-d895aefd500f"/>
    <xsd:import namespace="a3ce718d-f813-4adc-8824-5d044fc767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eandTime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7cdd1e-e429-4b09-99d2-d895aefd50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DateandTime" ma:index="21" nillable="true" ma:displayName="Date and Time" ma:format="DateOnly" ma:internalName="DateandTime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ad60de0-1a06-47ac-a17b-03c64138ab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ce718d-f813-4adc-8824-5d044fc7674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6002303e-3aac-4036-a93f-05678b6d1e37}" ma:internalName="TaxCatchAll" ma:showField="CatchAllData" ma:web="a3ce718d-f813-4adc-8824-5d044fc767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EB96AD-99A0-45ED-B827-BCC3E4FCF4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664635-8939-4B31-A5A8-5262AB8CBF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7cdd1e-e429-4b09-99d2-d895aefd500f"/>
    <ds:schemaRef ds:uri="a3ce718d-f813-4adc-8824-5d044fc767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Dark Theme</Template>
  <TotalTime>6460</TotalTime>
  <Words>894</Words>
  <Application>Microsoft Macintosh PowerPoint</Application>
  <PresentationFormat>Widescreen</PresentationFormat>
  <Paragraphs>77</Paragraphs>
  <Slides>12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Aptos</vt:lpstr>
      <vt:lpstr>Times New Roman</vt:lpstr>
      <vt:lpstr>Light Theme</vt:lpstr>
      <vt:lpstr>Document</vt:lpstr>
      <vt:lpstr>Do disadvantaged workers benefit from density externalities of urban agglomeration? </vt:lpstr>
      <vt:lpstr>Wage/productivity benefits of urban agglomeration</vt:lpstr>
      <vt:lpstr>Do workers equally benefit from employment density?</vt:lpstr>
      <vt:lpstr>Ambiguous findings in existing research</vt:lpstr>
      <vt:lpstr>Data and Sample</vt:lpstr>
      <vt:lpstr>Analytical approach: Density wage premium</vt:lpstr>
      <vt:lpstr>Do women benefit equal to men?</vt:lpstr>
      <vt:lpstr>Do ethnic minority groups benefit equal to UK White workers?</vt:lpstr>
      <vt:lpstr>Do disabled workers benefit equal to non-disabled workers?</vt:lpstr>
      <vt:lpstr>Do routine workers benefit?</vt:lpstr>
      <vt:lpstr>Conclusions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 Pearson (Campaigns and Reputation)</dc:creator>
  <cp:lastModifiedBy>Darja Reuschke - University of Birmingham</cp:lastModifiedBy>
  <cp:revision>77</cp:revision>
  <dcterms:created xsi:type="dcterms:W3CDTF">2023-08-23T12:07:50Z</dcterms:created>
  <dcterms:modified xsi:type="dcterms:W3CDTF">2026-07-17T09:38:48Z</dcterms:modified>
</cp:coreProperties>
</file>