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315" r:id="rId5"/>
    <p:sldId id="276" r:id="rId6"/>
    <p:sldId id="311" r:id="rId7"/>
    <p:sldId id="261" r:id="rId8"/>
    <p:sldId id="300" r:id="rId9"/>
    <p:sldId id="305" r:id="rId10"/>
    <p:sldId id="306" r:id="rId11"/>
    <p:sldId id="307" r:id="rId12"/>
    <p:sldId id="292" r:id="rId13"/>
    <p:sldId id="290" r:id="rId14"/>
    <p:sldId id="280" r:id="rId15"/>
    <p:sldId id="316" r:id="rId16"/>
    <p:sldId id="312" r:id="rId17"/>
    <p:sldId id="293" r:id="rId18"/>
    <p:sldId id="313" r:id="rId19"/>
    <p:sldId id="314" r:id="rId20"/>
    <p:sldId id="308" r:id="rId21"/>
    <p:sldId id="310" r:id="rId22"/>
    <p:sldId id="288" r:id="rId23"/>
    <p:sldId id="309" r:id="rId24"/>
    <p:sldId id="283" r:id="rId25"/>
    <p:sldId id="265" r:id="rId26"/>
    <p:sldId id="296" r:id="rId27"/>
    <p:sldId id="318" r:id="rId28"/>
    <p:sldId id="317" r:id="rId29"/>
    <p:sldId id="27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D7CD"/>
    <a:srgbClr val="D9D2C8"/>
    <a:srgbClr val="D6CFC4"/>
    <a:srgbClr val="DDD6CC"/>
    <a:srgbClr val="C44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05697-7686-4172-AB11-A52815C3B187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D4703-0BA4-4527-9C2C-D8281BCEF8C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5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303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346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FD13C-7833-EF7D-3807-817442C3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194E309-BC62-1A4F-A69E-DA28FE76F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8FB7012-1846-562B-5AF8-D7064D3F8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F19197-B70A-A7D4-9B75-20E005E7B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775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C4E86-F0B9-CBC3-A23A-3EDDD6D59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93DD8B7-9C9C-E965-C965-9AA8FDA87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5911223-C56A-CA9B-46C7-17E75E8B9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12BEF7-BEA6-8552-D551-CBC27B4F3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738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EBFB9-1EC6-C6EF-3F75-226F5A6CF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CCF9BAD-0AB3-B828-55EA-28BF8C527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4809318-A2A5-B889-870A-3F94B6DEF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(livello micro) performance istituzionale nel sostenere e attualizzare possibilità latenti è il punto «place-</a:t>
            </a:r>
            <a:r>
              <a:rPr lang="it-IT" dirty="0" err="1"/>
              <a:t>based</a:t>
            </a:r>
            <a:r>
              <a:rPr lang="it-IT" dirty="0"/>
              <a:t>» che realmente ci interessa</a:t>
            </a:r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316B7E-F7C8-FF52-6EA4-76D802E68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37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F4CB0-57E3-637B-43F3-C929D205C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12648FA-8760-5842-C4A9-56B313BB5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06A901A-6C11-0424-10BF-55C43DC61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7883F0C-2D44-040C-BBBD-39D85B013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668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5EC67-DF64-E0E8-5D17-A47FB929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6DA00F9-1308-D23F-B4BE-1ED566DFE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6E985FF-5EA0-43B6-AAF4-F4C118E27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2033DF-AC9C-F667-8BA1-83A90DCB4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4703-0BA4-4527-9C2C-D8281BCEF8C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3178E1-8F69-B410-7D0E-DFE0B0E12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6E3DF55-5DB1-E576-9CB2-C2C76E4AE4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95CF15-B2B9-847B-1B55-CC0EEE92A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42CD-861D-4D74-ADD3-E69DCF5F1212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8547FE-0177-6322-1BCD-C0157430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E83AD9-344D-13F8-3300-26D92813E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8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0C6D60-D759-CB9C-30F2-3FF92933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2AB799-BC15-25FB-A4D4-DCFB14E54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37D62F-D4E8-B2F7-16CE-528F0D09E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00AC-EE35-49C7-9BD1-172DDF6A05AD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BBBAFB-289F-57CC-34AF-79BF5827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7127F6-9A6C-7A35-ED42-A4F5EF82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20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959908B-1444-CE2B-D6F2-3AE9E1988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BE1AD20-C42D-F9E6-4C64-6A930C4FF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46E190-E501-07B9-F710-D6855946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E224-9368-469F-B691-3F724C46B494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BBD186-148B-6DF0-6BC1-EB5854EB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1CC954-9CC1-D766-7B52-21B8D78A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78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B207D4-C0CE-64D9-8E38-1922CD9DD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4DBBE0-0DC9-FDCA-CFE0-A6B4D7124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A85E98-BF25-DDD2-0DFF-70D974F0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9875-370B-490D-8011-6A76D489D76A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5E577D-CA94-B60B-CDDB-09FE3D10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881A2D-6DCC-F9D6-D4C3-86C822ADB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9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F13853-B885-9CAA-4DAD-E40E5321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A8BC5B-A1B0-2F76-ADC6-E388FAFF5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E5968A-3DF0-B5B5-8B5F-0559A257B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2BC2-818A-44E6-895D-E46F50AC3B2B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D9F082-56A7-DDDF-C067-2F743479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2CD613-462E-0E62-2FD2-0DC204E8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20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E69810-04EB-FA0B-1A57-DD5CC1FC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33A9DB-BD7B-66E8-FE35-20F8D4AF9B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45DD41-8F47-DFC8-26FC-26E30F141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594924-584B-C386-EA18-9451099D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A58F3-788E-4347-93F2-68AFE87FFF74}" type="datetime1">
              <a:rPr lang="en-GB" smtClean="0"/>
              <a:t>17/07/2026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4B3E7A-ABF3-3D85-1DBE-C3C43FC1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AF46DF-036A-E541-E993-E995B5687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5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B65B58-00E6-244C-3536-8A6698E6B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CEC525-2FA4-8EBD-6E23-58118A887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70A603-62CA-7E80-54A3-BDEFCE330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F047BA-CFF8-BB00-F209-91E7A2A1DF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446DC3-0232-1D78-58D2-CFE04A20E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DBA395F-178B-BDBA-D3AD-94A82895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88614-3E4B-4B33-A817-7D7B43918B90}" type="datetime1">
              <a:rPr lang="en-GB" smtClean="0"/>
              <a:t>17/07/2026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76FA662-E5BF-1C11-F641-502BC93C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B042259-301C-A455-4B5A-DC3511D2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20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612447-347C-42E3-6D25-3E103A75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04D491-2A21-CD33-7927-C8EC624A9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CE67-AF2B-41CB-9675-D13BC53EDF18}" type="datetime1">
              <a:rPr lang="en-GB" smtClean="0"/>
              <a:t>17/07/2026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8F1FED6-EBB9-3FE1-BCD6-23C3AFA43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AE740FC-4240-4F89-69C3-B478FECD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65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4DC00C-E7D1-CB66-4161-87FEE598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39706-93AB-4BCA-94D2-A1F755B7BB4D}" type="datetime1">
              <a:rPr lang="en-GB" smtClean="0"/>
              <a:t>17/07/2026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A8DEFC2-EF60-5E6D-F67A-A1FA09B72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06FCBA-63C0-DEF8-8826-F07CF1AE9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75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131C8F-3842-5D88-8B34-9D08AC89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183AD-719A-026E-680A-83CA85E89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C5EF509-E30B-7A29-4967-C3D28E13A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61CFDF-E6DC-D2AB-3D81-AA6A5BF8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F7ED5-4B8E-4363-814E-98D435C6C76D}" type="datetime1">
              <a:rPr lang="en-GB" smtClean="0"/>
              <a:t>17/07/2026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0359FB-E87F-6537-9436-73BB0E0B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E9A3E3-FA1A-51FA-3DFD-BA9F04E1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49B85D-FC36-DDDD-3883-FB0508362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03355FB-BABE-C7F9-1CC7-68449F220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F30093-7645-4E8C-CE54-8751DA108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A517B0-A33B-6237-73FA-741EC31E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62DB-E6BC-47C7-A69E-738CFA29B35B}" type="datetime1">
              <a:rPr lang="en-GB" smtClean="0"/>
              <a:t>17/07/2026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6B1A395-B7AB-00DF-2CEE-B27A37DD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E454C1-3A46-5EF9-D786-19B76C9B0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3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DCDBEC6-4392-5008-FCF6-8678D6A4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7043ED-297A-6C7A-5BA9-E427AEA1F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49D2B7-F494-ED3D-38DD-884AD86DF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EB7C2-C4E7-4B79-A143-68B2B0F91268}" type="datetime1">
              <a:rPr lang="en-GB" smtClean="0"/>
              <a:t>17/07/2026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61BEEB-DE4D-A3F4-0603-E5729CD67A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2295A7-F0C8-CACE-9C0E-2BB8DDC59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D3705-097A-4234-99B6-CB137C58D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88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nsplash.com/it/@chandradasbalan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it/@jakubzerdzicki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it/@thisisnand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anita.defranco@polimi.it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it/@chandradasbalan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ADDCF-FDD7-C96D-F63C-14F90D236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989" y="1122363"/>
            <a:ext cx="5925670" cy="2387600"/>
          </a:xfrm>
        </p:spPr>
        <p:txBody>
          <a:bodyPr>
            <a:noAutofit/>
          </a:bodyPr>
          <a:lstStyle/>
          <a:p>
            <a:pPr algn="r"/>
            <a:r>
              <a:rPr lang="en-GB" sz="4400" b="1" dirty="0">
                <a:latin typeface="Aptos" panose="020B0004020202020204" pitchFamily="34" charset="0"/>
              </a:rPr>
              <a:t>Possibility, institutions, and the price of equality in agglomeration economies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8732FC-E954-4CE0-F901-04118FF07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0104"/>
            <a:ext cx="4912659" cy="282860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latin typeface="Aptos" panose="020B0004020202020204" pitchFamily="34" charset="0"/>
              </a:rPr>
              <a:t>Anita De Franco, PhD</a:t>
            </a:r>
            <a:br>
              <a:rPr lang="it-IT" dirty="0">
                <a:latin typeface="Aptos" panose="020B0004020202020204" pitchFamily="34" charset="0"/>
              </a:rPr>
            </a:br>
            <a:r>
              <a:rPr lang="it-IT" dirty="0" err="1">
                <a:latin typeface="Aptos" panose="020B0004020202020204" pitchFamily="34" charset="0"/>
              </a:rPr>
              <a:t>Polytechnic</a:t>
            </a:r>
            <a:r>
              <a:rPr lang="it-IT" dirty="0">
                <a:latin typeface="Aptos" panose="020B0004020202020204" pitchFamily="34" charset="0"/>
              </a:rPr>
              <a:t> University of Milan</a:t>
            </a:r>
          </a:p>
          <a:p>
            <a:pPr algn="r"/>
            <a:endParaRPr lang="it-IT" dirty="0">
              <a:latin typeface="Aptos" panose="020B0004020202020204" pitchFamily="34" charset="0"/>
            </a:endParaRPr>
          </a:p>
          <a:p>
            <a:pPr algn="r"/>
            <a:endParaRPr lang="it-IT" dirty="0">
              <a:latin typeface="Aptos" panose="020B0004020202020204" pitchFamily="34" charset="0"/>
            </a:endParaRPr>
          </a:p>
          <a:p>
            <a:pPr algn="r"/>
            <a:r>
              <a:rPr lang="en-GB" sz="1400" dirty="0">
                <a:latin typeface="Aptos" panose="020B0004020202020204" pitchFamily="34" charset="0"/>
              </a:rPr>
              <a:t>The Cambridge Journal of Regions, </a:t>
            </a:r>
            <a:br>
              <a:rPr lang="en-GB" sz="1400" dirty="0">
                <a:latin typeface="Aptos" panose="020B0004020202020204" pitchFamily="34" charset="0"/>
              </a:rPr>
            </a:br>
            <a:r>
              <a:rPr lang="en-GB" sz="1400" dirty="0">
                <a:latin typeface="Aptos" panose="020B0004020202020204" pitchFamily="34" charset="0"/>
              </a:rPr>
              <a:t>Economy and Society 2026 Conference</a:t>
            </a:r>
          </a:p>
          <a:p>
            <a:pPr algn="r"/>
            <a:r>
              <a:rPr lang="en-GB" sz="1400" dirty="0">
                <a:latin typeface="Aptos" panose="020B0004020202020204" pitchFamily="34" charset="0"/>
              </a:rPr>
              <a:t>16 - 17 July 2026</a:t>
            </a:r>
          </a:p>
          <a:p>
            <a:pPr algn="r"/>
            <a:r>
              <a:rPr lang="en-GB" sz="1400" dirty="0">
                <a:latin typeface="Aptos" panose="020B0004020202020204" pitchFamily="34" charset="0"/>
              </a:rPr>
              <a:t>McGrath Centre, St Catharine’s College, Cambridge, UK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2308824-6249-0632-27AD-8CD06C05F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92" y="5416804"/>
            <a:ext cx="1638299" cy="10403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3999FFE-1F51-DE55-B0E4-C0616BFEDD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25" r="11253"/>
          <a:stretch>
            <a:fillRect/>
          </a:stretch>
        </p:blipFill>
        <p:spPr>
          <a:xfrm>
            <a:off x="6589059" y="0"/>
            <a:ext cx="5602941" cy="685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20F9CD-E395-314C-C395-E57ECC154895}"/>
              </a:ext>
            </a:extLst>
          </p:cNvPr>
          <p:cNvSpPr txBox="1"/>
          <p:nvPr/>
        </p:nvSpPr>
        <p:spPr>
          <a:xfrm>
            <a:off x="6723530" y="6457124"/>
            <a:ext cx="5369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b="0" i="0" u="sng" strike="noStrike" dirty="0" err="1">
                <a:solidFill>
                  <a:schemeClr val="bg1"/>
                </a:solidFill>
                <a:effectLst/>
                <a:latin typeface="ui-sans-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Chandradas</a:t>
            </a:r>
            <a:r>
              <a:rPr lang="en-GB" sz="800" b="0" i="0" u="sng" strike="noStrike" dirty="0">
                <a:solidFill>
                  <a:schemeClr val="bg1"/>
                </a:solidFill>
                <a:effectLst/>
                <a:latin typeface="ui-sans-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Balan</a:t>
            </a:r>
            <a:r>
              <a:rPr lang="en-GB" sz="800" b="0" i="0" u="sng" strike="noStrike" dirty="0">
                <a:solidFill>
                  <a:schemeClr val="bg1"/>
                </a:solidFill>
                <a:effectLst/>
                <a:latin typeface="ui-sans-serif"/>
              </a:rPr>
              <a:t> © </a:t>
            </a:r>
            <a:r>
              <a:rPr lang="en-GB" sz="800" b="0" i="0" u="sng" strike="noStrike" dirty="0" err="1">
                <a:solidFill>
                  <a:schemeClr val="bg1"/>
                </a:solidFill>
                <a:effectLst/>
                <a:latin typeface="ui-sans-serif"/>
              </a:rPr>
              <a:t>Unsplash</a:t>
            </a:r>
            <a:endParaRPr lang="en-GB" sz="8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52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C3D2-0A98-3DAC-A966-319F5F320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CCF5E-DBAD-5A3E-2FFC-0BBB90693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2" y="1825624"/>
            <a:ext cx="7926477" cy="4815807"/>
          </a:xfrm>
        </p:spPr>
        <p:txBody>
          <a:bodyPr anchor="t">
            <a:noAutofit/>
          </a:bodyPr>
          <a:lstStyle/>
          <a:p>
            <a:pPr marL="457200" indent="-457200">
              <a:buAutoNum type="arabicPeriod"/>
            </a:pPr>
            <a:r>
              <a:rPr lang="en-GB" sz="20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The world is not perfectly predictable. 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Possibility is a non-probabilistic modal operator (Zadeh, 1978), driven not by the likelihood of events, but their “availability”. </a:t>
            </a:r>
            <a:r>
              <a:rPr lang="en-GB" sz="20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 = (0, 1)</a:t>
            </a:r>
          </a:p>
          <a:p>
            <a:pPr marL="0" indent="0">
              <a:buNone/>
            </a:pP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2. Human possibilities are a superset.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Connected to our physical/biological nature, but boosted by our individual/social nature e.g. deliberate choice, complex planning, creative agency. </a:t>
            </a: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Aptos" panose="020B0004020202020204" pitchFamily="34" charset="0"/>
              </a:rPr>
              <a:t>3. Possibility distributions are “non-exclusive”.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Unlike probability distributions, possibilities comply with a criterion of “non-compensation” (Zadeh, 1978) and “non-interaction” (Lewis, 1989).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42FDEB0E-7889-462F-E12B-E15C8D0B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it-IT" sz="4000" b="1" dirty="0" err="1">
                <a:latin typeface="Aptos" panose="020B0004020202020204" pitchFamily="34" charset="0"/>
              </a:rPr>
              <a:t>Theoretical</a:t>
            </a:r>
            <a:r>
              <a:rPr lang="it-IT" sz="4000" b="1" dirty="0">
                <a:latin typeface="Aptos" panose="020B0004020202020204" pitchFamily="34" charset="0"/>
              </a:rPr>
              <a:t> background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BBDF995-E4E0-0A0F-CB3B-8B4341C803F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82493" y="2023532"/>
            <a:ext cx="3042507" cy="369993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D7CF5C5-4E64-BEB7-6113-4A3606F3FF17}"/>
              </a:ext>
            </a:extLst>
          </p:cNvPr>
          <p:cNvSpPr txBox="1"/>
          <p:nvPr/>
        </p:nvSpPr>
        <p:spPr>
          <a:xfrm>
            <a:off x="8694550" y="5723465"/>
            <a:ext cx="349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Jean Piaget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dirty="0" err="1">
                <a:latin typeface="Aptos" panose="020B0004020202020204" pitchFamily="34" charset="0"/>
              </a:rPr>
              <a:t>combinatorial</a:t>
            </a:r>
            <a:r>
              <a:rPr lang="it-IT" dirty="0">
                <a:latin typeface="Aptos" panose="020B0004020202020204" pitchFamily="34" charset="0"/>
              </a:rPr>
              <a:t> </a:t>
            </a:r>
            <a:r>
              <a:rPr lang="it-IT" dirty="0" err="1">
                <a:latin typeface="Aptos" panose="020B0004020202020204" pitchFamily="34" charset="0"/>
              </a:rPr>
              <a:t>reasoning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D5C16919-27E7-A164-8E1A-6A9AD37B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928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7AA6-9776-9606-1BB0-1AC1920CC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5B07EF-D8AB-DA28-2CB3-BE1CCFC4A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2" y="1825624"/>
            <a:ext cx="7926477" cy="4815807"/>
          </a:xfrm>
        </p:spPr>
        <p:txBody>
          <a:bodyPr anchor="t">
            <a:noAutofit/>
          </a:bodyPr>
          <a:lstStyle/>
          <a:p>
            <a:pPr marL="457200" indent="-457200">
              <a:buAutoNum type="arabicPeriod"/>
            </a:pPr>
            <a:r>
              <a:rPr lang="en-GB" sz="20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The world is not perfectly predictable. 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Possibility is a non-probabilistic modal operator (Zadeh, 1978), driven not by the likelihood of events, but their “availability”. </a:t>
            </a:r>
            <a:r>
              <a:rPr lang="en-GB" sz="20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 = (0, 1)</a:t>
            </a:r>
          </a:p>
          <a:p>
            <a:pPr marL="0" indent="0">
              <a:buNone/>
            </a:pP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>
                    <a:lumMod val="85000"/>
                  </a:schemeClr>
                </a:solidFill>
                <a:latin typeface="Aptos" panose="020B0004020202020204" pitchFamily="34" charset="0"/>
              </a:rPr>
              <a:t>2. Human possibilities are a superset.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>
                    <a:lumMod val="85000"/>
                  </a:schemeClr>
                </a:solidFill>
                <a:latin typeface="Aptos" panose="020B0004020202020204" pitchFamily="34" charset="0"/>
              </a:rPr>
              <a:t>Comprising “brute” possibilities – connected to our physical/biological nature, and high-ranking “social possibilities” (connected to non-instinctual dimensions of deliberate choice and creative agency. </a:t>
            </a:r>
            <a:br>
              <a:rPr lang="en-GB" sz="2000" dirty="0">
                <a:solidFill>
                  <a:schemeClr val="bg1">
                    <a:lumMod val="85000"/>
                  </a:schemeClr>
                </a:solidFill>
                <a:latin typeface="Aptos" panose="020B0004020202020204" pitchFamily="34" charset="0"/>
              </a:rPr>
            </a:br>
            <a:endParaRPr lang="en-GB" sz="2000" dirty="0">
              <a:solidFill>
                <a:schemeClr val="bg1">
                  <a:lumMod val="85000"/>
                </a:schemeClr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3. Possibility distributions are “non-exclusive”.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Unlike probability distributions, possibilities comply with a criterion of “non-compensation” and “non-causality” (Lewis, 1989): increases in one value does not imply decreases in other values.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17A0A929-9028-AF41-7D6A-0B25B6184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it-IT" sz="4000" b="1" dirty="0" err="1">
                <a:latin typeface="Aptos" panose="020B0004020202020204" pitchFamily="34" charset="0"/>
              </a:rPr>
              <a:t>Theoretical</a:t>
            </a:r>
            <a:r>
              <a:rPr lang="it-IT" sz="4000" b="1" dirty="0">
                <a:latin typeface="Aptos" panose="020B0004020202020204" pitchFamily="34" charset="0"/>
              </a:rPr>
              <a:t> background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6" name="Picture 2" descr="David K. Lewis | Philosophy">
            <a:extLst>
              <a:ext uri="{FF2B5EF4-FFF2-40B4-BE49-F238E27FC236}">
                <a16:creationId xmlns:a16="http://schemas.microsoft.com/office/drawing/2014/main" id="{1032DA99-0C9A-EB8D-D6E8-F7B76E562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869" y="2023532"/>
            <a:ext cx="2983224" cy="369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7C0B815-A95A-EDFD-61DA-B6B011C50AC4}"/>
              </a:ext>
            </a:extLst>
          </p:cNvPr>
          <p:cNvSpPr txBox="1"/>
          <p:nvPr/>
        </p:nvSpPr>
        <p:spPr>
          <a:xfrm>
            <a:off x="8694550" y="5706532"/>
            <a:ext cx="349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David Lewis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dirty="0">
                <a:latin typeface="Aptos" panose="020B0004020202020204" pitchFamily="34" charset="0"/>
              </a:rPr>
              <a:t>«</a:t>
            </a:r>
            <a:r>
              <a:rPr lang="it-IT" dirty="0" err="1">
                <a:latin typeface="Aptos" panose="020B0004020202020204" pitchFamily="34" charset="0"/>
              </a:rPr>
              <a:t>possible</a:t>
            </a:r>
            <a:r>
              <a:rPr lang="it-IT" dirty="0">
                <a:latin typeface="Aptos" panose="020B0004020202020204" pitchFamily="34" charset="0"/>
              </a:rPr>
              <a:t> worlds»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02C483AE-00AE-5335-BE0A-886691B5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996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64A01-DADC-D5AB-8C65-21B0FAF8C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5A34F76-D5AF-2CC3-5E68-9DDCA44D9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0"/>
            <a:ext cx="4555958" cy="686326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5AAD93-48D0-A005-CF80-E15E8F75ADBD}"/>
              </a:ext>
            </a:extLst>
          </p:cNvPr>
          <p:cNvSpPr txBox="1"/>
          <p:nvPr/>
        </p:nvSpPr>
        <p:spPr>
          <a:xfrm>
            <a:off x="7664116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Felix Ngo  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A4A1FA-5F7D-E73F-1621-E7B011CB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20000" cy="46672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Recently, possibility studies are shifting attention from "cultures of learned helplessness" to perspectives that emphasize the power of individual and social agency, creativity, and interactions (Fratesi et al., 2024: 364;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Huggins &amp; Thomson, 2025).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AE48AB67-D180-9752-F241-700E8A153986}"/>
              </a:ext>
            </a:extLst>
          </p:cNvPr>
          <p:cNvSpPr/>
          <p:nvPr/>
        </p:nvSpPr>
        <p:spPr>
          <a:xfrm>
            <a:off x="9054255" y="4689839"/>
            <a:ext cx="2040467" cy="1080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Spatial</a:t>
            </a: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analysis</a:t>
            </a:r>
            <a:endParaRPr lang="en-GB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3C302028-50BD-3828-923C-5029B2BD1771}"/>
              </a:ext>
            </a:extLst>
          </p:cNvPr>
          <p:cNvSpPr/>
          <p:nvPr/>
        </p:nvSpPr>
        <p:spPr>
          <a:xfrm>
            <a:off x="9054254" y="2108201"/>
            <a:ext cx="2040467" cy="1080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Behavioural</a:t>
            </a: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 theories</a:t>
            </a:r>
            <a:endParaRPr lang="en-GB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8D428455-DB7C-F483-A151-361D2A9A3C41}"/>
              </a:ext>
            </a:extLst>
          </p:cNvPr>
          <p:cNvSpPr/>
          <p:nvPr/>
        </p:nvSpPr>
        <p:spPr>
          <a:xfrm>
            <a:off x="9054253" y="2962275"/>
            <a:ext cx="2040467" cy="1905000"/>
          </a:xfrm>
          <a:prstGeom prst="roundRect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lgDashDot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it-IT" b="1" dirty="0" err="1">
                <a:solidFill>
                  <a:schemeClr val="bg1"/>
                </a:solidFill>
                <a:latin typeface="Aptos" panose="020B0004020202020204" pitchFamily="34" charset="0"/>
              </a:rPr>
              <a:t>Possibility</a:t>
            </a:r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studies</a:t>
            </a:r>
            <a:endParaRPr lang="en-GB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C68BCC7A-6372-19DD-ADA5-558BC9DF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en-GB" sz="4000" b="1" dirty="0">
                <a:latin typeface="Aptos" panose="020B0004020202020204" pitchFamily="34" charset="0"/>
              </a:rPr>
              <a:t>Theoretical background</a:t>
            </a: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963AC3CD-7BAC-3B0F-93E2-C02E9737A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189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695F3-7A20-01CA-F456-4CCC0D2FC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67FC7B9-3BCA-F10E-7495-106F1BDDD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0"/>
            <a:ext cx="4555958" cy="686326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D746000-CFA7-2AFA-2C7F-25D2D7F335E7}"/>
              </a:ext>
            </a:extLst>
          </p:cNvPr>
          <p:cNvSpPr txBox="1"/>
          <p:nvPr/>
        </p:nvSpPr>
        <p:spPr>
          <a:xfrm>
            <a:off x="7664116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Felix Ngo  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45976E62-7050-DB93-8589-11DB2D44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90899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Within this perspective(s), regional economics, human geography, and urban planning can make </a:t>
            </a:r>
            <a:r>
              <a:rPr lang="en-GB" sz="2000" b="1" dirty="0">
                <a:latin typeface="Aptos" panose="020B0004020202020204" pitchFamily="34" charset="0"/>
              </a:rPr>
              <a:t>a distinctive contribution</a:t>
            </a:r>
            <a:r>
              <a:rPr lang="en-GB" sz="2000" dirty="0">
                <a:latin typeface="Aptos" panose="020B0004020202020204" pitchFamily="34" charset="0"/>
              </a:rPr>
              <a:t> by showing the structure within which possibilities take place; especially on: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lvl="1"/>
            <a:r>
              <a:rPr lang="en-GB" sz="2000" dirty="0">
                <a:latin typeface="Aptos" panose="020B0004020202020204" pitchFamily="34" charset="0"/>
              </a:rPr>
              <a:t> the role of </a:t>
            </a:r>
            <a:r>
              <a:rPr lang="en-GB" sz="2000" b="1" dirty="0">
                <a:latin typeface="Aptos" panose="020B0004020202020204" pitchFamily="34" charset="0"/>
              </a:rPr>
              <a:t>institutions</a:t>
            </a:r>
            <a:r>
              <a:rPr lang="en-GB" sz="2000" dirty="0">
                <a:latin typeface="Aptos" panose="020B0004020202020204" pitchFamily="34" charset="0"/>
              </a:rPr>
              <a:t>, and relative performance,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in </a:t>
            </a:r>
            <a:r>
              <a:rPr lang="en-GB" sz="2000" b="1" i="1" dirty="0">
                <a:latin typeface="Aptos" panose="020B0004020202020204" pitchFamily="34" charset="0"/>
              </a:rPr>
              <a:t>setting</a:t>
            </a:r>
            <a:r>
              <a:rPr lang="en-GB" sz="2000" b="1" dirty="0">
                <a:latin typeface="Aptos" panose="020B0004020202020204" pitchFamily="34" charset="0"/>
              </a:rPr>
              <a:t> possibilities</a:t>
            </a:r>
            <a:r>
              <a:rPr lang="en-GB" sz="2000" dirty="0">
                <a:latin typeface="Aptos" panose="020B0004020202020204" pitchFamily="34" charset="0"/>
              </a:rPr>
              <a:t>, and </a:t>
            </a:r>
          </a:p>
          <a:p>
            <a:pPr marL="457200" lvl="1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lvl="1"/>
            <a:r>
              <a:rPr lang="en-GB" sz="2000" dirty="0">
                <a:latin typeface="Aptos" panose="020B0004020202020204" pitchFamily="34" charset="0"/>
              </a:rPr>
              <a:t> the role of </a:t>
            </a:r>
            <a:r>
              <a:rPr lang="en-GB" sz="2000" b="1" dirty="0">
                <a:latin typeface="Aptos" panose="020B0004020202020204" pitchFamily="34" charset="0"/>
              </a:rPr>
              <a:t>interactions</a:t>
            </a:r>
            <a:r>
              <a:rPr lang="en-GB" sz="2000" dirty="0">
                <a:latin typeface="Aptos" panose="020B0004020202020204" pitchFamily="34" charset="0"/>
              </a:rPr>
              <a:t>, in space and time,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in </a:t>
            </a:r>
            <a:r>
              <a:rPr lang="en-GB" sz="2000" b="1" i="1" dirty="0">
                <a:latin typeface="Aptos" panose="020B0004020202020204" pitchFamily="34" charset="0"/>
              </a:rPr>
              <a:t>combining</a:t>
            </a:r>
            <a:r>
              <a:rPr lang="en-GB" sz="2000" b="1" dirty="0">
                <a:latin typeface="Aptos" panose="020B0004020202020204" pitchFamily="34" charset="0"/>
              </a:rPr>
              <a:t> possibilities </a:t>
            </a:r>
            <a:r>
              <a:rPr lang="en-GB" sz="2000" dirty="0">
                <a:latin typeface="Aptos" panose="020B0004020202020204" pitchFamily="34" charset="0"/>
              </a:rPr>
              <a:t>for social systems.</a:t>
            </a:r>
            <a:endParaRPr lang="en-GB" sz="2000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22ADBA9F-4349-C8D5-651C-97E2C1DF3035}"/>
              </a:ext>
            </a:extLst>
          </p:cNvPr>
          <p:cNvSpPr/>
          <p:nvPr/>
        </p:nvSpPr>
        <p:spPr>
          <a:xfrm>
            <a:off x="9054255" y="4689839"/>
            <a:ext cx="2040467" cy="1080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Spatial</a:t>
            </a: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analysis</a:t>
            </a:r>
            <a:endParaRPr lang="en-GB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5D23B60-1F1C-E98A-3146-EAE4219EDE9B}"/>
              </a:ext>
            </a:extLst>
          </p:cNvPr>
          <p:cNvSpPr/>
          <p:nvPr/>
        </p:nvSpPr>
        <p:spPr>
          <a:xfrm>
            <a:off x="9054254" y="2108201"/>
            <a:ext cx="2040467" cy="1080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bg1"/>
                </a:solidFill>
                <a:latin typeface="Aptos" panose="020B0004020202020204" pitchFamily="34" charset="0"/>
              </a:rPr>
              <a:t>Behavioural</a:t>
            </a: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 theories</a:t>
            </a:r>
            <a:endParaRPr lang="en-GB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A583F3EA-87F0-6152-32F3-76F2FC2E722E}"/>
              </a:ext>
            </a:extLst>
          </p:cNvPr>
          <p:cNvSpPr/>
          <p:nvPr/>
        </p:nvSpPr>
        <p:spPr>
          <a:xfrm>
            <a:off x="9054253" y="2962275"/>
            <a:ext cx="2040467" cy="1905000"/>
          </a:xfrm>
          <a:prstGeom prst="roundRect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lgDashDot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it-IT" b="1" dirty="0" err="1">
                <a:solidFill>
                  <a:schemeClr val="bg1"/>
                </a:solidFill>
                <a:latin typeface="Aptos" panose="020B0004020202020204" pitchFamily="34" charset="0"/>
              </a:rPr>
              <a:t>Possibility</a:t>
            </a:r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studies</a:t>
            </a:r>
            <a:endParaRPr lang="en-GB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Parentesi graffa aperta 9">
            <a:extLst>
              <a:ext uri="{FF2B5EF4-FFF2-40B4-BE49-F238E27FC236}">
                <a16:creationId xmlns:a16="http://schemas.microsoft.com/office/drawing/2014/main" id="{F716D7B5-3A85-99D1-11D0-C469F2A0538C}"/>
              </a:ext>
            </a:extLst>
          </p:cNvPr>
          <p:cNvSpPr/>
          <p:nvPr/>
        </p:nvSpPr>
        <p:spPr>
          <a:xfrm>
            <a:off x="8203870" y="1957890"/>
            <a:ext cx="877078" cy="4086808"/>
          </a:xfrm>
          <a:prstGeom prst="lef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5342074-8BFD-1568-A684-3ABE4E19B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36973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en-GB" sz="4000" b="1" dirty="0">
                <a:latin typeface="Aptos" panose="020B0004020202020204" pitchFamily="34" charset="0"/>
              </a:rPr>
              <a:t>Theoretical background</a:t>
            </a:r>
          </a:p>
        </p:txBody>
      </p:sp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738619D7-2AA5-5C24-F9F2-745B7877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160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E8DC3-DE2B-7C1A-0921-E928BF1E4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406BA64B-E47B-3734-AAAC-76E93C23CBA1}"/>
              </a:ext>
            </a:extLst>
          </p:cNvPr>
          <p:cNvSpPr/>
          <p:nvPr/>
        </p:nvSpPr>
        <p:spPr>
          <a:xfrm>
            <a:off x="0" y="0"/>
            <a:ext cx="8203869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A395066-20E7-AB42-57E2-BB4CAB80777B}"/>
              </a:ext>
            </a:extLst>
          </p:cNvPr>
          <p:cNvGrpSpPr/>
          <p:nvPr/>
        </p:nvGrpSpPr>
        <p:grpSpPr>
          <a:xfrm>
            <a:off x="8175172" y="0"/>
            <a:ext cx="4016828" cy="6858000"/>
            <a:chOff x="8175173" y="0"/>
            <a:chExt cx="4016828" cy="6858000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0852E522-F0A5-BEEC-C2E0-B66521F3C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75173" y="0"/>
              <a:ext cx="4016828" cy="6858000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52A9315-9F2C-BA7A-96B5-32FBCE693E61}"/>
                </a:ext>
              </a:extLst>
            </p:cNvPr>
            <p:cNvSpPr txBox="1"/>
            <p:nvPr/>
          </p:nvSpPr>
          <p:spPr>
            <a:xfrm>
              <a:off x="8203870" y="6627168"/>
              <a:ext cx="371475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 err="1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Imkara</a:t>
              </a:r>
              <a:r>
                <a:rPr lang="en-GB" sz="900" i="0" strike="noStrike" dirty="0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 Visual © </a:t>
              </a:r>
              <a:r>
                <a:rPr lang="en-GB" sz="900" i="0" strike="noStrike" dirty="0" err="1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6" name="Titolo 5">
            <a:extLst>
              <a:ext uri="{FF2B5EF4-FFF2-40B4-BE49-F238E27FC236}">
                <a16:creationId xmlns:a16="http://schemas.microsoft.com/office/drawing/2014/main" id="{CC9ECDE1-3F69-BDCF-D5F6-2A02CEFC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3. </a:t>
            </a:r>
            <a:r>
              <a:rPr lang="it-IT" b="1" dirty="0" err="1">
                <a:solidFill>
                  <a:schemeClr val="bg1"/>
                </a:solidFill>
                <a:latin typeface="Aptos" panose="020B0004020202020204" pitchFamily="34" charset="0"/>
              </a:rPr>
              <a:t>Analytical</a:t>
            </a:r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 framework</a:t>
            </a:r>
            <a:endParaRPr lang="en-GB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EFD0058D-566E-1BE7-F5ED-CF7DD6AA7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Let us conceptualise socio-economic agents 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not as utility function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maximizers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, 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but as explorers and exploiters of possibilities.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9A6470B-5BA3-9424-7C10-58852333A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585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43364-A229-7269-3894-965828B24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E7E87A-F0FC-2A7E-9005-845ACE0A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3" y="1825624"/>
            <a:ext cx="6984000" cy="4815807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The possibility space of individual agents can be represented as</a:t>
            </a:r>
          </a:p>
          <a:p>
            <a:pPr marL="0" indent="0" algn="ctr">
              <a:buNone/>
            </a:pPr>
            <a:r>
              <a:rPr lang="en-GB" sz="2000" dirty="0" err="1">
                <a:latin typeface="Aptos" panose="020B0004020202020204" pitchFamily="34" charset="0"/>
              </a:rPr>
              <a:t>P</a:t>
            </a:r>
            <a:r>
              <a:rPr lang="en-GB" sz="2000" baseline="-25000" dirty="0" err="1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(t)= f (I</a:t>
            </a:r>
            <a:r>
              <a:rPr lang="en-GB" sz="2000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(t), E</a:t>
            </a:r>
            <a:r>
              <a:rPr lang="en-GB" sz="2000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(t))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where: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· </a:t>
            </a:r>
            <a:r>
              <a:rPr lang="en-GB" sz="2000" b="1" dirty="0" err="1">
                <a:latin typeface="Aptos" panose="020B0004020202020204" pitchFamily="34" charset="0"/>
              </a:rPr>
              <a:t>P</a:t>
            </a:r>
            <a:r>
              <a:rPr lang="en-GB" sz="2000" b="1" baseline="-25000" dirty="0" err="1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 = the </a:t>
            </a:r>
            <a:r>
              <a:rPr lang="en-GB" sz="2000" b="1" dirty="0">
                <a:latin typeface="Aptos" panose="020B0004020202020204" pitchFamily="34" charset="0"/>
              </a:rPr>
              <a:t>possibility space </a:t>
            </a:r>
            <a:r>
              <a:rPr lang="en-GB" sz="2000" dirty="0">
                <a:latin typeface="Aptos" panose="020B0004020202020204" pitchFamily="34" charset="0"/>
              </a:rPr>
              <a:t>of individual x at time t;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·</a:t>
            </a:r>
            <a:r>
              <a:rPr lang="en-GB" sz="2000" b="1" dirty="0">
                <a:latin typeface="Aptos" panose="020B0004020202020204" pitchFamily="34" charset="0"/>
              </a:rPr>
              <a:t> I</a:t>
            </a:r>
            <a:r>
              <a:rPr lang="en-GB" sz="2000" b="1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 = the </a:t>
            </a:r>
            <a:r>
              <a:rPr lang="en-GB" sz="2000" b="1" dirty="0">
                <a:latin typeface="Aptos" panose="020B0004020202020204" pitchFamily="34" charset="0"/>
              </a:rPr>
              <a:t>internal state </a:t>
            </a:r>
            <a:r>
              <a:rPr lang="en-GB" sz="2000" dirty="0">
                <a:latin typeface="Aptos" panose="020B0004020202020204" pitchFamily="34" charset="0"/>
              </a:rPr>
              <a:t>of individual x at time t; it denotes the individual’s internal state, including knowledge, skills, talents, cognitive capacities, and motivations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· </a:t>
            </a:r>
            <a:r>
              <a:rPr lang="en-GB" sz="2000" b="1" dirty="0">
                <a:latin typeface="Aptos" panose="020B0004020202020204" pitchFamily="34" charset="0"/>
              </a:rPr>
              <a:t>E</a:t>
            </a:r>
            <a:r>
              <a:rPr lang="en-GB" sz="2000" b="1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(t) = the </a:t>
            </a:r>
            <a:r>
              <a:rPr lang="en-GB" sz="2000" b="1" dirty="0">
                <a:latin typeface="Aptos" panose="020B0004020202020204" pitchFamily="34" charset="0"/>
              </a:rPr>
              <a:t>external environment </a:t>
            </a:r>
            <a:r>
              <a:rPr lang="en-GB" sz="2000" dirty="0">
                <a:latin typeface="Aptos" panose="020B0004020202020204" pitchFamily="34" charset="0"/>
              </a:rPr>
              <a:t>relevant to individual x at time t; it denotes the external environment, including physical, social, technological, and institutional conditions for action.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D1AF0345-F0B3-E7DB-9011-95F723147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36973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3. </a:t>
            </a:r>
            <a:r>
              <a:rPr lang="it-IT" sz="4000" b="1" dirty="0" err="1">
                <a:latin typeface="Aptos" panose="020B0004020202020204" pitchFamily="34" charset="0"/>
              </a:rPr>
              <a:t>Analytical</a:t>
            </a:r>
            <a:r>
              <a:rPr lang="it-IT" sz="4000" b="1" dirty="0">
                <a:latin typeface="Aptos" panose="020B0004020202020204" pitchFamily="34" charset="0"/>
              </a:rPr>
              <a:t> framework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7B37770-672D-73D5-394B-4211BC42F676}"/>
              </a:ext>
            </a:extLst>
          </p:cNvPr>
          <p:cNvGrpSpPr/>
          <p:nvPr/>
        </p:nvGrpSpPr>
        <p:grpSpPr>
          <a:xfrm>
            <a:off x="8356011" y="0"/>
            <a:ext cx="3835989" cy="6872263"/>
            <a:chOff x="8356011" y="0"/>
            <a:chExt cx="3835989" cy="687226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DAA2B7B9-5108-A6F0-4B1C-A414E9B93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6011" y="0"/>
              <a:ext cx="3835989" cy="6858000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59ABD49-0C4E-1FF0-6196-29BA4C16D77F}"/>
                </a:ext>
              </a:extLst>
            </p:cNvPr>
            <p:cNvSpPr txBox="1"/>
            <p:nvPr/>
          </p:nvSpPr>
          <p:spPr>
            <a:xfrm>
              <a:off x="8356011" y="6641431"/>
              <a:ext cx="328261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effectLst/>
                  <a:latin typeface="Aptos" panose="020B0004020202020204" pitchFamily="34" charset="0"/>
                </a:rPr>
                <a:t>Logan Voss © </a:t>
              </a:r>
              <a:r>
                <a:rPr lang="en-GB" sz="900" i="0" strike="noStrike" dirty="0" err="1"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latin typeface="Aptos" panose="020B0004020202020204" pitchFamily="34" charset="0"/>
              </a:endParaRP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66B2D59-F598-D9E4-FB0E-44CF0F7C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04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2B6CF-C1E4-3175-596F-BD6D9F8D6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CFDF08-3432-27C6-463F-6C911A3BE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3" y="1825624"/>
            <a:ext cx="6984000" cy="4815807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GB" sz="2000" dirty="0" err="1">
                <a:latin typeface="Aptos" panose="020B0004020202020204" pitchFamily="34" charset="0"/>
              </a:rPr>
              <a:t>P</a:t>
            </a:r>
            <a:r>
              <a:rPr lang="en-GB" sz="2000" baseline="-25000" dirty="0" err="1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</a:t>
            </a:r>
            <a:r>
              <a:rPr lang="en-GB" sz="2000" b="1" dirty="0">
                <a:latin typeface="Aptos" panose="020B0004020202020204" pitchFamily="34" charset="0"/>
              </a:rPr>
              <a:t>t</a:t>
            </a:r>
            <a:r>
              <a:rPr lang="en-GB" sz="2000" dirty="0">
                <a:latin typeface="Aptos" panose="020B0004020202020204" pitchFamily="34" charset="0"/>
              </a:rPr>
              <a:t>)= </a:t>
            </a:r>
            <a:r>
              <a:rPr lang="en-GB" sz="2000" b="1" dirty="0">
                <a:latin typeface="Aptos" panose="020B0004020202020204" pitchFamily="34" charset="0"/>
              </a:rPr>
              <a:t>f</a:t>
            </a:r>
            <a:r>
              <a:rPr lang="en-GB" sz="2000" dirty="0">
                <a:latin typeface="Aptos" panose="020B0004020202020204" pitchFamily="34" charset="0"/>
              </a:rPr>
              <a:t> (I</a:t>
            </a:r>
            <a:r>
              <a:rPr lang="en-GB" sz="2000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</a:t>
            </a:r>
            <a:r>
              <a:rPr lang="en-GB" sz="2000" b="1" dirty="0">
                <a:latin typeface="Aptos" panose="020B0004020202020204" pitchFamily="34" charset="0"/>
              </a:rPr>
              <a:t>t</a:t>
            </a:r>
            <a:r>
              <a:rPr lang="en-GB" sz="2000" dirty="0">
                <a:latin typeface="Aptos" panose="020B0004020202020204" pitchFamily="34" charset="0"/>
              </a:rPr>
              <a:t>), E</a:t>
            </a:r>
            <a:r>
              <a:rPr lang="en-GB" sz="2000" baseline="-25000" dirty="0">
                <a:latin typeface="Aptos" panose="020B0004020202020204" pitchFamily="34" charset="0"/>
              </a:rPr>
              <a:t>x</a:t>
            </a:r>
            <a:r>
              <a:rPr lang="en-GB" sz="2000" dirty="0">
                <a:latin typeface="Aptos" panose="020B0004020202020204" pitchFamily="34" charset="0"/>
              </a:rPr>
              <a:t>(</a:t>
            </a:r>
            <a:r>
              <a:rPr lang="en-GB" sz="2000" b="1" dirty="0">
                <a:latin typeface="Aptos" panose="020B0004020202020204" pitchFamily="34" charset="0"/>
              </a:rPr>
              <a:t>t</a:t>
            </a:r>
            <a:r>
              <a:rPr lang="en-GB" sz="2000" dirty="0">
                <a:latin typeface="Aptos" panose="020B0004020202020204" pitchFamily="34" charset="0"/>
              </a:rPr>
              <a:t>))</a:t>
            </a:r>
          </a:p>
          <a:p>
            <a:pPr marL="0" indent="0" algn="ctr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The interesting point is that </a:t>
            </a:r>
            <a:r>
              <a:rPr lang="en-GB" sz="2000" b="1" dirty="0">
                <a:latin typeface="Aptos" panose="020B0004020202020204" pitchFamily="34" charset="0"/>
              </a:rPr>
              <a:t>f</a:t>
            </a:r>
            <a:r>
              <a:rPr lang="en-GB" sz="2000" dirty="0">
                <a:latin typeface="Aptos" panose="020B0004020202020204" pitchFamily="34" charset="0"/>
              </a:rPr>
              <a:t> need not be additive or linear.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It expresses that possibilities emerge from the interaction between the person and the environment.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Introducing the time variable </a:t>
            </a:r>
            <a:r>
              <a:rPr lang="en-GB" sz="2000" b="1" dirty="0">
                <a:latin typeface="Aptos" panose="020B0004020202020204" pitchFamily="34" charset="0"/>
              </a:rPr>
              <a:t>t</a:t>
            </a:r>
            <a:r>
              <a:rPr lang="en-GB" sz="2000" dirty="0">
                <a:latin typeface="Aptos" panose="020B0004020202020204" pitchFamily="34" charset="0"/>
              </a:rPr>
              <a:t> makes explicit that possibility spaces are dynamic rather than static.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Both individuals and their environments change over time, allowing us to account for processes such as learning, ageing, institutional reforms, and socio-technical innovations.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DE3145E-07B7-5629-D7D8-3FC1780E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36973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3. </a:t>
            </a:r>
            <a:r>
              <a:rPr lang="it-IT" sz="4000" b="1" dirty="0" err="1">
                <a:latin typeface="Aptos" panose="020B0004020202020204" pitchFamily="34" charset="0"/>
              </a:rPr>
              <a:t>Analytical</a:t>
            </a:r>
            <a:r>
              <a:rPr lang="it-IT" sz="4000" b="1" dirty="0">
                <a:latin typeface="Aptos" panose="020B0004020202020204" pitchFamily="34" charset="0"/>
              </a:rPr>
              <a:t> framework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583CB8E-CA41-B1B9-2B1D-1A8FDDB0C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07" y="513609"/>
            <a:ext cx="4232819" cy="314399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A5D7AF5-3312-A19A-1869-DCC1463D0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06" y="3806084"/>
            <a:ext cx="4232820" cy="2811140"/>
          </a:xfrm>
          <a:prstGeom prst="rect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CE0521E4-12F3-9F23-8087-B92B7E6C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802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CD467-8A6F-8769-3F51-F1A213B8F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8F4CB7-69C4-4A48-495C-D47257EEF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3" y="1825624"/>
            <a:ext cx="6984000" cy="4815807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Note that: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Standard policy making is dominated by allocative models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Creating “opportunities” (instead of enhancing “possibilities”), means to arbitrarily select and work only a minimal part of the “world of the possible”.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Possibility-based models conceive policies </a:t>
            </a:r>
            <a:r>
              <a:rPr lang="en-GB" sz="2000" b="1" dirty="0" err="1">
                <a:latin typeface="Aptos" panose="020B0004020202020204" pitchFamily="34" charset="0"/>
              </a:rPr>
              <a:t>strickly</a:t>
            </a:r>
            <a:r>
              <a:rPr lang="en-GB" sz="2000" b="1" dirty="0">
                <a:latin typeface="Aptos" panose="020B0004020202020204" pitchFamily="34" charset="0"/>
              </a:rPr>
              <a:t> as means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To sustain over time agents’ possibilities: how they flow, expand, combine or contract.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B97EA7F5-4B5D-847F-75EF-9995655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36973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3. </a:t>
            </a:r>
            <a:r>
              <a:rPr lang="it-IT" sz="4000" b="1" dirty="0" err="1">
                <a:latin typeface="Aptos" panose="020B0004020202020204" pitchFamily="34" charset="0"/>
              </a:rPr>
              <a:t>Analytical</a:t>
            </a:r>
            <a:r>
              <a:rPr lang="it-IT" sz="4000" b="1" dirty="0">
                <a:latin typeface="Aptos" panose="020B0004020202020204" pitchFamily="34" charset="0"/>
              </a:rPr>
              <a:t> framework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0A669EFD-36F4-A047-AF36-71D945DD0E54}"/>
              </a:ext>
            </a:extLst>
          </p:cNvPr>
          <p:cNvGrpSpPr/>
          <p:nvPr/>
        </p:nvGrpSpPr>
        <p:grpSpPr>
          <a:xfrm>
            <a:off x="8356010" y="0"/>
            <a:ext cx="3835990" cy="6908789"/>
            <a:chOff x="8356010" y="0"/>
            <a:chExt cx="3835990" cy="6908789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7DF4F67-B33A-2A4E-8899-0CC26040B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4583"/>
            <a:stretch>
              <a:fillRect/>
            </a:stretch>
          </p:blipFill>
          <p:spPr>
            <a:xfrm>
              <a:off x="8356010" y="0"/>
              <a:ext cx="3835990" cy="6896580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936F173-EEF3-699E-42AD-18ED6E68097A}"/>
                </a:ext>
              </a:extLst>
            </p:cNvPr>
            <p:cNvSpPr txBox="1"/>
            <p:nvPr/>
          </p:nvSpPr>
          <p:spPr>
            <a:xfrm>
              <a:off x="8356011" y="6677957"/>
              <a:ext cx="328261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" panose="020B0004020202020204" pitchFamily="34" charset="0"/>
                </a:rPr>
                <a:t>gabrielK</a:t>
              </a:r>
              <a:r>
                <a:rPr lang="en-GB" sz="900" i="0" strike="noStrik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" panose="020B0004020202020204" pitchFamily="34" charset="0"/>
                </a:rPr>
                <a:t> © </a:t>
              </a:r>
              <a:r>
                <a:rPr lang="en-GB" sz="900" i="0" strike="noStrike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" panose="020B0004020202020204" pitchFamily="34" charset="0"/>
                </a:rPr>
                <a:t>Unsplash</a:t>
              </a:r>
              <a:endParaRPr lang="en-GB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endParaRPr>
            </a:p>
          </p:txBody>
        </p:sp>
      </p:grp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212EE003-6530-AFA2-5405-D5770FD6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023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E6B5C-F891-F9D7-3E4E-67BB998A9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41178-1194-29EB-A283-323599D0A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3" y="1825624"/>
            <a:ext cx="6984000" cy="481580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Density matters because it increases exposure to pluralism and diversity</a:t>
            </a:r>
            <a:r>
              <a:rPr lang="en-GB" sz="2000" dirty="0">
                <a:latin typeface="Aptos" panose="020B0004020202020204" pitchFamily="34" charset="0"/>
              </a:rPr>
              <a:t>: by bringing together heterogeneous people, activities, and resources, agglomerations create a wider field of potential interactions from which </a:t>
            </a:r>
            <a:r>
              <a:rPr lang="en-GB" sz="2000" b="1" dirty="0">
                <a:latin typeface="Aptos" panose="020B0004020202020204" pitchFamily="34" charset="0"/>
              </a:rPr>
              <a:t>new and unforeseen possibilities may emerge</a:t>
            </a:r>
            <a:r>
              <a:rPr lang="en-GB" sz="2000" dirty="0"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27CF411-436F-10A0-5482-16A109EC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36973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3. </a:t>
            </a:r>
            <a:r>
              <a:rPr lang="it-IT" sz="4000" b="1" dirty="0" err="1">
                <a:latin typeface="Aptos" panose="020B0004020202020204" pitchFamily="34" charset="0"/>
              </a:rPr>
              <a:t>Analytical</a:t>
            </a:r>
            <a:r>
              <a:rPr lang="it-IT" sz="4000" b="1" dirty="0">
                <a:latin typeface="Aptos" panose="020B0004020202020204" pitchFamily="34" charset="0"/>
              </a:rPr>
              <a:t> framework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D33122E-C133-A16E-5F78-EBEF76983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118" y="0"/>
            <a:ext cx="3973882" cy="6858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46A2EBA-6CB8-0298-9F2D-C97C406AAE7D}"/>
              </a:ext>
            </a:extLst>
          </p:cNvPr>
          <p:cNvSpPr txBox="1"/>
          <p:nvPr/>
        </p:nvSpPr>
        <p:spPr>
          <a:xfrm>
            <a:off x="8301318" y="6502931"/>
            <a:ext cx="364989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b="0" i="0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Jakub </a:t>
            </a:r>
            <a:r>
              <a:rPr lang="en-GB" sz="800" b="0" i="0" u="none" strike="noStrike" dirty="0" err="1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Żerdzicki</a:t>
            </a:r>
            <a:r>
              <a:rPr lang="en-GB" sz="800" b="0" i="0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</a:rPr>
              <a:t> © </a:t>
            </a:r>
            <a:r>
              <a:rPr lang="en-GB" sz="800" b="0" i="0" u="none" strike="noStrike" dirty="0" err="1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</a:rPr>
              <a:t>Unsplash</a:t>
            </a:r>
            <a:endParaRPr lang="en-GB" sz="800" dirty="0">
              <a:solidFill>
                <a:schemeClr val="bg1">
                  <a:lumMod val="9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E66EC1EA-DFA6-7578-79BE-706803B6B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442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3DB01-CB8B-A96B-8739-9E809578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D11C6FF-93A1-5958-1373-2EBD5FA339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50CF4422-204C-EE73-822F-3C59C9B2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/>
                </a:solidFill>
                <a:latin typeface="Aptos" panose="020B0004020202020204" pitchFamily="34" charset="0"/>
              </a:rPr>
              <a:t>4. Some </a:t>
            </a:r>
            <a:r>
              <a:rPr lang="it-IT" b="1" dirty="0" err="1">
                <a:solidFill>
                  <a:schemeClr val="bg1"/>
                </a:solidFill>
                <a:latin typeface="Aptos" panose="020B0004020202020204" pitchFamily="34" charset="0"/>
              </a:rPr>
              <a:t>examples</a:t>
            </a:r>
            <a:endParaRPr lang="en-GB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B7F4F1D-03B1-7732-C0B2-BB1560645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93DB90-B95C-81ED-8C8E-58072C149CC3}"/>
              </a:ext>
            </a:extLst>
          </p:cNvPr>
          <p:cNvSpPr txBox="1"/>
          <p:nvPr/>
        </p:nvSpPr>
        <p:spPr>
          <a:xfrm>
            <a:off x="0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Ilia © </a:t>
            </a:r>
            <a:r>
              <a:rPr lang="en-GB" sz="900" i="0" strike="noStrike" dirty="0" err="1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71ECBAD-F444-4549-10EB-03023768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6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55529-5008-7354-9E1E-F4C03CC84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latin typeface="Aptos" panose="020B0004020202020204" pitchFamily="34" charset="0"/>
              </a:rPr>
              <a:t>Contents</a:t>
            </a:r>
            <a:endParaRPr lang="en-GB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A5CD21-1C9A-8168-58CB-93CACD67B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20000" cy="4351338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it-IT" sz="2000" dirty="0" err="1">
                <a:latin typeface="Aptos" panose="020B0004020202020204" pitchFamily="34" charset="0"/>
              </a:rPr>
              <a:t>Introduction</a:t>
            </a:r>
            <a:endParaRPr lang="it-IT" sz="2000" dirty="0">
              <a:latin typeface="Aptos" panose="020B0004020202020204" pitchFamily="34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it-IT" sz="2000" dirty="0" err="1">
                <a:latin typeface="Aptos" panose="020B0004020202020204" pitchFamily="34" charset="0"/>
              </a:rPr>
              <a:t>Theoretical</a:t>
            </a:r>
            <a:r>
              <a:rPr lang="it-IT" sz="2000" dirty="0">
                <a:latin typeface="Aptos" panose="020B0004020202020204" pitchFamily="34" charset="0"/>
              </a:rPr>
              <a:t> framework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it-IT" sz="2000" dirty="0" err="1">
                <a:latin typeface="Aptos" panose="020B0004020202020204" pitchFamily="34" charset="0"/>
              </a:rPr>
              <a:t>Analytical</a:t>
            </a:r>
            <a:r>
              <a:rPr lang="it-IT" sz="2000" dirty="0">
                <a:latin typeface="Aptos" panose="020B0004020202020204" pitchFamily="34" charset="0"/>
              </a:rPr>
              <a:t> framework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it-IT" sz="2000" dirty="0">
                <a:latin typeface="Aptos" panose="020B0004020202020204" pitchFamily="34" charset="0"/>
              </a:rPr>
              <a:t>Some </a:t>
            </a:r>
            <a:r>
              <a:rPr lang="it-IT" sz="2000" dirty="0" err="1">
                <a:latin typeface="Aptos" panose="020B0004020202020204" pitchFamily="34" charset="0"/>
              </a:rPr>
              <a:t>examples</a:t>
            </a:r>
            <a:endParaRPr lang="it-IT" sz="2000" dirty="0">
              <a:latin typeface="Aptos" panose="020B0004020202020204" pitchFamily="34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it-IT" sz="2000" dirty="0" err="1">
                <a:latin typeface="Aptos" panose="020B0004020202020204" pitchFamily="34" charset="0"/>
              </a:rPr>
              <a:t>Discussion</a:t>
            </a:r>
            <a:r>
              <a:rPr lang="it-IT" sz="2000" dirty="0">
                <a:latin typeface="Aptos" panose="020B0004020202020204" pitchFamily="34" charset="0"/>
              </a:rPr>
              <a:t> and </a:t>
            </a:r>
            <a:r>
              <a:rPr lang="it-IT" sz="2000" dirty="0" err="1">
                <a:latin typeface="Aptos" panose="020B0004020202020204" pitchFamily="34" charset="0"/>
              </a:rPr>
              <a:t>concluding</a:t>
            </a:r>
            <a:r>
              <a:rPr lang="it-IT" sz="2000" dirty="0">
                <a:latin typeface="Aptos" panose="020B0004020202020204" pitchFamily="34" charset="0"/>
              </a:rPr>
              <a:t> </a:t>
            </a:r>
            <a:r>
              <a:rPr lang="it-IT" sz="2000" dirty="0" err="1">
                <a:latin typeface="Aptos" panose="020B0004020202020204" pitchFamily="34" charset="0"/>
              </a:rPr>
              <a:t>remarks</a:t>
            </a: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50A7D54-9A18-367C-CD7C-E37A692B5F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65" r="5773"/>
          <a:stretch>
            <a:fillRect/>
          </a:stretch>
        </p:blipFill>
        <p:spPr>
          <a:xfrm>
            <a:off x="7858200" y="0"/>
            <a:ext cx="4333800" cy="6858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E312EF8-973F-7368-8F10-64D762F97E9E}"/>
              </a:ext>
            </a:extLst>
          </p:cNvPr>
          <p:cNvSpPr txBox="1"/>
          <p:nvPr/>
        </p:nvSpPr>
        <p:spPr>
          <a:xfrm>
            <a:off x="7858200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Fernando Andrade</a:t>
            </a:r>
            <a:r>
              <a:rPr lang="en-GB" sz="900" i="0" strike="noStrike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© </a:t>
            </a:r>
            <a:r>
              <a:rPr lang="en-GB" sz="900" i="0" strike="noStrike" dirty="0" err="1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395AF73-0132-48E3-56D6-1DB26E565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398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4F70-9515-45FE-F1D8-4895832BD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4762AC-F8E4-F979-8E1D-527267DA6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4. Some </a:t>
            </a:r>
            <a:r>
              <a:rPr lang="it-IT" sz="4000" b="1" dirty="0" err="1">
                <a:latin typeface="Aptos" panose="020B0004020202020204" pitchFamily="34" charset="0"/>
              </a:rPr>
              <a:t>examples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3F5BAA-7DAD-5547-170C-52BD79F73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48351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Example 1: Entrepreneurial Milieus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Two identical cities experience the same innovation trigger, but productivity rises only in City A, not in City B. 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latin typeface="Aptos" panose="020B0004020202020204" pitchFamily="34" charset="0"/>
              </a:rPr>
              <a:t>Traditional approaches stress the relevance of density, proximity (+ probability of exchanges); 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latin typeface="Aptos" panose="020B0004020202020204" pitchFamily="34" charset="0"/>
              </a:rPr>
              <a:t>Possibility-based views explain the difference through institutional conditions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(+ capacity to sustain exchanges over time). 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1CDABC2-EA1F-6B5B-EB63-CBBF304ADA4E}"/>
              </a:ext>
            </a:extLst>
          </p:cNvPr>
          <p:cNvGrpSpPr/>
          <p:nvPr/>
        </p:nvGrpSpPr>
        <p:grpSpPr>
          <a:xfrm>
            <a:off x="7662671" y="0"/>
            <a:ext cx="4529329" cy="6858000"/>
            <a:chOff x="7662671" y="0"/>
            <a:chExt cx="4529329" cy="685800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B050E44B-E560-C352-1781-980343545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2671" y="0"/>
              <a:ext cx="4529329" cy="6858000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15D1E132-F67E-D591-692C-825559D57DFA}"/>
                </a:ext>
              </a:extLst>
            </p:cNvPr>
            <p:cNvSpPr txBox="1"/>
            <p:nvPr/>
          </p:nvSpPr>
          <p:spPr>
            <a:xfrm>
              <a:off x="7664116" y="6627168"/>
              <a:ext cx="371475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Ilia © </a:t>
              </a:r>
              <a:r>
                <a:rPr lang="en-GB" sz="900" i="0" strike="noStrike" dirty="0" err="1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53B3402-CCCE-30B9-445B-775F5475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619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34542-FF36-FF76-6DE6-D21500E71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249727-EA2D-6FF0-2F37-CD7DBAE37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4. Some </a:t>
            </a:r>
            <a:r>
              <a:rPr lang="it-IT" sz="4000" b="1" dirty="0" err="1">
                <a:latin typeface="Aptos" panose="020B0004020202020204" pitchFamily="34" charset="0"/>
              </a:rPr>
              <a:t>examples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AB3DE1-4E9B-FD01-B3D3-21402747C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67425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Example 2: Creative districts.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Consider an old industrial district. For years, little changes. Then social compositions change, and growth suddenly accelerates.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Traditional accounts: gains from continuous interactions (density/proximity/of existing resources).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But why not before?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Possibility-based accounts: gradual reshape of possibility space (creation/combination of latent resources). 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77E23A71-A966-90C0-E330-0656E030AA42}"/>
              </a:ext>
            </a:extLst>
          </p:cNvPr>
          <p:cNvGrpSpPr/>
          <p:nvPr/>
        </p:nvGrpSpPr>
        <p:grpSpPr>
          <a:xfrm>
            <a:off x="7662671" y="0"/>
            <a:ext cx="4529329" cy="6858000"/>
            <a:chOff x="7662671" y="0"/>
            <a:chExt cx="4529329" cy="6858000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320903CD-B930-3BFE-3DD3-AE15A1533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2671" y="0"/>
              <a:ext cx="4529329" cy="6858000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FA8E2FCA-D109-797F-DF84-0214FBA471B2}"/>
                </a:ext>
              </a:extLst>
            </p:cNvPr>
            <p:cNvSpPr txBox="1"/>
            <p:nvPr/>
          </p:nvSpPr>
          <p:spPr>
            <a:xfrm>
              <a:off x="7664116" y="6627168"/>
              <a:ext cx="371475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Ilia © </a:t>
              </a:r>
              <a:r>
                <a:rPr lang="en-GB" sz="900" i="0" strike="noStrike" dirty="0" err="1">
                  <a:solidFill>
                    <a:schemeClr val="bg1">
                      <a:lumMod val="50000"/>
                    </a:schemeClr>
                  </a:solidFill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9E20BA-C18F-AC49-F940-A3161AA0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937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7C6E7-D8A7-96EA-CF3A-8FC4FA48D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B776D7-C865-216F-F964-7410A3A86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4. Some </a:t>
            </a:r>
            <a:r>
              <a:rPr lang="it-IT" sz="4000" b="1" dirty="0" err="1">
                <a:latin typeface="Aptos" panose="020B0004020202020204" pitchFamily="34" charset="0"/>
              </a:rPr>
              <a:t>examples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321CCC-E6FA-C612-7BA9-964B8C869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1200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At some point, the system crossed a threshold.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The possibility space became so rich that a single interaction could actualize many possibilities simultaneously.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The delta increased dramatically: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Δ Interaction (t) = I(t) × S (P(t))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Where: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I(t) = </a:t>
            </a:r>
            <a:r>
              <a:rPr lang="en-GB" sz="2000" b="1" dirty="0">
                <a:latin typeface="Aptos" panose="020B0004020202020204" pitchFamily="34" charset="0"/>
              </a:rPr>
              <a:t>intensity</a:t>
            </a:r>
            <a:r>
              <a:rPr lang="en-GB" sz="2000" dirty="0">
                <a:latin typeface="Aptos" panose="020B0004020202020204" pitchFamily="34" charset="0"/>
              </a:rPr>
              <a:t> of interactions;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P(t) = </a:t>
            </a:r>
            <a:r>
              <a:rPr lang="en-GB" sz="2000" b="1" dirty="0">
                <a:latin typeface="Aptos" panose="020B0004020202020204" pitchFamily="34" charset="0"/>
              </a:rPr>
              <a:t>historically accumulated</a:t>
            </a:r>
            <a:r>
              <a:rPr lang="en-GB" sz="2000" dirty="0">
                <a:latin typeface="Aptos" panose="020B0004020202020204" pitchFamily="34" charset="0"/>
              </a:rPr>
              <a:t> possibility space; 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S (P(t)) = the </a:t>
            </a:r>
            <a:r>
              <a:rPr lang="en-GB" sz="2000" b="1" dirty="0">
                <a:latin typeface="Aptos" panose="020B0004020202020204" pitchFamily="34" charset="0"/>
              </a:rPr>
              <a:t>systems’ capacity to actualise </a:t>
            </a:r>
            <a:r>
              <a:rPr lang="en-GB" sz="2000" dirty="0">
                <a:latin typeface="Aptos" panose="020B0004020202020204" pitchFamily="34" charset="0"/>
              </a:rPr>
              <a:t>possibilities.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B4793AA-6E1C-170A-8729-060782D73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116" y="0"/>
            <a:ext cx="4527884" cy="6858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28B27E0-67D9-7C27-D1CB-B6BB03853781}"/>
              </a:ext>
            </a:extLst>
          </p:cNvPr>
          <p:cNvSpPr txBox="1"/>
          <p:nvPr/>
        </p:nvSpPr>
        <p:spPr>
          <a:xfrm>
            <a:off x="7664116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USGS 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Unsplashc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1DAC65-2E0C-2F1A-EB46-7FB58377E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123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CF990-92CB-7270-6AEA-5B8A537DC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A742FF-B65F-BD74-3D66-9FD062E5E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4835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Possibility Indexes </a:t>
            </a:r>
            <a:r>
              <a:rPr lang="en-GB" sz="2000" dirty="0">
                <a:latin typeface="Aptos" panose="020B0004020202020204" pitchFamily="34" charset="0"/>
              </a:rPr>
              <a:t>(PI) could be developed to measure the institutionally mediated availability of future possibilities (not of present resources, as the Gini Index does).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Where:</a:t>
            </a:r>
          </a:p>
          <a:p>
            <a:r>
              <a:rPr lang="en-GB" sz="2000" dirty="0">
                <a:latin typeface="Aptos" panose="020B0004020202020204" pitchFamily="34" charset="0"/>
              </a:rPr>
              <a:t>PI=0: institutions almost completely prevent the actualization of possibilities; </a:t>
            </a:r>
          </a:p>
          <a:p>
            <a:r>
              <a:rPr lang="en-GB" sz="2000" dirty="0">
                <a:latin typeface="Aptos" panose="020B0004020202020204" pitchFamily="34" charset="0"/>
              </a:rPr>
              <a:t>PI=1: institutions fully enable their actualization.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Note that land-use plans, building codes, and zoning, </a:t>
            </a:r>
            <a:r>
              <a:rPr lang="en-GB" sz="2000" b="1" dirty="0">
                <a:latin typeface="Aptos" panose="020B0004020202020204" pitchFamily="34" charset="0"/>
              </a:rPr>
              <a:t>really differ from one place to another</a:t>
            </a:r>
            <a:r>
              <a:rPr lang="en-GB" sz="2000" dirty="0">
                <a:latin typeface="Aptos" panose="020B0004020202020204" pitchFamily="34" charset="0"/>
              </a:rPr>
              <a:t>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D4C29A5-9261-2D9A-5B7D-92B7534DC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989" y="0"/>
            <a:ext cx="4576012" cy="685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0D9FA23-88E8-7457-C9AB-A20F2851DB61}"/>
              </a:ext>
            </a:extLst>
          </p:cNvPr>
          <p:cNvSpPr txBox="1"/>
          <p:nvPr/>
        </p:nvSpPr>
        <p:spPr>
          <a:xfrm>
            <a:off x="7664116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Kasem Sleem © </a:t>
            </a:r>
            <a:r>
              <a:rPr lang="en-GB" sz="900" i="0" strike="noStrike" dirty="0" err="1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62FC516-FDF7-7CD2-E900-81B1D973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23</a:t>
            </a:fld>
            <a:endParaRPr lang="en-GB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77693772-6AB7-BA7F-71D3-0C6C569ED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4. Some </a:t>
            </a:r>
            <a:r>
              <a:rPr lang="it-IT" sz="4000" b="1" dirty="0" err="1">
                <a:latin typeface="Aptos" panose="020B0004020202020204" pitchFamily="34" charset="0"/>
              </a:rPr>
              <a:t>examples</a:t>
            </a:r>
            <a:endParaRPr lang="en-GB" sz="40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33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DC1BD-A393-A915-D066-3F4322976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8F3A857-77F2-C7E5-510D-9B9F80EF9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45"/>
          <a:stretch>
            <a:fillRect/>
          </a:stretch>
        </p:blipFill>
        <p:spPr>
          <a:xfrm>
            <a:off x="-6350" y="0"/>
            <a:ext cx="12192000" cy="685800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64CEAB4B-C059-4566-CEAD-40E065FC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3794125"/>
          </a:xfrm>
        </p:spPr>
        <p:txBody>
          <a:bodyPr anchor="t"/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5.</a:t>
            </a:r>
            <a:b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Discussion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and </a:t>
            </a:r>
            <a:b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concluding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remarks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FC5A51A-821D-81CC-FFA0-5F8CC14E7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1B29F9-74FC-ADC1-BB88-D23B2F322B1C}"/>
              </a:ext>
            </a:extLst>
          </p:cNvPr>
          <p:cNvSpPr txBox="1"/>
          <p:nvPr/>
        </p:nvSpPr>
        <p:spPr>
          <a:xfrm>
            <a:off x="0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Bernardine Cantwell  © </a:t>
            </a:r>
            <a:r>
              <a:rPr lang="en-GB" sz="900" i="0" strike="noStrike" dirty="0" err="1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A0036B9-98AB-3714-EC9C-8EEEFFC4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482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F18E9-EB74-23A8-C634-A387DB4A9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65FDB8-950C-89AD-9879-F233477E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5. </a:t>
            </a:r>
            <a:r>
              <a:rPr lang="it-IT" sz="4000" b="1" dirty="0" err="1">
                <a:latin typeface="Aptos" panose="020B0004020202020204" pitchFamily="34" charset="0"/>
              </a:rPr>
              <a:t>Discussion</a:t>
            </a:r>
            <a:r>
              <a:rPr lang="it-IT" sz="4000" b="1" dirty="0">
                <a:latin typeface="Aptos" panose="020B0004020202020204" pitchFamily="34" charset="0"/>
              </a:rPr>
              <a:t> and </a:t>
            </a:r>
            <a:r>
              <a:rPr lang="it-IT" sz="4000" b="1" dirty="0" err="1">
                <a:latin typeface="Aptos" panose="020B0004020202020204" pitchFamily="34" charset="0"/>
              </a:rPr>
              <a:t>concluding</a:t>
            </a:r>
            <a:r>
              <a:rPr lang="it-IT" sz="4000" b="1" dirty="0">
                <a:latin typeface="Aptos" panose="020B0004020202020204" pitchFamily="34" charset="0"/>
              </a:rPr>
              <a:t> </a:t>
            </a:r>
            <a:r>
              <a:rPr lang="it-IT" sz="4000" b="1" dirty="0" err="1">
                <a:latin typeface="Aptos" panose="020B0004020202020204" pitchFamily="34" charset="0"/>
              </a:rPr>
              <a:t>remarks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ECE8F7-9AA7-5AFF-AB80-724302480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621379" cy="46672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What about possibility and equality?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People move in space to pursue different ends,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not the same goals.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Equality is also about sustaining agents’ search for possibilities, not only redistributing resources.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Institutional quality is the place-based dimension that deserves the greatest attention.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E51FEF5-0A19-5E3D-DBFC-20C64887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0"/>
            <a:ext cx="4555958" cy="686326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37A5E0-B155-89D2-8F03-2D57BCCC4CF4}"/>
              </a:ext>
            </a:extLst>
          </p:cNvPr>
          <p:cNvSpPr txBox="1"/>
          <p:nvPr/>
        </p:nvSpPr>
        <p:spPr>
          <a:xfrm>
            <a:off x="7664116" y="6627168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Felix Ngo  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DB2E2E-1DF4-922B-492D-C01B0064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258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0CAE85-DE4B-4D9B-9FFF-CE6D5F992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18294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What</a:t>
            </a:r>
            <a:r>
              <a:rPr lang="it-I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it-IT" sz="20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is</a:t>
            </a:r>
            <a:r>
              <a:rPr lang="it-I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it-IT" sz="20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not</a:t>
            </a:r>
            <a:r>
              <a:rPr lang="it-I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rgbClr val="202124"/>
                </a:solid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≠ probability (non-parameterizable)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rgbClr val="202124"/>
                </a:solid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≠ opportunity (non-utilitarian)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rgbClr val="202124"/>
                </a:solid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≠ practicability (not strictly pragmatic)</a:t>
            </a:r>
          </a:p>
          <a:p>
            <a:pPr marL="0" indent="0" algn="just">
              <a:buNone/>
            </a:pPr>
            <a:r>
              <a:rPr lang="it-IT" sz="20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Where</a:t>
            </a:r>
            <a:r>
              <a:rPr lang="it-I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(to go)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02124"/>
                </a:solid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≠ sets/trees/options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02124"/>
                </a:solidFill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= fields/streams</a:t>
            </a: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Who (benefits)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= individual freedoms (non-paternalistic)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= collective interest (non-libertarian)</a:t>
            </a: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How (to)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…with different kinds of spatial plans (if any)</a:t>
            </a:r>
          </a:p>
          <a:p>
            <a:pPr marL="0" indent="0">
              <a:buNone/>
            </a:pPr>
            <a:endParaRPr lang="en-US" sz="2000" dirty="0">
              <a:solidFill>
                <a:srgbClr val="202124"/>
              </a:solidFill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AA03E107-E117-64F2-E290-A30ED19DE286}"/>
              </a:ext>
            </a:extLst>
          </p:cNvPr>
          <p:cNvGrpSpPr/>
          <p:nvPr/>
        </p:nvGrpSpPr>
        <p:grpSpPr>
          <a:xfrm>
            <a:off x="8356011" y="0"/>
            <a:ext cx="3835989" cy="6872263"/>
            <a:chOff x="8356011" y="0"/>
            <a:chExt cx="3835989" cy="6872263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9763233-2438-4335-094D-C8E538C4F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6011" y="0"/>
              <a:ext cx="3835989" cy="6858000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028A668-5150-587F-870B-6E78D0AF4D74}"/>
                </a:ext>
              </a:extLst>
            </p:cNvPr>
            <p:cNvSpPr txBox="1"/>
            <p:nvPr/>
          </p:nvSpPr>
          <p:spPr>
            <a:xfrm>
              <a:off x="8356011" y="6641431"/>
              <a:ext cx="328261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effectLst/>
                  <a:latin typeface="Aptos" panose="020B0004020202020204" pitchFamily="34" charset="0"/>
                </a:rPr>
                <a:t>Logan Voss © </a:t>
              </a:r>
              <a:r>
                <a:rPr lang="en-GB" sz="900" i="0" strike="noStrike" dirty="0" err="1"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latin typeface="Aptos" panose="020B0004020202020204" pitchFamily="34" charset="0"/>
              </a:endParaRPr>
            </a:p>
          </p:txBody>
        </p:sp>
      </p:grp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7DAEFEC6-F442-CF1D-C91F-18B8332E7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26</a:t>
            </a:fld>
            <a:endParaRPr lang="en-GB"/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2D1652C3-613B-F4E5-53F2-9BEC5DBF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5. </a:t>
            </a:r>
            <a:r>
              <a:rPr lang="it-IT" sz="4000" b="1" dirty="0" err="1">
                <a:latin typeface="Aptos" panose="020B0004020202020204" pitchFamily="34" charset="0"/>
              </a:rPr>
              <a:t>Discussion</a:t>
            </a:r>
            <a:r>
              <a:rPr lang="it-IT" sz="4000" b="1" dirty="0">
                <a:latin typeface="Aptos" panose="020B0004020202020204" pitchFamily="34" charset="0"/>
              </a:rPr>
              <a:t> and </a:t>
            </a:r>
            <a:r>
              <a:rPr lang="it-IT" sz="4000" b="1" dirty="0" err="1">
                <a:latin typeface="Aptos" panose="020B0004020202020204" pitchFamily="34" charset="0"/>
              </a:rPr>
              <a:t>concluding</a:t>
            </a:r>
            <a:r>
              <a:rPr lang="it-IT" sz="4000" b="1" dirty="0">
                <a:latin typeface="Aptos" panose="020B0004020202020204" pitchFamily="34" charset="0"/>
              </a:rPr>
              <a:t> </a:t>
            </a:r>
            <a:r>
              <a:rPr lang="it-IT" sz="4000" b="1" dirty="0" err="1">
                <a:latin typeface="Aptos" panose="020B0004020202020204" pitchFamily="34" charset="0"/>
              </a:rPr>
              <a:t>remarks</a:t>
            </a:r>
            <a:endParaRPr lang="en-GB" sz="40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0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2228B-A955-870F-236B-AEE8E3D0E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D5EA8F-F049-9B97-8FE1-A75932FAD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18294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Policy implications: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While interventions are commonly justified as means to reduce or eliminate so-called market failures, 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Possibility-based interventions would instead be means to increase and diversify options in social-economic processes.</a:t>
            </a:r>
          </a:p>
          <a:p>
            <a:pPr marL="0" indent="0">
              <a:buNone/>
            </a:pP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Practical implications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In sustainability and the energy transition debates, expanding possibilities may provide a more fruitful guiding principle than optimizing the use of given resources.</a:t>
            </a:r>
          </a:p>
        </p:txBody>
      </p: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EE08EDF0-B1F6-EE9F-4B1C-47CEAB38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27</a:t>
            </a:fld>
            <a:endParaRPr lang="en-GB"/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FF8EB1C7-3A83-BA82-840E-8BAD9A2DD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5. </a:t>
            </a:r>
            <a:r>
              <a:rPr lang="it-IT" sz="4000" b="1" dirty="0" err="1">
                <a:latin typeface="Aptos" panose="020B0004020202020204" pitchFamily="34" charset="0"/>
              </a:rPr>
              <a:t>Discussion</a:t>
            </a:r>
            <a:r>
              <a:rPr lang="it-IT" sz="4000" b="1" dirty="0">
                <a:latin typeface="Aptos" panose="020B0004020202020204" pitchFamily="34" charset="0"/>
              </a:rPr>
              <a:t> and </a:t>
            </a:r>
            <a:r>
              <a:rPr lang="it-IT" sz="4000" b="1" dirty="0" err="1">
                <a:latin typeface="Aptos" panose="020B0004020202020204" pitchFamily="34" charset="0"/>
              </a:rPr>
              <a:t>concluding</a:t>
            </a:r>
            <a:r>
              <a:rPr lang="it-IT" sz="4000" b="1" dirty="0">
                <a:latin typeface="Aptos" panose="020B0004020202020204" pitchFamily="34" charset="0"/>
              </a:rPr>
              <a:t> </a:t>
            </a:r>
            <a:r>
              <a:rPr lang="it-IT" sz="4000" b="1" dirty="0" err="1">
                <a:latin typeface="Aptos" panose="020B0004020202020204" pitchFamily="34" charset="0"/>
              </a:rPr>
              <a:t>remarks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C443D50-4930-B545-B595-6B3A639E2B23}"/>
              </a:ext>
            </a:extLst>
          </p:cNvPr>
          <p:cNvGrpSpPr/>
          <p:nvPr/>
        </p:nvGrpSpPr>
        <p:grpSpPr>
          <a:xfrm>
            <a:off x="8356011" y="0"/>
            <a:ext cx="3835989" cy="6872263"/>
            <a:chOff x="8356011" y="0"/>
            <a:chExt cx="3835989" cy="687226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1DD1170E-0BD5-23EF-96EC-A1712ADFE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6011" y="0"/>
              <a:ext cx="3835989" cy="6858000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7D99F8A5-9D91-D134-44FE-2157FC8CC977}"/>
                </a:ext>
              </a:extLst>
            </p:cNvPr>
            <p:cNvSpPr txBox="1"/>
            <p:nvPr/>
          </p:nvSpPr>
          <p:spPr>
            <a:xfrm>
              <a:off x="8356011" y="6641431"/>
              <a:ext cx="328261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effectLst/>
                  <a:latin typeface="Aptos" panose="020B0004020202020204" pitchFamily="34" charset="0"/>
                </a:rPr>
                <a:t>Logan Voss © </a:t>
              </a:r>
              <a:r>
                <a:rPr lang="en-GB" sz="900" i="0" strike="noStrike" dirty="0" err="1"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339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1A8B6-BF0E-6ADA-60F6-EE29A2A28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137E1-A39F-2925-37CA-AAE59A98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18294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Theoretical implications: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Possibility-based theoretical frameworks resonate with perspectives used to challenge the concept of the Pareto optimum (</a:t>
            </a:r>
            <a:r>
              <a:rPr lang="en-GB" sz="2000" dirty="0" err="1">
                <a:latin typeface="Aptos" panose="020B0004020202020204" pitchFamily="34" charset="0"/>
              </a:rPr>
              <a:t>Cordato</a:t>
            </a:r>
            <a:r>
              <a:rPr lang="en-GB" sz="2000" dirty="0">
                <a:latin typeface="Aptos" panose="020B0004020202020204" pitchFamily="34" charset="0"/>
              </a:rPr>
              <a:t>, 1980).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Unify certain critiques on allocative efficiency and its process-oriented alternatives: e.g. adaptive efficiency (North,1990), catallactic efficiency (Leibenstein, 1966, 1978), X-efficiency (Kirzner, 2000), and De Soto (2009).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ptos" panose="020B0004020202020204" pitchFamily="34" charset="0"/>
              </a:rPr>
              <a:t>Normative implications:</a:t>
            </a:r>
          </a:p>
          <a:p>
            <a:pPr marL="514350" indent="-514350">
              <a:buFont typeface="+mj-lt"/>
              <a:buAutoNum type="romanLcPeriod"/>
            </a:pPr>
            <a:r>
              <a:rPr lang="en-GB" sz="2000" dirty="0">
                <a:latin typeface="Aptos" panose="020B0004020202020204" pitchFamily="34" charset="0"/>
              </a:rPr>
              <a:t>Possibility-based indicators may directly question institutional performances (e.g. municipalities with rigid zoning and limited adaptive capacities would score low).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C175429E-2297-1657-3FA5-E4441D452E27}"/>
              </a:ext>
            </a:extLst>
          </p:cNvPr>
          <p:cNvGrpSpPr/>
          <p:nvPr/>
        </p:nvGrpSpPr>
        <p:grpSpPr>
          <a:xfrm>
            <a:off x="8356011" y="0"/>
            <a:ext cx="3835989" cy="6872263"/>
            <a:chOff x="8356011" y="0"/>
            <a:chExt cx="3835989" cy="6872263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1D7F50C-2D97-A280-1D78-3ED558C91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6011" y="0"/>
              <a:ext cx="3835989" cy="6858000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68A8EB5-2778-A342-119A-D2217EFE6B90}"/>
                </a:ext>
              </a:extLst>
            </p:cNvPr>
            <p:cNvSpPr txBox="1"/>
            <p:nvPr/>
          </p:nvSpPr>
          <p:spPr>
            <a:xfrm>
              <a:off x="8356011" y="6641431"/>
              <a:ext cx="328261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900" i="0" strike="noStrike" dirty="0">
                  <a:effectLst/>
                  <a:latin typeface="Aptos" panose="020B0004020202020204" pitchFamily="34" charset="0"/>
                </a:rPr>
                <a:t>Logan Voss © </a:t>
              </a:r>
              <a:r>
                <a:rPr lang="en-GB" sz="900" i="0" strike="noStrike" dirty="0" err="1">
                  <a:effectLst/>
                  <a:latin typeface="Aptos" panose="020B0004020202020204" pitchFamily="34" charset="0"/>
                </a:rPr>
                <a:t>Unsplash</a:t>
              </a:r>
              <a:endParaRPr lang="en-GB" sz="900" dirty="0">
                <a:latin typeface="Aptos" panose="020B0004020202020204" pitchFamily="34" charset="0"/>
              </a:endParaRPr>
            </a:p>
          </p:txBody>
        </p:sp>
      </p:grp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048BEB1C-F9CA-3AB5-84F4-AC6B13755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28</a:t>
            </a:fld>
            <a:endParaRPr lang="en-GB"/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3EBFEC4C-DADC-030F-6AA0-8A7DD19B5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5. </a:t>
            </a:r>
            <a:r>
              <a:rPr lang="it-IT" sz="4000" b="1" dirty="0" err="1">
                <a:latin typeface="Aptos" panose="020B0004020202020204" pitchFamily="34" charset="0"/>
              </a:rPr>
              <a:t>Discussion</a:t>
            </a:r>
            <a:r>
              <a:rPr lang="it-IT" sz="4000" b="1" dirty="0">
                <a:latin typeface="Aptos" panose="020B0004020202020204" pitchFamily="34" charset="0"/>
              </a:rPr>
              <a:t> and </a:t>
            </a:r>
            <a:r>
              <a:rPr lang="it-IT" sz="4000" b="1" dirty="0" err="1">
                <a:latin typeface="Aptos" panose="020B0004020202020204" pitchFamily="34" charset="0"/>
              </a:rPr>
              <a:t>concluding</a:t>
            </a:r>
            <a:r>
              <a:rPr lang="it-IT" sz="4000" b="1" dirty="0">
                <a:latin typeface="Aptos" panose="020B0004020202020204" pitchFamily="34" charset="0"/>
              </a:rPr>
              <a:t> </a:t>
            </a:r>
            <a:r>
              <a:rPr lang="it-IT" sz="4000" b="1" dirty="0" err="1">
                <a:latin typeface="Aptos" panose="020B0004020202020204" pitchFamily="34" charset="0"/>
              </a:rPr>
              <a:t>remarks</a:t>
            </a:r>
            <a:endParaRPr lang="en-GB" sz="40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208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3DE21-1A83-3612-1785-4B4BE0B73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CA9A88A-C730-DD99-20DB-0D1CE593A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743326" cy="2852737"/>
          </a:xfrm>
        </p:spPr>
        <p:txBody>
          <a:bodyPr/>
          <a:lstStyle/>
          <a:p>
            <a:r>
              <a:rPr lang="it-IT" b="1" dirty="0">
                <a:latin typeface="Aptos" panose="020B0004020202020204" pitchFamily="34" charset="0"/>
              </a:rPr>
              <a:t>Thank you 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b="1" dirty="0">
                <a:latin typeface="Aptos" panose="020B0004020202020204" pitchFamily="34" charset="0"/>
              </a:rPr>
              <a:t>for </a:t>
            </a:r>
            <a:r>
              <a:rPr lang="it-IT" b="1" dirty="0" err="1">
                <a:latin typeface="Aptos" panose="020B0004020202020204" pitchFamily="34" charset="0"/>
              </a:rPr>
              <a:t>your</a:t>
            </a:r>
            <a:r>
              <a:rPr lang="it-IT" b="1" dirty="0">
                <a:latin typeface="Aptos" panose="020B0004020202020204" pitchFamily="34" charset="0"/>
              </a:rPr>
              <a:t> 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b="1" dirty="0" err="1">
                <a:latin typeface="Aptos" panose="020B0004020202020204" pitchFamily="34" charset="0"/>
              </a:rPr>
              <a:t>attention</a:t>
            </a:r>
            <a:endParaRPr lang="en-GB" b="1" dirty="0">
              <a:latin typeface="Aptos" panose="020B00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FA65E9F-4ED9-395E-E621-725ED13B3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841938" cy="1500187"/>
          </a:xfrm>
        </p:spPr>
        <p:txBody>
          <a:bodyPr/>
          <a:lstStyle/>
          <a:p>
            <a:r>
              <a:rPr lang="it-IT" dirty="0">
                <a:latin typeface="Aptos" panose="020B0004020202020204" pitchFamily="34" charset="0"/>
                <a:hlinkClick r:id="rId2"/>
              </a:rPr>
              <a:t>anita.defranco@polimi.it</a:t>
            </a:r>
            <a:br>
              <a:rPr lang="it-IT" dirty="0">
                <a:latin typeface="Aptos" panose="020B0004020202020204" pitchFamily="34" charset="0"/>
              </a:rPr>
            </a:br>
            <a:br>
              <a:rPr lang="it-IT" dirty="0">
                <a:latin typeface="Aptos" panose="020B0004020202020204" pitchFamily="34" charset="0"/>
              </a:rPr>
            </a:br>
            <a:r>
              <a:rPr lang="en-GB" sz="1400" dirty="0">
                <a:latin typeface="Aptos" panose="020B0004020202020204" pitchFamily="34" charset="0"/>
              </a:rPr>
              <a:t>Find me on LinkedIn | ResearchGate | Google Scholar | Scopus</a:t>
            </a:r>
          </a:p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353327F-C532-DF38-E64A-11932F56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29</a:t>
            </a:fld>
            <a:endParaRPr lang="en-GB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6CA0604-07F9-6077-14A5-2480C4DF7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95" r="11253"/>
          <a:stretch>
            <a:fillRect/>
          </a:stretch>
        </p:blipFill>
        <p:spPr>
          <a:xfrm>
            <a:off x="6633882" y="0"/>
            <a:ext cx="5558118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1165DDF-5812-99E3-6D1D-D0C78A91B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681155"/>
            <a:ext cx="1638299" cy="104032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D2B590C-96A7-A62C-5CFD-8A7C88C43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533" y="5644271"/>
            <a:ext cx="1804572" cy="62794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9D1480B-103A-B29A-B794-5A1EEA8C34D3}"/>
              </a:ext>
            </a:extLst>
          </p:cNvPr>
          <p:cNvSpPr txBox="1"/>
          <p:nvPr/>
        </p:nvSpPr>
        <p:spPr>
          <a:xfrm>
            <a:off x="6723530" y="6457124"/>
            <a:ext cx="5369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b="0" i="0" u="sng" strike="noStrike" dirty="0" err="1">
                <a:solidFill>
                  <a:schemeClr val="bg1"/>
                </a:solidFill>
                <a:effectLst/>
                <a:latin typeface="ui-sans-serif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Chandradas</a:t>
            </a:r>
            <a:r>
              <a:rPr lang="en-GB" sz="800" b="0" i="0" u="sng" strike="noStrike" dirty="0">
                <a:solidFill>
                  <a:schemeClr val="bg1"/>
                </a:solidFill>
                <a:effectLst/>
                <a:latin typeface="ui-sans-serif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Balan</a:t>
            </a:r>
            <a:r>
              <a:rPr lang="en-GB" sz="800" b="0" i="0" u="sng" strike="noStrike" dirty="0">
                <a:solidFill>
                  <a:schemeClr val="bg1"/>
                </a:solidFill>
                <a:effectLst/>
                <a:latin typeface="ui-sans-serif"/>
              </a:rPr>
              <a:t> © </a:t>
            </a:r>
            <a:r>
              <a:rPr lang="en-GB" sz="800" b="0" i="0" u="sng" strike="noStrike" dirty="0" err="1">
                <a:solidFill>
                  <a:schemeClr val="bg1"/>
                </a:solidFill>
                <a:effectLst/>
                <a:latin typeface="ui-sans-serif"/>
              </a:rPr>
              <a:t>Unsplash</a:t>
            </a:r>
            <a:endParaRPr lang="en-GB" sz="8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2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B717B-F078-AFAB-8202-61CDC8374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F197C6-93D6-D4A8-8106-7A4FE5CE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1. </a:t>
            </a:r>
            <a:r>
              <a:rPr lang="it-IT" sz="4000" b="1" dirty="0" err="1">
                <a:latin typeface="Aptos" panose="020B0004020202020204" pitchFamily="34" charset="0"/>
              </a:rPr>
              <a:t>Introduction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F19CB5-B0E3-08E2-D634-9117F6ECC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7125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Main claim: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This contribution argues for </a:t>
            </a:r>
            <a:r>
              <a:rPr lang="en-GB" sz="2000" b="1" dirty="0">
                <a:latin typeface="Aptos" panose="020B0004020202020204" pitchFamily="34" charset="0"/>
              </a:rPr>
              <a:t>a new, foundational concept of possibility </a:t>
            </a:r>
            <a:r>
              <a:rPr lang="en-GB" sz="2000" dirty="0">
                <a:latin typeface="Aptos" panose="020B0004020202020204" pitchFamily="34" charset="0"/>
              </a:rPr>
              <a:t>to investigate material equality and the trade-offs between individual liberty and well-being.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With a particular focus on complex agglomeration economies such as cities, the enhancement of possibilities will be explored as </a:t>
            </a:r>
            <a:r>
              <a:rPr lang="en-GB" sz="2000" b="1" dirty="0">
                <a:latin typeface="Aptos" panose="020B0004020202020204" pitchFamily="34" charset="0"/>
              </a:rPr>
              <a:t>an ideal principle to be rediscovered</a:t>
            </a:r>
            <a:r>
              <a:rPr lang="en-GB" sz="2000" dirty="0">
                <a:latin typeface="Aptos" panose="020B0004020202020204" pitchFamily="34" charset="0"/>
              </a:rPr>
              <a:t> in social choice and public policy interventions.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8AD802F-058C-66CA-B0AD-DF6B49C60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200" y="0"/>
            <a:ext cx="4333799" cy="685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E1497B-584E-2843-1120-1C709383D795}"/>
              </a:ext>
            </a:extLst>
          </p:cNvPr>
          <p:cNvSpPr txBox="1"/>
          <p:nvPr/>
        </p:nvSpPr>
        <p:spPr>
          <a:xfrm>
            <a:off x="7858200" y="6579221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Igor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Omilaev</a:t>
            </a:r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187B4B-F434-694C-AE99-E4C99C657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58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D3954-18FB-CB27-63C4-D5E73D6EC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6A83FA-7FEF-4147-2C25-19A9FC78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1. </a:t>
            </a:r>
            <a:r>
              <a:rPr lang="it-IT" sz="4000" b="1" dirty="0" err="1">
                <a:latin typeface="Aptos" panose="020B0004020202020204" pitchFamily="34" charset="0"/>
              </a:rPr>
              <a:t>Introduction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DD8B7-153D-1278-990D-AF163C09B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7125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Ideas to be challenged: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increases in levels of freedom, equality, and prosperity are </a:t>
            </a:r>
            <a:r>
              <a:rPr lang="en-GB" sz="2000" i="1" dirty="0">
                <a:latin typeface="Aptos" panose="020B0004020202020204" pitchFamily="34" charset="0"/>
              </a:rPr>
              <a:t>impossible</a:t>
            </a:r>
            <a:r>
              <a:rPr lang="en-GB" sz="2000" dirty="0">
                <a:latin typeface="Aptos" panose="020B0004020202020204" pitchFamily="34" charset="0"/>
              </a:rPr>
              <a:t> (i.e. mutually exclusive);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development is possible/</a:t>
            </a:r>
            <a:r>
              <a:rPr lang="en-GB" sz="2000" i="1" dirty="0">
                <a:latin typeface="Aptos" panose="020B0004020202020204" pitchFamily="34" charset="0"/>
              </a:rPr>
              <a:t>admissible</a:t>
            </a:r>
            <a:r>
              <a:rPr lang="en-GB" sz="2000" dirty="0">
                <a:latin typeface="Aptos" panose="020B0004020202020204" pitchFamily="34" charset="0"/>
              </a:rPr>
              <a:t> only under </a:t>
            </a:r>
            <a:r>
              <a:rPr lang="en-GB" sz="2000" i="1" dirty="0">
                <a:latin typeface="Aptos" panose="020B0004020202020204" pitchFamily="34" charset="0"/>
              </a:rPr>
              <a:t>determined</a:t>
            </a:r>
            <a:r>
              <a:rPr lang="en-GB" sz="2000" dirty="0">
                <a:latin typeface="Aptos" panose="020B0004020202020204" pitchFamily="34" charset="0"/>
              </a:rPr>
              <a:t> circumstances;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differences in urban performance lie in </a:t>
            </a:r>
            <a:br>
              <a:rPr lang="en-GB" sz="2000" dirty="0">
                <a:latin typeface="Aptos" panose="020B0004020202020204" pitchFamily="34" charset="0"/>
              </a:rPr>
            </a:br>
            <a:r>
              <a:rPr lang="en-GB" sz="2000" dirty="0">
                <a:latin typeface="Aptos" panose="020B0004020202020204" pitchFamily="34" charset="0"/>
              </a:rPr>
              <a:t>(rather </a:t>
            </a:r>
            <a:r>
              <a:rPr lang="en-GB" sz="2000" i="1" dirty="0">
                <a:latin typeface="Aptos" panose="020B0004020202020204" pitchFamily="34" charset="0"/>
              </a:rPr>
              <a:t>vague</a:t>
            </a:r>
            <a:r>
              <a:rPr lang="en-GB" sz="2000" dirty="0">
                <a:latin typeface="Aptos" panose="020B0004020202020204" pitchFamily="34" charset="0"/>
              </a:rPr>
              <a:t>) place-based factors.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72EE82-EDD8-7713-75F4-67A522B40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4</a:t>
            </a:fld>
            <a:endParaRPr lang="en-GB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0A85ED2-02DA-53A0-13A3-D70DD25CD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44" r="20400"/>
          <a:stretch>
            <a:fillRect/>
          </a:stretch>
        </p:blipFill>
        <p:spPr>
          <a:xfrm>
            <a:off x="7720263" y="0"/>
            <a:ext cx="4471737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CAA420B-3CB6-E9E4-8B6D-A64D7E26EBFA}"/>
              </a:ext>
            </a:extLst>
          </p:cNvPr>
          <p:cNvSpPr txBox="1"/>
          <p:nvPr/>
        </p:nvSpPr>
        <p:spPr>
          <a:xfrm>
            <a:off x="7852610" y="6525246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Lacyec</a:t>
            </a:r>
            <a:r>
              <a:rPr lang="en-GB" sz="900" i="0" strike="noStrike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 © </a:t>
            </a:r>
            <a:r>
              <a:rPr lang="en-GB" sz="900" i="0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Unsplashc</a:t>
            </a:r>
            <a:endParaRPr lang="en-GB" sz="9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1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289D7-0C91-E6C7-C4EF-221D003A5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CB4F2-941C-6A95-79EB-6AEEA8C2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1. </a:t>
            </a:r>
            <a:r>
              <a:rPr lang="it-IT" sz="4000" b="1" dirty="0" err="1">
                <a:latin typeface="Aptos" panose="020B0004020202020204" pitchFamily="34" charset="0"/>
              </a:rPr>
              <a:t>Introduction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297AA-A97D-5B83-5340-6E9EDB43C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99094" cy="4351338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Aptos" panose="020B0004020202020204" pitchFamily="34" charset="0"/>
              </a:rPr>
              <a:t>M</a:t>
            </a:r>
            <a:r>
              <a:rPr lang="en-GB" sz="2000" dirty="0">
                <a:latin typeface="Aptos" panose="020B0004020202020204" pitchFamily="34" charset="0"/>
              </a:rPr>
              <a:t>ain hypothesis:</a:t>
            </a:r>
          </a:p>
          <a:p>
            <a:pPr marL="0" indent="0" algn="just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en-GB" sz="2000" dirty="0">
                <a:latin typeface="Aptos" panose="020B0004020202020204" pitchFamily="34" charset="0"/>
              </a:rPr>
              <a:t>The value of agglomeration lies not only in increasing the probability of achieving known goals, but in expanding the range of </a:t>
            </a:r>
            <a:r>
              <a:rPr lang="en-GB" sz="2000" b="1" dirty="0">
                <a:latin typeface="Aptos" panose="020B0004020202020204" pitchFamily="34" charset="0"/>
              </a:rPr>
              <a:t>unknown goals </a:t>
            </a:r>
            <a:r>
              <a:rPr lang="en-GB" sz="2000" dirty="0">
                <a:latin typeface="Aptos" panose="020B0004020202020204" pitchFamily="34" charset="0"/>
              </a:rPr>
              <a:t>that individuals can discover and pursue. </a:t>
            </a:r>
          </a:p>
          <a:p>
            <a:pPr marL="0" indent="0" algn="just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en-GB" sz="2000" dirty="0">
                <a:latin typeface="Aptos" panose="020B0004020202020204" pitchFamily="34" charset="0"/>
              </a:rPr>
              <a:t>- Cities as “powerhouses of possibilities”?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F3C9E02-823D-8CD0-B5D7-F2AD83EF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124" y="0"/>
            <a:ext cx="4505876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43AD45-D790-C494-BEE1-D8B51C6E6FF6}"/>
              </a:ext>
            </a:extLst>
          </p:cNvPr>
          <p:cNvSpPr txBox="1"/>
          <p:nvPr/>
        </p:nvSpPr>
        <p:spPr>
          <a:xfrm>
            <a:off x="7858200" y="6579221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Diana Deaver </a:t>
            </a:r>
            <a:r>
              <a:rPr lang="en-GB" sz="900" i="0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© </a:t>
            </a:r>
            <a:r>
              <a:rPr lang="en-GB" sz="900" i="0" strike="noStrik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Unsplash</a:t>
            </a:r>
            <a:endParaRPr lang="en-GB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18AC8C-D0AB-7DC7-FE34-4180237B8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55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0627C-51FB-60E1-A45C-2879AE318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569928-3530-9127-A229-73E94622A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1. </a:t>
            </a:r>
            <a:r>
              <a:rPr lang="it-IT" sz="4000" b="1" dirty="0" err="1">
                <a:latin typeface="Aptos" panose="020B0004020202020204" pitchFamily="34" charset="0"/>
              </a:rPr>
              <a:t>Introduction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2FF62A-DF0A-0A38-BA95-A13E9A08A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84000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Emerging claims/needs from the debate; the necessity to: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restore the search for robust meta-principles guiding policy interventions;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challenge binary and static approaches in conceiving (re)distributive policies;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Aptos" panose="020B00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Aptos" panose="020B0004020202020204" pitchFamily="34" charset="0"/>
              </a:rPr>
              <a:t>better frame equity issues in agglomeration economies, with more specific attention on urban regulation.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EE756A1-D816-A0C4-C795-5090A9EEF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304" y="906030"/>
            <a:ext cx="1864644" cy="281573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1EDD83D-8E89-EC33-2BC3-A0FFFE5B5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424" y="525881"/>
            <a:ext cx="1864644" cy="2803265"/>
          </a:xfrm>
          <a:prstGeom prst="rect">
            <a:avLst/>
          </a:prstGeom>
        </p:spPr>
      </p:pic>
      <p:pic>
        <p:nvPicPr>
          <p:cNvPr id="2056" name="Picture 8" descr="Cover Understanding Creative Cities">
            <a:extLst>
              <a:ext uri="{FF2B5EF4-FFF2-40B4-BE49-F238E27FC236}">
                <a16:creationId xmlns:a16="http://schemas.microsoft.com/office/drawing/2014/main" id="{A509E4C6-4BCE-B6C8-6A36-D431EE981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04" y="3922296"/>
            <a:ext cx="1869831" cy="281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Order without Design: How Markets Shape Cities : Bertaud, Alain: Amazon.it: Libri">
            <a:extLst>
              <a:ext uri="{FF2B5EF4-FFF2-40B4-BE49-F238E27FC236}">
                <a16:creationId xmlns:a16="http://schemas.microsoft.com/office/drawing/2014/main" id="{A1B00C1B-ECF9-79B4-5F79-41B05D0D0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425" y="3489902"/>
            <a:ext cx="1864644" cy="23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1EEE1E6-2117-2C39-D8BA-8FAFE62D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576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543A2-06A6-2A52-D099-CBCBF372C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313EBBF4-A872-1FE2-5E9E-CBCBC88EDE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90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4468B005-B320-E00B-854C-DF7BD8D80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2. Theoretical background </a:t>
            </a:r>
            <a:b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b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A8D205-D740-2F31-6471-FE3CF21F9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b">
            <a:normAutofit/>
          </a:bodyPr>
          <a:lstStyle/>
          <a:p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  <a:p>
            <a:r>
              <a:rPr lang="en-GB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notion of «possibility» and agglomeration economies</a:t>
            </a:r>
            <a:endParaRPr lang="en-GB" sz="25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BC0519C-CF21-1E5C-1AE2-2A746BFF3DF2}"/>
              </a:ext>
            </a:extLst>
          </p:cNvPr>
          <p:cNvSpPr txBox="1"/>
          <p:nvPr/>
        </p:nvSpPr>
        <p:spPr>
          <a:xfrm>
            <a:off x="108284" y="6525246"/>
            <a:ext cx="37147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0" strike="noStrike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Brian Ceccato  © </a:t>
            </a:r>
            <a:r>
              <a:rPr lang="en-GB" sz="900" i="0" strike="noStrike" dirty="0" err="1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Unsplashc</a:t>
            </a:r>
            <a:endParaRPr lang="en-GB" sz="9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FCED31A-F939-0A40-6C66-B753F1D44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331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6DD15-A4F0-45AD-46F4-774769F90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emembering Lotfi Zadeh, the Inventor of Fuzzy Logic | The New Yorker">
            <a:extLst>
              <a:ext uri="{FF2B5EF4-FFF2-40B4-BE49-F238E27FC236}">
                <a16:creationId xmlns:a16="http://schemas.microsoft.com/office/drawing/2014/main" id="{399B753F-15F3-FD6A-781E-09FA68055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4" y="2006599"/>
            <a:ext cx="2466622" cy="369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4F392CE-0F76-03EC-3755-97631B0C138D}"/>
              </a:ext>
            </a:extLst>
          </p:cNvPr>
          <p:cNvSpPr txBox="1"/>
          <p:nvPr/>
        </p:nvSpPr>
        <p:spPr>
          <a:xfrm>
            <a:off x="1185334" y="5723465"/>
            <a:ext cx="2466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Lofti </a:t>
            </a:r>
            <a:r>
              <a:rPr lang="it-IT" b="1" dirty="0" err="1">
                <a:latin typeface="Aptos" panose="020B0004020202020204" pitchFamily="34" charset="0"/>
              </a:rPr>
              <a:t>Zadeh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dirty="0">
                <a:latin typeface="Aptos" panose="020B0004020202020204" pitchFamily="34" charset="0"/>
              </a:rPr>
              <a:t>fuzzy </a:t>
            </a:r>
            <a:r>
              <a:rPr lang="it-IT" dirty="0" err="1">
                <a:latin typeface="Aptos" panose="020B0004020202020204" pitchFamily="34" charset="0"/>
              </a:rPr>
              <a:t>logics</a:t>
            </a:r>
            <a:r>
              <a:rPr lang="it-IT" dirty="0">
                <a:latin typeface="Aptos" panose="020B0004020202020204" pitchFamily="34" charset="0"/>
              </a:rPr>
              <a:t> / </a:t>
            </a:r>
            <a:r>
              <a:rPr lang="it-IT" dirty="0" err="1">
                <a:latin typeface="Aptos" panose="020B0004020202020204" pitchFamily="34" charset="0"/>
              </a:rPr>
              <a:t>uncertainty</a:t>
            </a: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66DFAA7-FE5F-DEEB-6A00-8DF04F0177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1424" y="2023532"/>
            <a:ext cx="3042507" cy="369993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B24BA27-331C-FA41-87FE-8377BA732014}"/>
              </a:ext>
            </a:extLst>
          </p:cNvPr>
          <p:cNvSpPr txBox="1"/>
          <p:nvPr/>
        </p:nvSpPr>
        <p:spPr>
          <a:xfrm>
            <a:off x="4163481" y="5723465"/>
            <a:ext cx="3497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Jean Piaget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dirty="0" err="1">
                <a:latin typeface="Aptos" panose="020B0004020202020204" pitchFamily="34" charset="0"/>
              </a:rPr>
              <a:t>combinatorial</a:t>
            </a:r>
            <a:r>
              <a:rPr lang="it-IT" dirty="0">
                <a:latin typeface="Aptos" panose="020B0004020202020204" pitchFamily="34" charset="0"/>
              </a:rPr>
              <a:t> </a:t>
            </a:r>
            <a:r>
              <a:rPr lang="it-IT" dirty="0" err="1">
                <a:latin typeface="Aptos" panose="020B0004020202020204" pitchFamily="34" charset="0"/>
              </a:rPr>
              <a:t>reasoning</a:t>
            </a:r>
            <a:r>
              <a:rPr lang="it-IT" dirty="0">
                <a:latin typeface="Aptos" panose="020B0004020202020204" pitchFamily="34" charset="0"/>
              </a:rPr>
              <a:t> in human </a:t>
            </a:r>
            <a:r>
              <a:rPr lang="it-IT" dirty="0" err="1">
                <a:latin typeface="Aptos" panose="020B0004020202020204" pitchFamily="34" charset="0"/>
              </a:rPr>
              <a:t>development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0" name="Titolo 1">
            <a:extLst>
              <a:ext uri="{FF2B5EF4-FFF2-40B4-BE49-F238E27FC236}">
                <a16:creationId xmlns:a16="http://schemas.microsoft.com/office/drawing/2014/main" id="{BA203F1C-EC4F-40CF-2EA8-2483A6E6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it-IT" sz="4000" b="1" dirty="0" err="1">
                <a:latin typeface="Aptos" panose="020B0004020202020204" pitchFamily="34" charset="0"/>
              </a:rPr>
              <a:t>Theoretical</a:t>
            </a:r>
            <a:r>
              <a:rPr lang="it-IT" sz="4000" b="1" dirty="0">
                <a:latin typeface="Aptos" panose="020B0004020202020204" pitchFamily="34" charset="0"/>
              </a:rPr>
              <a:t> background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15" name="Picture 2" descr="David K. Lewis | Philosophy">
            <a:extLst>
              <a:ext uri="{FF2B5EF4-FFF2-40B4-BE49-F238E27FC236}">
                <a16:creationId xmlns:a16="http://schemas.microsoft.com/office/drawing/2014/main" id="{2F7AE7ED-7AFC-A7D6-7043-31D298B66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6" y="2023532"/>
            <a:ext cx="2983224" cy="369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C575484-FA12-322B-2C06-A2486EDA0D97}"/>
              </a:ext>
            </a:extLst>
          </p:cNvPr>
          <p:cNvSpPr txBox="1"/>
          <p:nvPr/>
        </p:nvSpPr>
        <p:spPr>
          <a:xfrm>
            <a:off x="7886137" y="5706532"/>
            <a:ext cx="3497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David Lewis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b="1" dirty="0">
                <a:latin typeface="Aptos" panose="020B0004020202020204" pitchFamily="34" charset="0"/>
              </a:rPr>
              <a:t>speculative thinking and </a:t>
            </a:r>
            <a:r>
              <a:rPr lang="it-IT" dirty="0">
                <a:latin typeface="Aptos" panose="020B0004020202020204" pitchFamily="34" charset="0"/>
              </a:rPr>
              <a:t>«</a:t>
            </a:r>
            <a:r>
              <a:rPr lang="it-IT" dirty="0" err="1">
                <a:latin typeface="Aptos" panose="020B0004020202020204" pitchFamily="34" charset="0"/>
              </a:rPr>
              <a:t>worlding</a:t>
            </a:r>
            <a:r>
              <a:rPr lang="it-IT" dirty="0">
                <a:latin typeface="Aptos" panose="020B0004020202020204" pitchFamily="34" charset="0"/>
              </a:rPr>
              <a:t>» practices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A3AC1FD-BB25-0DA5-5D85-C989459F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05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0520E-F359-FB73-E0F0-4BC5AE126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6B52EB-C944-D726-46DF-75D0F4EE9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22" y="1825624"/>
            <a:ext cx="7926477" cy="4815807"/>
          </a:xfrm>
        </p:spPr>
        <p:txBody>
          <a:bodyPr anchor="t">
            <a:noAutofit/>
          </a:bodyPr>
          <a:lstStyle/>
          <a:p>
            <a:pPr marL="457200" indent="-457200">
              <a:buAutoNum type="arabicPeriod"/>
            </a:pPr>
            <a:r>
              <a:rPr lang="en-GB" sz="2000" b="1" dirty="0">
                <a:latin typeface="Aptos" panose="020B0004020202020204" pitchFamily="34" charset="0"/>
              </a:rPr>
              <a:t>The world is not perfectly predictable.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Possibility is a non-probabilistic modal operator (Zadeh, 1978), driven not by the likelihood of events, but their “availability”.</a:t>
            </a: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20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Aptos" panose="020B0004020202020204" pitchFamily="34" charset="0"/>
              </a:rPr>
              <a:t>2. Human possibilities are a superset.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Comprising “brute” possibilities – connected to our physical/biological nature, and high-ranking “social possibilities” (connected to non-instinctual dimensions of deliberate choice and creative agency. </a:t>
            </a:r>
            <a:b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GB" sz="2000" b="1" dirty="0">
                <a:solidFill>
                  <a:schemeClr val="bg1"/>
                </a:solidFill>
                <a:latin typeface="Aptos" panose="020B0004020202020204" pitchFamily="34" charset="0"/>
              </a:rPr>
              <a:t> Π(H) = </a:t>
            </a:r>
            <a:r>
              <a:rPr lang="en-GB" sz="2000" b="1" dirty="0" err="1">
                <a:solidFill>
                  <a:schemeClr val="bg1"/>
                </a:solidFill>
                <a:latin typeface="Aptos" panose="020B0004020202020204" pitchFamily="34" charset="0"/>
              </a:rPr>
              <a:t>Πb</a:t>
            </a:r>
            <a:r>
              <a:rPr lang="en-GB" sz="2000" b="1" dirty="0">
                <a:solidFill>
                  <a:schemeClr val="bg1"/>
                </a:solidFill>
                <a:latin typeface="Aptos" panose="020B0004020202020204" pitchFamily="34" charset="0"/>
              </a:rPr>
              <a:t>​(H) ∪ Π c​(H)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Aptos" panose="020B0004020202020204" pitchFamily="34" charset="0"/>
              </a:rPr>
              <a:t>3. Possibility distributions are “non-exclusive”.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Unlike probability distributions, possibilities comply with a criterion of “non-compensation” (Zadeh, 1978) and “non-interaction” (Lewis, 1989).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EA23EBD0-EF90-B790-8FF3-F713E96EF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Aptos" panose="020B0004020202020204" pitchFamily="34" charset="0"/>
              </a:rPr>
              <a:t>2. </a:t>
            </a:r>
            <a:r>
              <a:rPr lang="it-IT" sz="4000" b="1" dirty="0" err="1">
                <a:latin typeface="Aptos" panose="020B0004020202020204" pitchFamily="34" charset="0"/>
              </a:rPr>
              <a:t>Theoretical</a:t>
            </a:r>
            <a:r>
              <a:rPr lang="it-IT" sz="4000" b="1" dirty="0">
                <a:latin typeface="Aptos" panose="020B0004020202020204" pitchFamily="34" charset="0"/>
              </a:rPr>
              <a:t> background</a:t>
            </a:r>
            <a:endParaRPr lang="en-GB" sz="4000" b="1" dirty="0">
              <a:latin typeface="Aptos" panose="020B0004020202020204" pitchFamily="34" charset="0"/>
            </a:endParaRPr>
          </a:p>
        </p:txBody>
      </p:sp>
      <p:pic>
        <p:nvPicPr>
          <p:cNvPr id="6" name="Picture 2" descr="Remembering Lotfi Zadeh, the Inventor of Fuzzy Logic | The New Yorker">
            <a:extLst>
              <a:ext uri="{FF2B5EF4-FFF2-40B4-BE49-F238E27FC236}">
                <a16:creationId xmlns:a16="http://schemas.microsoft.com/office/drawing/2014/main" id="{174A8902-7E8D-F25E-6AA9-ACA429939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456" y="2006599"/>
            <a:ext cx="2466622" cy="369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134C7CA-7FA2-52E3-6BD8-2025DA7D2BE3}"/>
              </a:ext>
            </a:extLst>
          </p:cNvPr>
          <p:cNvSpPr txBox="1"/>
          <p:nvPr/>
        </p:nvSpPr>
        <p:spPr>
          <a:xfrm>
            <a:off x="9117456" y="5723465"/>
            <a:ext cx="246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ptos" panose="020B0004020202020204" pitchFamily="34" charset="0"/>
              </a:rPr>
              <a:t>Lofti </a:t>
            </a:r>
            <a:r>
              <a:rPr lang="it-IT" b="1" dirty="0" err="1">
                <a:latin typeface="Aptos" panose="020B0004020202020204" pitchFamily="34" charset="0"/>
              </a:rPr>
              <a:t>Zadeh</a:t>
            </a:r>
            <a:br>
              <a:rPr lang="it-IT" b="1" dirty="0">
                <a:latin typeface="Aptos" panose="020B0004020202020204" pitchFamily="34" charset="0"/>
              </a:rPr>
            </a:br>
            <a:r>
              <a:rPr lang="it-IT" dirty="0">
                <a:latin typeface="Aptos" panose="020B0004020202020204" pitchFamily="34" charset="0"/>
              </a:rPr>
              <a:t>fuzzy </a:t>
            </a:r>
            <a:r>
              <a:rPr lang="it-IT" dirty="0" err="1">
                <a:latin typeface="Aptos" panose="020B0004020202020204" pitchFamily="34" charset="0"/>
              </a:rPr>
              <a:t>logics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4D55FEB-1A6F-B337-673D-5F52E502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D3705-097A-4234-99B6-CB137C58D6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3335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1969</Words>
  <Application>Microsoft Office PowerPoint</Application>
  <PresentationFormat>Widescreen</PresentationFormat>
  <Paragraphs>250</Paragraphs>
  <Slides>29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Courier New</vt:lpstr>
      <vt:lpstr>ui-sans-serif</vt:lpstr>
      <vt:lpstr>Tema di Office</vt:lpstr>
      <vt:lpstr>Possibility, institutions, and the price of equality in agglomeration economies</vt:lpstr>
      <vt:lpstr>Contents</vt:lpstr>
      <vt:lpstr>1. Introduction</vt:lpstr>
      <vt:lpstr>1. Introduction</vt:lpstr>
      <vt:lpstr>1. Introduction</vt:lpstr>
      <vt:lpstr>1. Introduction</vt:lpstr>
      <vt:lpstr>2. Theoretical background   </vt:lpstr>
      <vt:lpstr>2. Theoretical background</vt:lpstr>
      <vt:lpstr>2. Theoretical background</vt:lpstr>
      <vt:lpstr>2. Theoretical background</vt:lpstr>
      <vt:lpstr>2. Theoretical background</vt:lpstr>
      <vt:lpstr>2. Theoretical background</vt:lpstr>
      <vt:lpstr>2. Theoretical background</vt:lpstr>
      <vt:lpstr>3. Analytical framework</vt:lpstr>
      <vt:lpstr>3. Analytical framework</vt:lpstr>
      <vt:lpstr>3. Analytical framework</vt:lpstr>
      <vt:lpstr>3. Analytical framework</vt:lpstr>
      <vt:lpstr>3. Analytical framework</vt:lpstr>
      <vt:lpstr>4. Some examples</vt:lpstr>
      <vt:lpstr>4. Some examples</vt:lpstr>
      <vt:lpstr>4. Some examples</vt:lpstr>
      <vt:lpstr>4. Some examples</vt:lpstr>
      <vt:lpstr>4. Some examples</vt:lpstr>
      <vt:lpstr>5. Discussion and  concluding remarks</vt:lpstr>
      <vt:lpstr>5. Discussion and concluding remarks</vt:lpstr>
      <vt:lpstr>5. Discussion and concluding remarks</vt:lpstr>
      <vt:lpstr>5. Discussion and concluding remarks</vt:lpstr>
      <vt:lpstr>5. Discussion and concluding remarks</vt:lpstr>
      <vt:lpstr>Thank you  for your 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 De Franco</dc:creator>
  <cp:lastModifiedBy>Anita De Franco</cp:lastModifiedBy>
  <cp:revision>3</cp:revision>
  <dcterms:created xsi:type="dcterms:W3CDTF">2026-07-11T05:49:40Z</dcterms:created>
  <dcterms:modified xsi:type="dcterms:W3CDTF">2026-07-17T09:15:58Z</dcterms:modified>
</cp:coreProperties>
</file>