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302" r:id="rId6"/>
    <p:sldId id="317" r:id="rId7"/>
    <p:sldId id="318" r:id="rId8"/>
    <p:sldId id="310" r:id="rId9"/>
    <p:sldId id="324" r:id="rId10"/>
    <p:sldId id="333" r:id="rId11"/>
    <p:sldId id="323" r:id="rId12"/>
    <p:sldId id="322" r:id="rId13"/>
    <p:sldId id="321" r:id="rId14"/>
    <p:sldId id="320" r:id="rId15"/>
    <p:sldId id="319" r:id="rId16"/>
    <p:sldId id="335" r:id="rId17"/>
    <p:sldId id="334" r:id="rId18"/>
    <p:sldId id="339" r:id="rId19"/>
    <p:sldId id="325" r:id="rId20"/>
    <p:sldId id="326" r:id="rId21"/>
    <p:sldId id="327" r:id="rId22"/>
    <p:sldId id="337" r:id="rId23"/>
    <p:sldId id="338" r:id="rId24"/>
    <p:sldId id="328" r:id="rId25"/>
    <p:sldId id="329" r:id="rId26"/>
    <p:sldId id="330" r:id="rId27"/>
    <p:sldId id="336" r:id="rId28"/>
    <p:sldId id="331" r:id="rId29"/>
    <p:sldId id="332" r:id="rId30"/>
    <p:sldId id="25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19"/>
    <a:srgbClr val="00195A"/>
    <a:srgbClr val="011037"/>
    <a:srgbClr val="001E6D"/>
    <a:srgbClr val="001B61"/>
    <a:srgbClr val="001752"/>
    <a:srgbClr val="002678"/>
    <a:srgbClr val="7D046D"/>
    <a:srgbClr val="700B85"/>
    <a:srgbClr val="610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8" autoAdjust="0"/>
    <p:restoredTop sz="95563"/>
  </p:normalViewPr>
  <p:slideViewPr>
    <p:cSldViewPr snapToGrid="0">
      <p:cViewPr varScale="1">
        <p:scale>
          <a:sx n="97" d="100"/>
          <a:sy n="97" d="100"/>
        </p:scale>
        <p:origin x="232" y="8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9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93-C44A-A612-C58617F82399}"/>
              </c:ext>
            </c:extLst>
          </c:dPt>
          <c:dPt>
            <c:idx val="1"/>
            <c:bubble3D val="0"/>
            <c:spPr>
              <a:solidFill>
                <a:schemeClr val="accent2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93-C44A-A612-C58617F82399}"/>
              </c:ext>
            </c:extLst>
          </c:dPt>
          <c:dPt>
            <c:idx val="2"/>
            <c:bubble3D val="0"/>
            <c:spPr>
              <a:solidFill>
                <a:schemeClr val="accent2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93-C44A-A612-C58617F82399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93-C44A-A612-C58617F82399}"/>
              </c:ext>
            </c:extLst>
          </c:dPt>
          <c:dPt>
            <c:idx val="4"/>
            <c:bubble3D val="0"/>
            <c:spPr>
              <a:solidFill>
                <a:schemeClr val="accent2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493-C44A-A612-C58617F82399}"/>
              </c:ext>
            </c:extLst>
          </c:dPt>
          <c:dPt>
            <c:idx val="5"/>
            <c:bubble3D val="0"/>
            <c:spPr>
              <a:solidFill>
                <a:schemeClr val="accent2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493-C44A-A612-C58617F82399}"/>
              </c:ext>
            </c:extLst>
          </c:dPt>
          <c:dPt>
            <c:idx val="6"/>
            <c:bubble3D val="0"/>
            <c:spPr>
              <a:solidFill>
                <a:schemeClr val="accent2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493-C44A-A612-C58617F82399}"/>
              </c:ext>
            </c:extLst>
          </c:dPt>
          <c:dLbls>
            <c:dLbl>
              <c:idx val="0"/>
              <c:layout>
                <c:manualLayout>
                  <c:x val="0.10002548631670299"/>
                  <c:y val="0.1860465116279069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93-C44A-A612-C58617F82399}"/>
                </c:ext>
              </c:extLst>
            </c:dLbl>
            <c:dLbl>
              <c:idx val="2"/>
              <c:layout>
                <c:manualLayout>
                  <c:x val="-0.12190606144848182"/>
                  <c:y val="-2.09302325581397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93-C44A-A612-C58617F82399}"/>
                </c:ext>
              </c:extLst>
            </c:dLbl>
            <c:dLbl>
              <c:idx val="4"/>
              <c:layout>
                <c:manualLayout>
                  <c:x val="-0.13597214546176811"/>
                  <c:y val="0.137209302325581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93-C44A-A612-C58617F82399}"/>
                </c:ext>
              </c:extLst>
            </c:dLbl>
            <c:dLbl>
              <c:idx val="6"/>
              <c:layout>
                <c:manualLayout>
                  <c:x val="0.25709675779840063"/>
                  <c:y val="-3.83720930232558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4887422718067069"/>
                      <c:h val="0.138697674418604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493-C44A-A612-C58617F823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Sheet1!$B$1:$B$7</c:f>
              <c:strCache>
                <c:ptCount val="7"/>
                <c:pt idx="0">
                  <c:v>Canadian Armed Forces</c:v>
                </c:pt>
                <c:pt idx="1">
                  <c:v>Defence infrastructure</c:v>
                </c:pt>
                <c:pt idx="2">
                  <c:v>Digital infrastructure</c:v>
                </c:pt>
                <c:pt idx="3">
                  <c:v>Vehicles, missiles, ammunition</c:v>
                </c:pt>
                <c:pt idx="4">
                  <c:v>Defence Industrial Strategy</c:v>
                </c:pt>
                <c:pt idx="5">
                  <c:v>Defence partnerships</c:v>
                </c:pt>
                <c:pt idx="6">
                  <c:v>Coast Guard, Security, other agencies</c:v>
                </c:pt>
              </c:strCache>
            </c:strRef>
          </c:cat>
          <c:val>
            <c:numRef>
              <c:f>Sheet1!$C$1:$C$7</c:f>
              <c:numCache>
                <c:formatCode>General</c:formatCode>
                <c:ptCount val="7"/>
                <c:pt idx="0">
                  <c:v>20.399999999999999</c:v>
                </c:pt>
                <c:pt idx="1">
                  <c:v>19</c:v>
                </c:pt>
                <c:pt idx="2">
                  <c:v>10.9</c:v>
                </c:pt>
                <c:pt idx="3">
                  <c:v>17.899999999999999</c:v>
                </c:pt>
                <c:pt idx="4">
                  <c:v>6.6</c:v>
                </c:pt>
                <c:pt idx="5">
                  <c:v>6.2</c:v>
                </c:pt>
                <c:pt idx="6">
                  <c:v>0.80500000000000005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493-C44A-A612-C58617F823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4C7C0-FF11-214E-9B08-855D8ECA8BD9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7E5AA-7021-1949-A9BA-AE4BC01EB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8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11434-93C1-4849-A00A-44EF2B141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C9BC93-D38E-4571-A2B4-524EBC9A7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190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803131-CDA7-4219-9D27-0EA844144EFF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B9F2BA-3B71-43CD-BE67-DBB92B32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64443-07A6-447A-A2D7-8C22EE82A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49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Toronto's shield, beside the SofC logo made of many colored dots stacked dots, with one stack depicting CN Tower. ">
            <a:extLst>
              <a:ext uri="{FF2B5EF4-FFF2-40B4-BE49-F238E27FC236}">
                <a16:creationId xmlns:a16="http://schemas.microsoft.com/office/drawing/2014/main" id="{98167FC7-17E1-4200-AEAA-78A23187D5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2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C831D-CEDD-4702-BD6B-A3E5C5F7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5083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325C4-7E2F-4872-A1FC-8277546A6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3055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D5B254-9D3C-4F38-8AA0-AFAA75E73DA8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C90EAD-B8FF-419E-9986-247B42219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81C8C-EDE9-4513-BCAF-A828B913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71239-CEEA-453B-AC84-564FC94D3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50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2A67D-1C8A-41C4-BCFC-D189EB39A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3750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12F35F-F331-42D8-B49D-71E17D9AAB5B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BD2DCD2-FF50-4669-AB00-989C6D1B5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813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04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B77A-3CB8-4AA4-8173-22AAEB8FB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E081F-C196-4B1D-A0C3-9DCBCDAC7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BA77E-E179-4D97-99AC-8100F171A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471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F6A0C0-F78F-4451-A630-F5F4443BCC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73393-1BFE-48FE-8ED3-603E1DA57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8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F2F3DF-BD50-4B28-84F5-16CAAC7AFF3B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A1C86E-499A-4344-ABE7-285098140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04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7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83A6-FCA3-4E6F-BA93-1438E9127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C1573D-1DD4-4B13-8FE9-15632A4462BD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F8A415-BD05-4E0B-ABDF-3CFFC338A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1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4D5092-D60B-43E9-81F9-B8B023AF5BEA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2FAF55-5123-4911-B331-65B78B328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0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E19C-3137-4B24-86A2-1D737D094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A6D57-D03C-44C4-952A-56B596ED0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46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224C1-0167-4BDE-BC29-FFAE965BC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858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65926-58DD-4840-9FC0-CE05A717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9ED-6545-4619-BA19-77F3AA427BF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35623-0015-405F-9C76-F5EB2A0F8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AFC040-4B68-4ECE-8FE5-38D44A87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4518F-6B80-41E4-B5F6-54E83782DB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9022CA-71D9-49B0-91EE-ECA75853C389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38DBD7-4A6D-4B07-8843-64520088E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31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5FB4-43BD-45F4-8165-7800E9701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D59FE-179F-444F-B2C9-E26146D99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633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2A5A5-E2F3-4348-849A-281CB63BA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724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0C45CD-5A60-4695-A430-3F60F2AF9110}"/>
              </a:ext>
            </a:extLst>
          </p:cNvPr>
          <p:cNvSpPr/>
          <p:nvPr userDrawn="1"/>
        </p:nvSpPr>
        <p:spPr>
          <a:xfrm>
            <a:off x="0" y="5727560"/>
            <a:ext cx="12192000" cy="11304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288732-3C0E-49ED-95EB-4B5D9CAB8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855251" y="5925044"/>
            <a:ext cx="3765106" cy="73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2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2C30B-D362-4E3B-9B60-444E3DCC5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A98B6-D60A-43B6-8D77-08DF8E78C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9CEF3-645C-4E10-80FE-30410DF5C8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A89ED-6545-4619-BA19-77F3AA427BFA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6E9BC-5E74-4E8A-A04E-CBF68D8F4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362B3-9880-4B4D-945B-975F9FCF6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4518F-6B80-41E4-B5F6-54E83782D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2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77"/>
          <a:stretch/>
        </p:blipFill>
        <p:spPr>
          <a:xfrm>
            <a:off x="0" y="-99752"/>
            <a:ext cx="12192000" cy="69577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-99752"/>
            <a:ext cx="12192000" cy="6974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niversity of Toronto's shield, beside the SofC logo made of many colored dots stacked dots, with one stack depicting CN Tower. ">
            <a:extLst>
              <a:ext uri="{FF2B5EF4-FFF2-40B4-BE49-F238E27FC236}">
                <a16:creationId xmlns:a16="http://schemas.microsoft.com/office/drawing/2014/main" id="{EE4C5F0A-2DBF-4561-8352-F82487D07A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8406" r="4154" b="13966"/>
          <a:stretch/>
        </p:blipFill>
        <p:spPr>
          <a:xfrm>
            <a:off x="673304" y="415317"/>
            <a:ext cx="3765106" cy="739526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621E6E39-2301-4EC1-8776-3865D0061488}"/>
              </a:ext>
            </a:extLst>
          </p:cNvPr>
          <p:cNvSpPr txBox="1"/>
          <p:nvPr/>
        </p:nvSpPr>
        <p:spPr>
          <a:xfrm>
            <a:off x="1325334" y="1859340"/>
            <a:ext cx="954132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The Rise of the Northern </a:t>
            </a:r>
            <a:r>
              <a:rPr lang="en-US" sz="4800" b="1" dirty="0" err="1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Gunbelt</a:t>
            </a:r>
            <a:r>
              <a:rPr lang="en-US" sz="4800" b="1" dirty="0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: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Mapping Canada’s Turn to </a:t>
            </a:r>
            <a:r>
              <a:rPr lang="en-US" sz="4800" b="1" dirty="0" err="1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Defence</a:t>
            </a:r>
            <a:r>
              <a:rPr lang="en-US" sz="4800" b="1" dirty="0">
                <a:solidFill>
                  <a:schemeClr val="bg1"/>
                </a:solidFill>
                <a:latin typeface="Corbel" panose="020B0503020204020204" pitchFamily="34" charset="0"/>
                <a:cs typeface="Calibri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D3BA1B-EE74-375C-D756-17DCE435C8F6}"/>
              </a:ext>
            </a:extLst>
          </p:cNvPr>
          <p:cNvSpPr txBox="1"/>
          <p:nvPr/>
        </p:nvSpPr>
        <p:spPr>
          <a:xfrm>
            <a:off x="1131633" y="4486427"/>
            <a:ext cx="10346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chemeClr val="bg1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Corbel" panose="020B0503020204020204" pitchFamily="34" charset="0"/>
              </a:rPr>
              <a:t>Tara Vinodrai, Karen Chapple, Sarah Gibbons, </a:t>
            </a:r>
            <a:r>
              <a:rPr lang="en-US" sz="2800" b="1" dirty="0" err="1">
                <a:solidFill>
                  <a:schemeClr val="bg1"/>
                </a:solidFill>
                <a:latin typeface="Corbel" panose="020B0503020204020204" pitchFamily="34" charset="0"/>
              </a:rPr>
              <a:t>Yihoi</a:t>
            </a:r>
            <a:r>
              <a:rPr lang="en-US" sz="2800" b="1" dirty="0">
                <a:solidFill>
                  <a:schemeClr val="bg1"/>
                </a:solidFill>
                <a:latin typeface="Corbel" panose="020B0503020204020204" pitchFamily="34" charset="0"/>
              </a:rPr>
              <a:t> Jung, Andrew Feng, and Clara Turner</a:t>
            </a:r>
          </a:p>
        </p:txBody>
      </p:sp>
    </p:spTree>
    <p:extLst>
      <p:ext uri="{BB962C8B-B14F-4D97-AF65-F5344CB8AC3E}">
        <p14:creationId xmlns:p14="http://schemas.microsoft.com/office/powerpoint/2010/main" val="2000398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1422275-6BD6-1428-F83D-1C4A652E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E28875-4F24-8AB7-CAE7-89E4B6B4B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03" y="970721"/>
            <a:ext cx="12090097" cy="49165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846757-FED7-859E-E8DD-8276E037F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833" y="6186557"/>
            <a:ext cx="40259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88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2738A47-0961-6851-5470-35616E55B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B49385-29E2-C08C-41E8-218C12BFB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45" y="318051"/>
            <a:ext cx="10384797" cy="58233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2A4B71-CCE6-F74F-A8FF-C71CE1ED3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833" y="6186557"/>
            <a:ext cx="40259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64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5975A2-4C58-9448-F8B9-48504F070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36" y="291548"/>
            <a:ext cx="11855905" cy="5353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8C2DDD-75BA-0F4E-2CF5-409BFCE0D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833" y="6186557"/>
            <a:ext cx="4025900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75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E5F39-167E-CC24-6601-1B75EC461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437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Defence</a:t>
            </a:r>
            <a:r>
              <a:rPr lang="en-US" dirty="0"/>
              <a:t> spending increase (~50%): </a:t>
            </a:r>
            <a:br>
              <a:rPr lang="en-US" dirty="0"/>
            </a:br>
            <a:r>
              <a:rPr lang="en-US" dirty="0"/>
              <a:t>From CAD $29B in 2010 to $44B in 2026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A2D5438-B65F-F696-7D1F-A0E450B25C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250741"/>
              </p:ext>
            </p:extLst>
          </p:nvPr>
        </p:nvGraphicFramePr>
        <p:xfrm>
          <a:off x="2033035" y="1516269"/>
          <a:ext cx="8125929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903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FC60-5D7B-C029-1F98-0F431EE2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Northern </a:t>
            </a:r>
            <a:r>
              <a:rPr lang="en-US" dirty="0" err="1"/>
              <a:t>Gunbelt</a:t>
            </a:r>
            <a:r>
              <a:rPr lang="en-US" dirty="0"/>
              <a:t>? Some initial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30BB1-C0DE-C8F7-A529-9A6D65D34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51"/>
            <a:ext cx="10515600" cy="3754904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Role of trade and international partnerships</a:t>
            </a:r>
          </a:p>
          <a:p>
            <a:pPr>
              <a:spcAft>
                <a:spcPts val="1200"/>
              </a:spcAft>
            </a:pPr>
            <a:r>
              <a:rPr lang="en-US" dirty="0"/>
              <a:t>Canada is not a monopsonist buyer for Canadian industry</a:t>
            </a:r>
          </a:p>
          <a:p>
            <a:pPr>
              <a:spcAft>
                <a:spcPts val="1200"/>
              </a:spcAft>
            </a:pPr>
            <a:r>
              <a:rPr lang="en-US" dirty="0"/>
              <a:t>Industrial and Technological Benefits rule forces foreign investors to invest in Canada – but where?</a:t>
            </a:r>
          </a:p>
          <a:p>
            <a:pPr>
              <a:spcAft>
                <a:spcPts val="1200"/>
              </a:spcAft>
            </a:pPr>
            <a:r>
              <a:rPr lang="en-US" dirty="0"/>
              <a:t>Military-industrial city models???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62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C02F-E788-14C7-1B9A-4EC6EFFDF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findings</a:t>
            </a:r>
          </a:p>
        </p:txBody>
      </p:sp>
    </p:spTree>
    <p:extLst>
      <p:ext uri="{BB962C8B-B14F-4D97-AF65-F5344CB8AC3E}">
        <p14:creationId xmlns:p14="http://schemas.microsoft.com/office/powerpoint/2010/main" val="4168988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AC9EDC-9BBE-E86B-EAAF-D0B1899A8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993" y="132522"/>
            <a:ext cx="9861006" cy="6725478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AA0D7D62-4ACC-557E-EE90-EE5E154EC358}"/>
              </a:ext>
            </a:extLst>
          </p:cNvPr>
          <p:cNvSpPr txBox="1">
            <a:spLocks/>
          </p:cNvSpPr>
          <p:nvPr/>
        </p:nvSpPr>
        <p:spPr>
          <a:xfrm>
            <a:off x="1" y="365125"/>
            <a:ext cx="2330992" cy="217929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% of sales, 2016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1F32C-1BDA-4FD1-CAB6-B43596670419}"/>
              </a:ext>
            </a:extLst>
          </p:cNvPr>
          <p:cNvSpPr txBox="1"/>
          <p:nvPr/>
        </p:nvSpPr>
        <p:spPr>
          <a:xfrm>
            <a:off x="569843" y="5473148"/>
            <a:ext cx="23323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Canadian </a:t>
            </a:r>
            <a:r>
              <a:rPr lang="en-US" dirty="0" err="1"/>
              <a:t>Defence</a:t>
            </a:r>
            <a:r>
              <a:rPr lang="en-US" dirty="0"/>
              <a:t>, Aerospace and Commercial and Civil Marine Sectors Survey</a:t>
            </a:r>
          </a:p>
        </p:txBody>
      </p:sp>
    </p:spTree>
    <p:extLst>
      <p:ext uri="{BB962C8B-B14F-4D97-AF65-F5344CB8AC3E}">
        <p14:creationId xmlns:p14="http://schemas.microsoft.com/office/powerpoint/2010/main" val="173545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11FBE86-3C96-6020-5D2C-D0ECCF74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EA289F-8D8C-B5B9-ED3B-C063F72AF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17" y="18752"/>
            <a:ext cx="7818783" cy="683924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4B36F0F-D576-CB29-492C-CCBEBD0D6426}"/>
              </a:ext>
            </a:extLst>
          </p:cNvPr>
          <p:cNvSpPr txBox="1">
            <a:spLocks/>
          </p:cNvSpPr>
          <p:nvPr/>
        </p:nvSpPr>
        <p:spPr>
          <a:xfrm>
            <a:off x="1" y="365125"/>
            <a:ext cx="3299790" cy="227205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% of sales,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B194EF-F8A9-46D8-8E1A-672F2F37E8E3}"/>
              </a:ext>
            </a:extLst>
          </p:cNvPr>
          <p:cNvSpPr txBox="1"/>
          <p:nvPr/>
        </p:nvSpPr>
        <p:spPr>
          <a:xfrm>
            <a:off x="569843" y="5473148"/>
            <a:ext cx="23323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Canadian </a:t>
            </a:r>
            <a:r>
              <a:rPr lang="en-US" dirty="0" err="1"/>
              <a:t>Defence</a:t>
            </a:r>
            <a:r>
              <a:rPr lang="en-US" dirty="0"/>
              <a:t>, Aerospace and Commercial and Civil Marine Sectors Survey</a:t>
            </a:r>
          </a:p>
        </p:txBody>
      </p:sp>
    </p:spTree>
    <p:extLst>
      <p:ext uri="{BB962C8B-B14F-4D97-AF65-F5344CB8AC3E}">
        <p14:creationId xmlns:p14="http://schemas.microsoft.com/office/powerpoint/2010/main" val="1597946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9191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A64CE-0209-7D60-55E0-E02BA2A9C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96589E-E92E-581B-86EC-BA81681C0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896" y="0"/>
            <a:ext cx="827882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A74B49-DFE5-5E42-2E6D-31590469C547}"/>
              </a:ext>
            </a:extLst>
          </p:cNvPr>
          <p:cNvSpPr txBox="1"/>
          <p:nvPr/>
        </p:nvSpPr>
        <p:spPr>
          <a:xfrm>
            <a:off x="914402" y="795130"/>
            <a:ext cx="2239616" cy="1384995"/>
          </a:xfrm>
          <a:prstGeom prst="rect">
            <a:avLst/>
          </a:prstGeom>
          <a:solidFill>
            <a:srgbClr val="191919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Decrease in small firms, 2016-2024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93E543-58DF-7436-8CA4-8D28DD9275B0}"/>
              </a:ext>
            </a:extLst>
          </p:cNvPr>
          <p:cNvSpPr txBox="1"/>
          <p:nvPr/>
        </p:nvSpPr>
        <p:spPr>
          <a:xfrm>
            <a:off x="569843" y="5473148"/>
            <a:ext cx="23323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Source: Canadian </a:t>
            </a:r>
            <a:r>
              <a:rPr lang="en-US" dirty="0" err="1">
                <a:solidFill>
                  <a:schemeClr val="bg1"/>
                </a:solidFill>
              </a:rPr>
              <a:t>Defence</a:t>
            </a:r>
            <a:r>
              <a:rPr lang="en-US" dirty="0">
                <a:solidFill>
                  <a:schemeClr val="bg1"/>
                </a:solidFill>
              </a:rPr>
              <a:t>, Aerospace and Commercial and Civil Marine Sectors Survey</a:t>
            </a:r>
          </a:p>
        </p:txBody>
      </p:sp>
    </p:spTree>
    <p:extLst>
      <p:ext uri="{BB962C8B-B14F-4D97-AF65-F5344CB8AC3E}">
        <p14:creationId xmlns:p14="http://schemas.microsoft.com/office/powerpoint/2010/main" val="2408913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D67C3D-22DB-3204-454B-10987E03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065" y="800242"/>
            <a:ext cx="12218065" cy="582515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5B1586C-25E9-E63E-C8F9-A940C5CE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241335"/>
            <a:ext cx="10515600" cy="1325563"/>
          </a:xfrm>
        </p:spPr>
        <p:txBody>
          <a:bodyPr/>
          <a:lstStyle/>
          <a:p>
            <a:r>
              <a:rPr lang="en-US" dirty="0"/>
              <a:t>Core </a:t>
            </a:r>
            <a:r>
              <a:rPr lang="en-US" dirty="0" err="1"/>
              <a:t>defence</a:t>
            </a:r>
            <a:r>
              <a:rPr lang="en-US" dirty="0"/>
              <a:t> LQs (employment), 2017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1452DC-BB0E-3515-D525-460BA6F28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50782"/>
            <a:ext cx="7772400" cy="60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23B2D-7E97-AFEC-99FB-E0905870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ACAC6-3E03-070F-3C95-E63ACE20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77550" cy="1189355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E8122-C040-521A-BD31-B8FA0AE61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38452" cy="2736436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</a:pPr>
            <a:r>
              <a:rPr lang="en-US" dirty="0"/>
              <a:t>Canada</a:t>
            </a:r>
          </a:p>
          <a:p>
            <a:pPr lvl="1">
              <a:spcAft>
                <a:spcPts val="800"/>
              </a:spcAft>
            </a:pPr>
            <a:r>
              <a:rPr lang="en-US" sz="2800" dirty="0"/>
              <a:t>Shift from post-WW II ”helpful fixer” and international peacekeeper to 2000s collective </a:t>
            </a:r>
            <a:r>
              <a:rPr lang="en-US" sz="2800" dirty="0" err="1"/>
              <a:t>defence</a:t>
            </a:r>
            <a:r>
              <a:rPr lang="en-US" sz="2800" dirty="0"/>
              <a:t> and deterrence</a:t>
            </a:r>
          </a:p>
          <a:p>
            <a:pPr lvl="1">
              <a:spcAft>
                <a:spcPts val="800"/>
              </a:spcAft>
            </a:pPr>
            <a:r>
              <a:rPr lang="en-US" sz="2800" dirty="0"/>
              <a:t>Carney-Trump era: meet NATO obligation of 2% of GDP, 5% of GDP by 2035</a:t>
            </a:r>
          </a:p>
          <a:p>
            <a:r>
              <a:rPr lang="en-US" dirty="0"/>
              <a:t>Our approach: Theorizing from the map</a:t>
            </a:r>
          </a:p>
        </p:txBody>
      </p:sp>
    </p:spTree>
    <p:extLst>
      <p:ext uri="{BB962C8B-B14F-4D97-AF65-F5344CB8AC3E}">
        <p14:creationId xmlns:p14="http://schemas.microsoft.com/office/powerpoint/2010/main" val="1021834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0FF2B2-F99C-0B9C-EAD8-CB38D6EBE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62668A-8E38-2C9D-A876-2AF5A22E5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029"/>
            <a:ext cx="12145902" cy="57800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FBDA1F-0260-441A-131E-8612F95D7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09" y="6201178"/>
            <a:ext cx="7772400" cy="65682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A6AA765-B6D5-0B9F-8E42-CFBE3B1B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302" y="-350493"/>
            <a:ext cx="10515600" cy="1325563"/>
          </a:xfrm>
        </p:spPr>
        <p:txBody>
          <a:bodyPr/>
          <a:lstStyle/>
          <a:p>
            <a:r>
              <a:rPr lang="en-US" dirty="0"/>
              <a:t>Core </a:t>
            </a:r>
            <a:r>
              <a:rPr lang="en-US" dirty="0" err="1"/>
              <a:t>defence</a:t>
            </a:r>
            <a:r>
              <a:rPr lang="en-US" dirty="0"/>
              <a:t> LQs (employment), 2025 </a:t>
            </a:r>
          </a:p>
        </p:txBody>
      </p:sp>
    </p:spTree>
    <p:extLst>
      <p:ext uri="{BB962C8B-B14F-4D97-AF65-F5344CB8AC3E}">
        <p14:creationId xmlns:p14="http://schemas.microsoft.com/office/powerpoint/2010/main" val="4102661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12BB9A-6002-B8EC-65B7-D237DEFF4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927940-BECC-FEA6-FF80-C0A58CD0E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209"/>
            <a:ext cx="12242831" cy="5585791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27AE0275-5F43-8410-EE9B-4F1711227EE0}"/>
              </a:ext>
            </a:extLst>
          </p:cNvPr>
          <p:cNvSpPr txBox="1">
            <a:spLocks/>
          </p:cNvSpPr>
          <p:nvPr/>
        </p:nvSpPr>
        <p:spPr>
          <a:xfrm>
            <a:off x="1192980" y="285612"/>
            <a:ext cx="10309907" cy="8408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Core </a:t>
            </a:r>
            <a:r>
              <a:rPr lang="en-US" dirty="0" err="1"/>
              <a:t>defence</a:t>
            </a:r>
            <a:r>
              <a:rPr lang="en-US" dirty="0"/>
              <a:t> contracts (by value), 2023-26</a:t>
            </a:r>
          </a:p>
        </p:txBody>
      </p:sp>
    </p:spTree>
    <p:extLst>
      <p:ext uri="{BB962C8B-B14F-4D97-AF65-F5344CB8AC3E}">
        <p14:creationId xmlns:p14="http://schemas.microsoft.com/office/powerpoint/2010/main" val="4214013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5738635-DA68-327D-67E4-A4206452D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AFEE16-C2C6-A76E-41DC-02A2C4BE2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038" y="132522"/>
            <a:ext cx="9842162" cy="672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7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C71B6BC-E161-97E6-529B-BA649F146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E67DA8-D6B5-199A-DB12-8F4759F9A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52" y="33635"/>
            <a:ext cx="11350296" cy="682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45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64CD360-8796-5636-B621-D5F291303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B4549-EE33-CD88-1A7D-B8D464D55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43" y="0"/>
            <a:ext cx="122738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02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88BDA16-174B-BD63-7485-3E2B3076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1EC00-A40E-A3D3-1725-EA470FA06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the military-industrial city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015F3-17AA-DDBA-5C8C-67679D6CE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The Seedbed Transformed – Greater Toronto Area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Upstart Military-Industrial City – the Arctic???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Booster-Incubated Military Industrial Complex – smaller cities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Military-Educational Complex -- Waterloo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Installation-Based Military Industrial Complex – Halifax, Dartmouth, Victoria</a:t>
            </a:r>
          </a:p>
          <a:p>
            <a:pPr>
              <a:spcAft>
                <a:spcPts val="1200"/>
              </a:spcAft>
            </a:pPr>
            <a:r>
              <a:rPr lang="en-US" sz="2400" dirty="0"/>
              <a:t>The Defense-Services Complex - Ottawa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6972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5297C-39C3-2C5B-085A-48377C469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0E3EF-85F3-6A52-A5F2-968927F11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For Canada: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Regional and municipal scramble for </a:t>
            </a:r>
            <a:r>
              <a:rPr lang="en-US" sz="2800" dirty="0" err="1"/>
              <a:t>defence</a:t>
            </a:r>
            <a:r>
              <a:rPr lang="en-US" sz="2800" dirty="0"/>
              <a:t> funding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Pressure to multi-solve climate and infrastructure issues</a:t>
            </a:r>
          </a:p>
          <a:p>
            <a:r>
              <a:rPr lang="en-US" dirty="0"/>
              <a:t>For us:</a:t>
            </a:r>
          </a:p>
          <a:p>
            <a:pPr lvl="1"/>
            <a:r>
              <a:rPr lang="en-US" sz="2800" dirty="0"/>
              <a:t>Finish the paper!</a:t>
            </a:r>
          </a:p>
        </p:txBody>
      </p:sp>
    </p:spTree>
    <p:extLst>
      <p:ext uri="{BB962C8B-B14F-4D97-AF65-F5344CB8AC3E}">
        <p14:creationId xmlns:p14="http://schemas.microsoft.com/office/powerpoint/2010/main" val="3755298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bble chart&#10;&#10;Description automatically generated">
            <a:extLst>
              <a:ext uri="{FF2B5EF4-FFF2-40B4-BE49-F238E27FC236}">
                <a16:creationId xmlns:a16="http://schemas.microsoft.com/office/drawing/2014/main" id="{37A0F717-052E-463C-B962-B1B5C02E7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25" y="2241253"/>
            <a:ext cx="10477903" cy="3466092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CBF8A768-179A-477B-8ED7-892753D2952F}"/>
              </a:ext>
            </a:extLst>
          </p:cNvPr>
          <p:cNvSpPr>
            <a:spLocks noGrp="1"/>
          </p:cNvSpPr>
          <p:nvPr/>
        </p:nvSpPr>
        <p:spPr>
          <a:xfrm>
            <a:off x="643525" y="189133"/>
            <a:ext cx="10617913" cy="25333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Corbel" panose="020B0503020204020204" pitchFamily="34" charset="0"/>
                <a:ea typeface="+mj-lt"/>
                <a:cs typeface="+mj-lt"/>
              </a:rPr>
              <a:t>Thank you!</a:t>
            </a:r>
            <a:r>
              <a:rPr lang="en-US" sz="4800" dirty="0">
                <a:latin typeface="Corbel" panose="020B0503020204020204" pitchFamily="34" charset="0"/>
                <a:ea typeface="+mj-lt"/>
                <a:cs typeface="+mj-lt"/>
              </a:rPr>
              <a:t> </a:t>
            </a:r>
            <a:endParaRPr lang="en-US" sz="4800" dirty="0">
              <a:latin typeface="Corbel" panose="020B0503020204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30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86131B-AA65-3494-1AAA-E14AEF1A81EB}"/>
              </a:ext>
            </a:extLst>
          </p:cNvPr>
          <p:cNvSpPr txBox="1"/>
          <p:nvPr/>
        </p:nvSpPr>
        <p:spPr>
          <a:xfrm>
            <a:off x="4931763" y="6191213"/>
            <a:ext cx="4318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https://</a:t>
            </a:r>
            <a:r>
              <a:rPr lang="en-US" sz="2400" b="1" dirty="0" err="1"/>
              <a:t>mappingtariffs.org</a:t>
            </a:r>
            <a:r>
              <a:rPr lang="en-US" sz="2400" b="1" dirty="0"/>
              <a:t>/map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A0DFF-836A-8A7B-76F1-4A9B9875A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501" y="205122"/>
            <a:ext cx="7772400" cy="55483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7CA4CB-F51E-C9AE-3AFB-F9B079952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5" y="0"/>
            <a:ext cx="4024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6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1E4C7-60C0-8C60-FE7F-6231E9D7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52D38-16E9-C170-10C1-12CC04FF1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What is the current geography of </a:t>
            </a:r>
            <a:r>
              <a:rPr lang="en-US" dirty="0" err="1"/>
              <a:t>defence</a:t>
            </a:r>
            <a:r>
              <a:rPr lang="en-US" dirty="0"/>
              <a:t> spending in Canada? (industry and bases) 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How might Canada’s new turn to </a:t>
            </a:r>
            <a:r>
              <a:rPr lang="en-US" dirty="0" err="1"/>
              <a:t>defence</a:t>
            </a:r>
            <a:r>
              <a:rPr lang="en-US" dirty="0"/>
              <a:t> impact the geography of </a:t>
            </a:r>
            <a:r>
              <a:rPr lang="en-US" dirty="0" err="1"/>
              <a:t>defence</a:t>
            </a:r>
            <a:r>
              <a:rPr lang="en-US" dirty="0"/>
              <a:t> across the country? </a:t>
            </a:r>
          </a:p>
          <a:p>
            <a:pPr>
              <a:spcAft>
                <a:spcPts val="1200"/>
              </a:spcAft>
            </a:pPr>
            <a:r>
              <a:rPr lang="en-US" dirty="0"/>
              <a:t>How can Canada best leverage </a:t>
            </a:r>
            <a:r>
              <a:rPr lang="en-US" dirty="0" err="1"/>
              <a:t>defence</a:t>
            </a:r>
            <a:r>
              <a:rPr lang="en-US" dirty="0"/>
              <a:t> spending for regional economic development?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8326E-B6DF-BFC2-7D8E-C8F89406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Locating </a:t>
            </a:r>
            <a:r>
              <a:rPr lang="en-US" dirty="0" err="1"/>
              <a:t>Defence</a:t>
            </a:r>
            <a:r>
              <a:rPr lang="en-US" dirty="0"/>
              <a:t>: Theories and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EF01D-772C-B7F4-3F38-7BAFD3E18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29939" cy="481371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Theorizing from the South – Rise of the </a:t>
            </a:r>
            <a:r>
              <a:rPr lang="en-US" dirty="0" err="1"/>
              <a:t>Gunbelt</a:t>
            </a:r>
            <a:endParaRPr lang="en-US" dirty="0"/>
          </a:p>
          <a:p>
            <a:pPr lvl="1"/>
            <a:r>
              <a:rPr lang="en-US" sz="2800" dirty="0"/>
              <a:t>Why the </a:t>
            </a:r>
            <a:r>
              <a:rPr lang="en-US" sz="2800" dirty="0" err="1"/>
              <a:t>Gunbelt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Stages of regional development</a:t>
            </a:r>
          </a:p>
          <a:p>
            <a:pPr lvl="1"/>
            <a:r>
              <a:rPr lang="en-US" sz="2800" dirty="0"/>
              <a:t>Models of the military-industrial city</a:t>
            </a:r>
          </a:p>
          <a:p>
            <a:pPr lvl="2"/>
            <a:r>
              <a:rPr lang="en-US" sz="2400" dirty="0"/>
              <a:t>The Seedbed Transformed</a:t>
            </a:r>
          </a:p>
          <a:p>
            <a:pPr lvl="2"/>
            <a:r>
              <a:rPr lang="en-US" sz="2400" dirty="0"/>
              <a:t>The Upstart Military-Industrial City</a:t>
            </a:r>
          </a:p>
          <a:p>
            <a:pPr lvl="2"/>
            <a:r>
              <a:rPr lang="en-US" sz="2400" dirty="0"/>
              <a:t>The Booster-Incubated Military Industrial Complex</a:t>
            </a:r>
          </a:p>
          <a:p>
            <a:pPr lvl="2"/>
            <a:r>
              <a:rPr lang="en-US" sz="2400" dirty="0"/>
              <a:t>The Military-Educational Complex</a:t>
            </a:r>
          </a:p>
          <a:p>
            <a:pPr lvl="2"/>
            <a:r>
              <a:rPr lang="en-US" sz="2400" dirty="0"/>
              <a:t>The Installation-Based Military Industrial Complex</a:t>
            </a:r>
          </a:p>
          <a:p>
            <a:pPr lvl="2"/>
            <a:r>
              <a:rPr lang="en-US" sz="2400" dirty="0"/>
              <a:t>The Defense-Services Complex</a:t>
            </a:r>
          </a:p>
          <a:p>
            <a:pPr lvl="1"/>
            <a:r>
              <a:rPr lang="en-US" sz="2800" dirty="0"/>
              <a:t>Impacts:</a:t>
            </a:r>
          </a:p>
          <a:p>
            <a:pPr lvl="2"/>
            <a:r>
              <a:rPr lang="en-US" sz="2400" dirty="0"/>
              <a:t>Seedbeds of innovation</a:t>
            </a:r>
          </a:p>
          <a:p>
            <a:pPr lvl="2"/>
            <a:r>
              <a:rPr lang="en-US" sz="2400" dirty="0"/>
              <a:t>Overspecialization and vulnerability</a:t>
            </a:r>
          </a:p>
          <a:p>
            <a:pPr lvl="2"/>
            <a:r>
              <a:rPr lang="en-US" sz="2400" dirty="0"/>
              <a:t>“In this fashion, taxpayers have paid for the formation of highly technical labor pools in selected military-oriented cities.”</a:t>
            </a:r>
          </a:p>
        </p:txBody>
      </p:sp>
      <p:pic>
        <p:nvPicPr>
          <p:cNvPr id="4" name="Picture 3" descr="The Rise of the Gunbelt: The Military Remapping of ...">
            <a:extLst>
              <a:ext uri="{FF2B5EF4-FFF2-40B4-BE49-F238E27FC236}">
                <a16:creationId xmlns:a16="http://schemas.microsoft.com/office/drawing/2014/main" id="{BDDEA56C-AE4D-2F00-1026-78284AB52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8761" y="1709530"/>
            <a:ext cx="3233239" cy="514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7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B86620-6048-E956-E40D-1DB17C12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9113"/>
            <a:ext cx="6547402" cy="39198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28F16F-1972-4EB4-6FC2-4113EC546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402" y="1378227"/>
            <a:ext cx="5554925" cy="527657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BC84FF8-F380-9FFD-F824-D9D391F01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Impact of </a:t>
            </a:r>
            <a:r>
              <a:rPr lang="en-US" dirty="0" err="1"/>
              <a:t>Defence</a:t>
            </a:r>
            <a:r>
              <a:rPr lang="en-US" dirty="0"/>
              <a:t> Expenditure (Braddon, 1995)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F1D56-4A59-3068-03DF-24557AE7A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402" y="1378227"/>
            <a:ext cx="5686974" cy="527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C7E04-257C-27C3-4EAB-1EBB00583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Canada’s </a:t>
            </a:r>
            <a:r>
              <a:rPr lang="en-US" dirty="0" err="1"/>
              <a:t>defence</a:t>
            </a:r>
            <a:r>
              <a:rPr lang="en-US" dirty="0"/>
              <a:t> (and industrial) strategy over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4B0A9-CD71-C4E7-DDED-A8FB1981F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Post-war Industrial Conversion (1945–1957)</a:t>
            </a:r>
          </a:p>
          <a:p>
            <a:r>
              <a:rPr lang="en-US" dirty="0"/>
              <a:t>Cold War Industrial Expansion (1957–1970)</a:t>
            </a:r>
          </a:p>
          <a:p>
            <a:r>
              <a:rPr lang="en-US" dirty="0"/>
              <a:t>Industrial Rationalization (1970–1984)</a:t>
            </a:r>
          </a:p>
          <a:p>
            <a:r>
              <a:rPr lang="en-US" dirty="0"/>
              <a:t>Industrial Benefits and Procurement Policy (1984–2005)</a:t>
            </a:r>
          </a:p>
          <a:p>
            <a:r>
              <a:rPr lang="en-US" dirty="0"/>
              <a:t>Capability Renewal (2006–2017)</a:t>
            </a:r>
          </a:p>
          <a:p>
            <a:r>
              <a:rPr lang="en-US" dirty="0"/>
              <a:t>Key Industrial Capabilities (2018–2022)</a:t>
            </a:r>
          </a:p>
          <a:p>
            <a:r>
              <a:rPr lang="en-US" dirty="0"/>
              <a:t>Industrial Resilience (2022–2025)</a:t>
            </a:r>
          </a:p>
          <a:p>
            <a:r>
              <a:rPr lang="en-US" dirty="0"/>
              <a:t>Sovereign Capabilities (2025–present)</a:t>
            </a:r>
          </a:p>
        </p:txBody>
      </p:sp>
    </p:spTree>
    <p:extLst>
      <p:ext uri="{BB962C8B-B14F-4D97-AF65-F5344CB8AC3E}">
        <p14:creationId xmlns:p14="http://schemas.microsoft.com/office/powerpoint/2010/main" val="331128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80ABC-A115-136E-C80D-E815211D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082"/>
            <a:ext cx="10515600" cy="1325563"/>
          </a:xfrm>
        </p:spPr>
        <p:txBody>
          <a:bodyPr/>
          <a:lstStyle/>
          <a:p>
            <a:r>
              <a:rPr lang="en-US" dirty="0"/>
              <a:t>Data and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08EA1-9627-19BB-080F-013117540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3853"/>
            <a:ext cx="10515600" cy="3754904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Descriptive</a:t>
            </a:r>
          </a:p>
          <a:p>
            <a:pPr lvl="1"/>
            <a:r>
              <a:rPr lang="en-US" sz="2800" dirty="0"/>
              <a:t>Compiling the NAICS list – core/primary and secondary industries</a:t>
            </a:r>
          </a:p>
          <a:p>
            <a:pPr lvl="1"/>
            <a:r>
              <a:rPr lang="en-US" sz="2800" dirty="0"/>
              <a:t>Linking to Data Axle firm data, validated via Canadian </a:t>
            </a:r>
            <a:r>
              <a:rPr lang="en-US" sz="2800" dirty="0" err="1"/>
              <a:t>Defence</a:t>
            </a:r>
            <a:r>
              <a:rPr lang="en-US" sz="2800" dirty="0"/>
              <a:t>, Aerospace and Commercial and Civil Marine Sectors Survey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Augmenting with Department of National </a:t>
            </a:r>
            <a:r>
              <a:rPr lang="en-US" sz="2800" dirty="0" err="1"/>
              <a:t>Defence</a:t>
            </a:r>
            <a:r>
              <a:rPr lang="en-US" sz="2800" dirty="0"/>
              <a:t> contracts data </a:t>
            </a:r>
          </a:p>
          <a:p>
            <a:r>
              <a:rPr lang="en-US" dirty="0"/>
              <a:t>Analytic -- TBD</a:t>
            </a:r>
          </a:p>
        </p:txBody>
      </p:sp>
    </p:spTree>
    <p:extLst>
      <p:ext uri="{BB962C8B-B14F-4D97-AF65-F5344CB8AC3E}">
        <p14:creationId xmlns:p14="http://schemas.microsoft.com/office/powerpoint/2010/main" val="221999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CA698A-5CC2-24BD-C229-ADA0FED33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82F6BD-9473-E911-A5A8-E4CD9DC71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424" y="0"/>
            <a:ext cx="9729576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5865C7E-911F-8EA2-FA72-641E94748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5"/>
            <a:ext cx="2462424" cy="4577936"/>
          </a:xfrm>
        </p:spPr>
        <p:txBody>
          <a:bodyPr>
            <a:normAutofit/>
          </a:bodyPr>
          <a:lstStyle/>
          <a:p>
            <a:r>
              <a:rPr lang="en-US" dirty="0"/>
              <a:t>Not (yet) including military bases…</a:t>
            </a:r>
          </a:p>
        </p:txBody>
      </p:sp>
    </p:spTree>
    <p:extLst>
      <p:ext uri="{BB962C8B-B14F-4D97-AF65-F5344CB8AC3E}">
        <p14:creationId xmlns:p14="http://schemas.microsoft.com/office/powerpoint/2010/main" val="3340630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E3765"/>
      </a:dk1>
      <a:lt1>
        <a:srgbClr val="FFFFFF"/>
      </a:lt1>
      <a:dk2>
        <a:srgbClr val="007FA3"/>
      </a:dk2>
      <a:lt2>
        <a:srgbClr val="6FC7EA"/>
      </a:lt2>
      <a:accent1>
        <a:srgbClr val="DC4633"/>
      </a:accent1>
      <a:accent2>
        <a:srgbClr val="F1C500"/>
      </a:accent2>
      <a:accent3>
        <a:srgbClr val="00A189"/>
      </a:accent3>
      <a:accent4>
        <a:srgbClr val="AB1368"/>
      </a:accent4>
      <a:accent5>
        <a:srgbClr val="0D534D"/>
      </a:accent5>
      <a:accent6>
        <a:srgbClr val="8DBF2E"/>
      </a:accent6>
      <a:hlink>
        <a:srgbClr val="0059C4"/>
      </a:hlink>
      <a:folHlink>
        <a:srgbClr val="B5D9F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C57C013F5B23478EFE12ECB084CEEA" ma:contentTypeVersion="14" ma:contentTypeDescription="Create a new document." ma:contentTypeScope="" ma:versionID="2b8a4e3e9ad4036e5664b9ab42622e5f">
  <xsd:schema xmlns:xsd="http://www.w3.org/2001/XMLSchema" xmlns:xs="http://www.w3.org/2001/XMLSchema" xmlns:p="http://schemas.microsoft.com/office/2006/metadata/properties" xmlns:ns3="98534641-e6b1-4437-9905-63dae53b218b" xmlns:ns4="82d24e0a-8d68-4ef8-acea-a39927994129" targetNamespace="http://schemas.microsoft.com/office/2006/metadata/properties" ma:root="true" ma:fieldsID="ee96e6cfa3d02555f4ce5a65af06a078" ns3:_="" ns4:_="">
    <xsd:import namespace="98534641-e6b1-4437-9905-63dae53b218b"/>
    <xsd:import namespace="82d24e0a-8d68-4ef8-acea-a399279941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34641-e6b1-4437-9905-63dae53b21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d24e0a-8d68-4ef8-acea-a399279941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7603BB-E848-4CF8-94D5-3B7BB202EF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B79B15-A994-4B26-BB27-976535CBA97D}">
  <ds:schemaRefs>
    <ds:schemaRef ds:uri="82d24e0a-8d68-4ef8-acea-a39927994129"/>
    <ds:schemaRef ds:uri="98534641-e6b1-4437-9905-63dae53b21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D76F62-AA12-42B7-885E-59F8AA78BED2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82d24e0a-8d68-4ef8-acea-a39927994129"/>
    <ds:schemaRef ds:uri="98534641-e6b1-4437-9905-63dae53b218b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558</Words>
  <Application>Microsoft Macintosh PowerPoint</Application>
  <PresentationFormat>Widescreen</PresentationFormat>
  <Paragraphs>81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Corbel</vt:lpstr>
      <vt:lpstr>Office Theme</vt:lpstr>
      <vt:lpstr>PowerPoint Presentation</vt:lpstr>
      <vt:lpstr>Introduction</vt:lpstr>
      <vt:lpstr>PowerPoint Presentation</vt:lpstr>
      <vt:lpstr>Research questions</vt:lpstr>
      <vt:lpstr>Locating Defence: Theories and Evidence</vt:lpstr>
      <vt:lpstr>Regional Impact of Defence Expenditure (Braddon, 1995)</vt:lpstr>
      <vt:lpstr>Canada’s defence (and industrial) strategy over time</vt:lpstr>
      <vt:lpstr>Data and Methods</vt:lpstr>
      <vt:lpstr>Not (yet) including military bases…</vt:lpstr>
      <vt:lpstr>PowerPoint Presentation</vt:lpstr>
      <vt:lpstr>PowerPoint Presentation</vt:lpstr>
      <vt:lpstr>PowerPoint Presentation</vt:lpstr>
      <vt:lpstr>Defence spending increase (~50%):  From CAD $29B in 2010 to $44B in 2026</vt:lpstr>
      <vt:lpstr>The Northern Gunbelt? Some initial differences</vt:lpstr>
      <vt:lpstr>Descriptive findings</vt:lpstr>
      <vt:lpstr>PowerPoint Presentation</vt:lpstr>
      <vt:lpstr>PowerPoint Presentation</vt:lpstr>
      <vt:lpstr>PowerPoint Presentation</vt:lpstr>
      <vt:lpstr>Core defence LQs (employment), 2017 </vt:lpstr>
      <vt:lpstr>Core defence LQs (employment), 2025 </vt:lpstr>
      <vt:lpstr>PowerPoint Presentation</vt:lpstr>
      <vt:lpstr>PowerPoint Presentation</vt:lpstr>
      <vt:lpstr>PowerPoint Presentation</vt:lpstr>
      <vt:lpstr>PowerPoint Presentation</vt:lpstr>
      <vt:lpstr>Revisiting the military-industrial city models</vt:lpstr>
      <vt:lpstr>What’s next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Ravisha Mall</dc:creator>
  <cp:lastModifiedBy>Karen Chapple</cp:lastModifiedBy>
  <cp:revision>42</cp:revision>
  <dcterms:created xsi:type="dcterms:W3CDTF">2021-07-15T21:59:16Z</dcterms:created>
  <dcterms:modified xsi:type="dcterms:W3CDTF">2026-07-17T10:22:01Z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0x0101004CC57C013F5B23478EFE12ECB084CEEA</vt:lpwstr>
  </property>
</Properties>
</file>