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70" r:id="rId21"/>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776" autoAdjust="0"/>
  </p:normalViewPr>
  <p:slideViewPr>
    <p:cSldViewPr snapToGrid="0">
      <p:cViewPr varScale="1">
        <p:scale>
          <a:sx n="98" d="100"/>
          <a:sy n="98" d="100"/>
        </p:scale>
        <p:origin x="50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 Id="rId21"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en-GB" sz="1800" b="0" u="none" strike="noStrike">
                <a:solidFill>
                  <a:schemeClr val="dk1"/>
                </a:solidFill>
                <a:effectLst/>
                <a:uFillTx/>
                <a:latin typeface="Calibri"/>
              </a:rPr>
              <a:t>Click to move the slide</a:t>
            </a:r>
          </a:p>
        </p:txBody>
      </p:sp>
      <p:sp>
        <p:nvSpPr>
          <p:cNvPr id="5"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lgn="l">
              <a:buNone/>
            </a:pPr>
            <a:r>
              <a:rPr lang="en-GB" sz="2000" b="0" u="none" strike="noStrike">
                <a:solidFill>
                  <a:srgbClr val="000000"/>
                </a:solidFill>
                <a:effectLst/>
                <a:uFillTx/>
                <a:latin typeface="Arial"/>
              </a:rPr>
              <a:t>Click to edit the notes format</a:t>
            </a:r>
          </a:p>
        </p:txBody>
      </p:sp>
      <p:sp>
        <p:nvSpPr>
          <p:cNvPr id="6"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lgn="l">
              <a:buNone/>
            </a:pPr>
            <a:r>
              <a:rPr lang="en-GB" sz="1400" b="0" u="none" strike="noStrike">
                <a:solidFill>
                  <a:srgbClr val="000000"/>
                </a:solidFill>
                <a:effectLst/>
                <a:uFillTx/>
                <a:latin typeface="Times New Roman"/>
              </a:rPr>
              <a:t> </a:t>
            </a:r>
          </a:p>
        </p:txBody>
      </p:sp>
      <p:sp>
        <p:nvSpPr>
          <p:cNvPr id="7" name="PlaceHolder 4"/>
          <p:cNvSpPr>
            <a:spLocks noGrp="1"/>
          </p:cNvSpPr>
          <p:nvPr>
            <p:ph type="dt" idx="1"/>
          </p:nvPr>
        </p:nvSpPr>
        <p:spPr>
          <a:xfrm>
            <a:off x="4278960" y="0"/>
            <a:ext cx="3280680" cy="534240"/>
          </a:xfrm>
          <a:prstGeom prst="rect">
            <a:avLst/>
          </a:prstGeom>
          <a:noFill/>
          <a:ln w="0">
            <a:noFill/>
          </a:ln>
        </p:spPr>
        <p:txBody>
          <a:bodyPr lIns="0" tIns="0" rIns="0" bIns="0" anchor="t">
            <a:noAutofit/>
          </a:bodyPr>
          <a:lstStyle>
            <a:lvl1pPr indent="0" algn="r">
              <a:buNone/>
              <a:defRPr lang="en-GB" sz="1400" b="0" u="none" strike="noStrike">
                <a:solidFill>
                  <a:srgbClr val="000000"/>
                </a:solidFill>
                <a:effectLst/>
                <a:uFillTx/>
                <a:latin typeface="Times New Roman"/>
              </a:defRPr>
            </a:lvl1pPr>
          </a:lstStyle>
          <a:p>
            <a:pPr indent="0" algn="r">
              <a:buNone/>
            </a:pPr>
            <a:r>
              <a:rPr lang="en-GB" sz="1400" b="0" u="none" strike="noStrike">
                <a:solidFill>
                  <a:srgbClr val="000000"/>
                </a:solidFill>
                <a:effectLst/>
                <a:uFillTx/>
                <a:latin typeface="Times New Roman"/>
              </a:rPr>
              <a:t> </a:t>
            </a:r>
          </a:p>
        </p:txBody>
      </p:sp>
      <p:sp>
        <p:nvSpPr>
          <p:cNvPr id="8" name="PlaceHolder 5"/>
          <p:cNvSpPr>
            <a:spLocks noGrp="1"/>
          </p:cNvSpPr>
          <p:nvPr>
            <p:ph type="ftr" idx="2"/>
          </p:nvPr>
        </p:nvSpPr>
        <p:spPr>
          <a:xfrm>
            <a:off x="0" y="10157400"/>
            <a:ext cx="3280680" cy="534240"/>
          </a:xfrm>
          <a:prstGeom prst="rect">
            <a:avLst/>
          </a:prstGeom>
          <a:noFill/>
          <a:ln w="0">
            <a:noFill/>
          </a:ln>
        </p:spPr>
        <p:txBody>
          <a:bodyPr lIns="0" tIns="0" rIns="0" bIns="0" anchor="b">
            <a:noAutofit/>
          </a:bodyPr>
          <a:lstStyle>
            <a:lvl1pPr indent="0" algn="l">
              <a:buNone/>
              <a:defRPr lang="en-GB" sz="1400" b="0" u="none" strike="noStrike">
                <a:solidFill>
                  <a:srgbClr val="000000"/>
                </a:solidFill>
                <a:effectLst/>
                <a:uFillTx/>
                <a:latin typeface="Times New Roman"/>
              </a:defRPr>
            </a:lvl1pPr>
          </a:lstStyle>
          <a:p>
            <a:pPr indent="0" algn="l">
              <a:buNone/>
            </a:pPr>
            <a:r>
              <a:rPr lang="en-GB" sz="1400" b="0" u="none" strike="noStrike">
                <a:solidFill>
                  <a:srgbClr val="000000"/>
                </a:solidFill>
                <a:effectLst/>
                <a:uFillTx/>
                <a:latin typeface="Times New Roman"/>
              </a:rPr>
              <a:t> </a:t>
            </a:r>
          </a:p>
        </p:txBody>
      </p:sp>
      <p:sp>
        <p:nvSpPr>
          <p:cNvPr id="9" name="PlaceHolder 6"/>
          <p:cNvSpPr>
            <a:spLocks noGrp="1"/>
          </p:cNvSpPr>
          <p:nvPr>
            <p:ph type="sldNum" idx="3"/>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u="none" strike="noStrike">
                <a:solidFill>
                  <a:srgbClr val="000000"/>
                </a:solidFill>
                <a:effectLst/>
                <a:uFillTx/>
                <a:latin typeface="Times New Roman"/>
              </a:defRPr>
            </a:lvl1pPr>
          </a:lstStyle>
          <a:p>
            <a:pPr indent="0" algn="r">
              <a:buNone/>
            </a:pPr>
            <a:fld id="{50D1C907-F8AB-4917-A8E7-E529598557F3}" type="slidenum">
              <a:rPr lang="en-GB" sz="1400" b="0" u="none" strike="noStrike">
                <a:solidFill>
                  <a:srgbClr val="000000"/>
                </a:solidFill>
                <a:effectLst/>
                <a:uFillTx/>
                <a:latin typeface="Times New Roman"/>
              </a:rPr>
              <a:t>‹#›</a:t>
            </a:fld>
            <a:endParaRPr lang="en-GB"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PlaceHolder 1"/>
          <p:cNvSpPr>
            <a:spLocks noGrp="1" noRot="1" noChangeAspect="1"/>
          </p:cNvSpPr>
          <p:nvPr>
            <p:ph type="sldImg"/>
          </p:nvPr>
        </p:nvSpPr>
        <p:spPr>
          <a:xfrm>
            <a:off x="685800" y="1143000"/>
            <a:ext cx="5486400" cy="3086100"/>
          </a:xfrm>
          <a:prstGeom prst="rect">
            <a:avLst/>
          </a:prstGeom>
          <a:ln w="0">
            <a:noFill/>
          </a:ln>
        </p:spPr>
      </p:sp>
      <p:sp>
        <p:nvSpPr>
          <p:cNvPr id="30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Financialised defence capitalism: Saudi defence industrialisation as one strand of the wider financialisation of the state under Vision 2030. State-led, not liberal; financialisation replacing patronage as the mode of rule; a governance technology that makes the sector legible, auditable and directable. Told through three mechanisms, mirroring the education and FSDP papers: governing through financial logics; making financial subjects (the financialised soldier); defence as an asset class. Scope is broad, external and internal security, because GAMI serves all four coercive apparatuses and the financialisation reaches all their personnel.</a:t>
            </a:r>
            <a:endParaRPr lang="en-GB" sz="2000" b="0" u="none" strike="noStrike">
              <a:solidFill>
                <a:srgbClr val="000000"/>
              </a:solidFill>
              <a:effectLst/>
              <a:uFillTx/>
              <a:latin typeface="Arial"/>
            </a:endParaRPr>
          </a:p>
        </p:txBody>
      </p:sp>
      <p:sp>
        <p:nvSpPr>
          <p:cNvPr id="305" name="PlaceHolder 3"/>
          <p:cNvSpPr>
            <a:spLocks noGrp="1"/>
          </p:cNvSpPr>
          <p:nvPr>
            <p:ph type="sldNum" idx="4"/>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FD25F079-B020-49AA-B35B-256B7878B1CF}" type="slidenum">
              <a:rPr lang="en-US" sz="1200" b="0" u="none" strike="noStrike">
                <a:solidFill>
                  <a:schemeClr val="dk1"/>
                </a:solidFill>
                <a:effectLst/>
                <a:uFillTx/>
                <a:latin typeface="+mn-lt"/>
                <a:ea typeface="+mn-ea"/>
              </a:rPr>
              <a:t>1</a:t>
            </a:fld>
            <a:endParaRPr lang="en-GB" sz="1200" b="0" u="none" strike="noStrike">
              <a:solidFill>
                <a:srgbClr val="000000"/>
              </a:solidFill>
              <a:effectLst/>
              <a:uFillTx/>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PlaceHolder 1"/>
          <p:cNvSpPr>
            <a:spLocks noGrp="1" noRot="1" noChangeAspect="1"/>
          </p:cNvSpPr>
          <p:nvPr>
            <p:ph type="sldImg"/>
          </p:nvPr>
        </p:nvSpPr>
        <p:spPr>
          <a:xfrm>
            <a:off x="685800" y="1143000"/>
            <a:ext cx="5486400" cy="3086100"/>
          </a:xfrm>
          <a:prstGeom prst="rect">
            <a:avLst/>
          </a:prstGeom>
          <a:ln w="0">
            <a:noFill/>
          </a:ln>
        </p:spPr>
      </p:sp>
      <p:sp>
        <p:nvSpPr>
          <p:cNvPr id="33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Global partnerships on the world map (restored), with located callout clouds at each country dot and leader lines. US anchor privileged but capped (MNNA and SDA with no guarantee, $142bn aspirational, F-35 unsigned). Europe rebuffed (GCAP deferred by Japan, falls back on Typhoons; German IRIS-T; French Rafale). Ukraine now its own callout, a 10-year counter-drone co-production pact (Jeddah, Mar 2026), the one deal with real technology transfer. Turkey the deepest tie (KAAN co-investment talks). Pakistan the one real mutual-defence pact. Korea air defence. China/Russia shallow. The line: hunting higher-value Western partners and mostly rebuffed, managed dependence.</a:t>
            </a:r>
            <a:endParaRPr lang="en-GB" sz="2000" b="0" u="none" strike="noStrike">
              <a:solidFill>
                <a:srgbClr val="000000"/>
              </a:solidFill>
              <a:effectLst/>
              <a:uFillTx/>
              <a:latin typeface="Arial"/>
            </a:endParaRPr>
          </a:p>
        </p:txBody>
      </p:sp>
      <p:sp>
        <p:nvSpPr>
          <p:cNvPr id="332" name="PlaceHolder 3"/>
          <p:cNvSpPr>
            <a:spLocks noGrp="1"/>
          </p:cNvSpPr>
          <p:nvPr>
            <p:ph type="sldNum" idx="13"/>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AF92149-77F7-4F9B-969F-AB0190869816}" type="slidenum">
              <a:rPr lang="en-US" sz="1200" b="0" u="none" strike="noStrike">
                <a:solidFill>
                  <a:schemeClr val="dk1"/>
                </a:solidFill>
                <a:effectLst/>
                <a:uFillTx/>
                <a:latin typeface="+mn-lt"/>
                <a:ea typeface="+mn-ea"/>
              </a:rPr>
              <a:t>10</a:t>
            </a:fld>
            <a:endParaRPr lang="en-GB" sz="1200" b="0" u="none" strike="noStrike">
              <a:solidFill>
                <a:srgbClr val="000000"/>
              </a:solidFill>
              <a:effectLst/>
              <a:uFillTx/>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PlaceHolder 1"/>
          <p:cNvSpPr>
            <a:spLocks noGrp="1" noRot="1" noChangeAspect="1"/>
          </p:cNvSpPr>
          <p:nvPr>
            <p:ph type="sldImg"/>
          </p:nvPr>
        </p:nvSpPr>
        <p:spPr>
          <a:xfrm>
            <a:off x="685800" y="1143000"/>
            <a:ext cx="5486040" cy="3085920"/>
          </a:xfrm>
          <a:prstGeom prst="rect">
            <a:avLst/>
          </a:prstGeom>
          <a:ln w="0">
            <a:noFill/>
          </a:ln>
        </p:spPr>
      </p:sp>
      <p:sp>
        <p:nvSpPr>
          <p:cNvPr id="33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The test, told through two charts only, the regional map dropped (the global map already carries the geography). Saudi is the region's biggest spender but the smallest producer: zero exports, no SIPRI Top-100 firm, lowest home content (~25% vs Turkey/Iran/Israel 80-90%). Exports chart uses Iran (self-declared) in place of the unsourced UAE figure. Israel added with Netanyahu's ~$110bn/decade drive, flagged as estimate. Capture without capability, the defence analogue of the education paper's labour-market failure.</a:t>
            </a:r>
            <a:endParaRPr lang="en-GB" sz="2000" b="0" u="none" strike="noStrike">
              <a:solidFill>
                <a:srgbClr val="000000"/>
              </a:solidFill>
              <a:effectLst/>
              <a:uFillTx/>
              <a:latin typeface="Arial"/>
            </a:endParaRPr>
          </a:p>
        </p:txBody>
      </p:sp>
      <p:sp>
        <p:nvSpPr>
          <p:cNvPr id="335" name="PlaceHolder 3"/>
          <p:cNvSpPr>
            <a:spLocks noGrp="1"/>
          </p:cNvSpPr>
          <p:nvPr>
            <p:ph type="sldNum" idx="14"/>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990C8911-4044-4C89-B603-426471683028}" type="slidenum">
              <a:rPr lang="en-US" sz="1200" b="0" u="none" strike="noStrike">
                <a:solidFill>
                  <a:schemeClr val="dk1"/>
                </a:solidFill>
                <a:effectLst/>
                <a:uFillTx/>
                <a:latin typeface="+mn-lt"/>
                <a:ea typeface="+mn-ea"/>
              </a:rPr>
              <a:t>11</a:t>
            </a:fld>
            <a:endParaRPr lang="en-GB" sz="1200" b="0" u="none" strike="noStrike">
              <a:solidFill>
                <a:srgbClr val="000000"/>
              </a:solidFill>
              <a:effectLst/>
              <a:uFillTx/>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PlaceHolder 1"/>
          <p:cNvSpPr>
            <a:spLocks noGrp="1" noRot="1" noChangeAspect="1"/>
          </p:cNvSpPr>
          <p:nvPr>
            <p:ph type="sldImg"/>
          </p:nvPr>
        </p:nvSpPr>
        <p:spPr>
          <a:xfrm>
            <a:off x="685800" y="1143000"/>
            <a:ext cx="5486400" cy="3086100"/>
          </a:xfrm>
          <a:prstGeom prst="rect">
            <a:avLst/>
          </a:prstGeom>
          <a:ln w="0">
            <a:noFill/>
          </a:ln>
        </p:spPr>
      </p:sp>
      <p:sp>
        <p:nvSpPr>
          <p:cNvPr id="33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Conclusion on the three-mechanism spine. Defence is financialised, not substituted; finance is the method and regime security the purpose (the financialised soldier is the coup-proofed soldier); it is path-dependent from zero, so Saudi hedges through Western JVs while its systems stay US-built; the bill goes unpaid, localisation shallow, exports zero, fiscal ground sinking. A military-industrial complex without a constituency, a ledger without a market. Contributions: to financialisation theory (a defence variant of state-led financialisation), to the state-capitalism debate (one state as investor, regulator, customer, integrator), and to arms geography (a Gulf producer building autonomy through financial circuits).</a:t>
            </a:r>
            <a:endParaRPr lang="en-GB" sz="2000" b="0" u="none" strike="noStrike">
              <a:solidFill>
                <a:srgbClr val="000000"/>
              </a:solidFill>
              <a:effectLst/>
              <a:uFillTx/>
              <a:latin typeface="Arial"/>
            </a:endParaRPr>
          </a:p>
        </p:txBody>
      </p:sp>
      <p:sp>
        <p:nvSpPr>
          <p:cNvPr id="338" name="PlaceHolder 3"/>
          <p:cNvSpPr>
            <a:spLocks noGrp="1"/>
          </p:cNvSpPr>
          <p:nvPr>
            <p:ph type="sldNum" idx="15"/>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84AB3145-22BA-4221-9E7F-7ABAF14A0480}" type="slidenum">
              <a:rPr lang="en-US" sz="1200" b="0" u="none" strike="noStrike">
                <a:solidFill>
                  <a:schemeClr val="dk1"/>
                </a:solidFill>
                <a:effectLst/>
                <a:uFillTx/>
                <a:latin typeface="+mn-lt"/>
                <a:ea typeface="+mn-ea"/>
              </a:rPr>
              <a:t>12</a:t>
            </a:fld>
            <a:endParaRPr lang="en-GB" sz="1200" b="0" u="none" strike="noStrike">
              <a:solidFill>
                <a:srgbClr val="000000"/>
              </a:solidFill>
              <a:effectLst/>
              <a:uFillTx/>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PlaceHolder 1"/>
          <p:cNvSpPr>
            <a:spLocks noGrp="1" noRot="1" noChangeAspect="1"/>
          </p:cNvSpPr>
          <p:nvPr>
            <p:ph type="sldImg"/>
          </p:nvPr>
        </p:nvSpPr>
        <p:spPr>
          <a:xfrm>
            <a:off x="685800" y="1143000"/>
            <a:ext cx="5486040" cy="3085920"/>
          </a:xfrm>
          <a:prstGeom prst="rect">
            <a:avLst/>
          </a:prstGeom>
          <a:ln w="0">
            <a:noFill/>
          </a:ln>
        </p:spPr>
      </p:sp>
      <p:sp>
        <p:nvSpPr>
          <p:cNvPr id="34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Backup, use only if time. Rare earths compress the argument: ownership (PIF/Ma'aden, same owner as SAMI), market (MP Materials + US Dept of War non-recourse finance), stake (Manara/Vale equity), then projection (the Burkhan/Iran-reconstruction pivot, single-source Semafor, flag it).</a:t>
            </a:r>
            <a:endParaRPr lang="en-GB" sz="2000" b="0" u="none" strike="noStrike">
              <a:solidFill>
                <a:srgbClr val="000000"/>
              </a:solidFill>
              <a:effectLst/>
              <a:uFillTx/>
              <a:latin typeface="Arial"/>
            </a:endParaRPr>
          </a:p>
        </p:txBody>
      </p:sp>
      <p:sp>
        <p:nvSpPr>
          <p:cNvPr id="341" name="PlaceHolder 3"/>
          <p:cNvSpPr>
            <a:spLocks noGrp="1"/>
          </p:cNvSpPr>
          <p:nvPr>
            <p:ph type="sldNum" idx="16"/>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253284D8-5AF2-408F-A353-E06E45E935D8}" type="slidenum">
              <a:rPr lang="en-US" sz="1200" b="0" u="none" strike="noStrike">
                <a:solidFill>
                  <a:schemeClr val="dk1"/>
                </a:solidFill>
                <a:effectLst/>
                <a:uFillTx/>
                <a:latin typeface="+mn-lt"/>
                <a:ea typeface="+mn-ea"/>
              </a:rPr>
              <a:t>13</a:t>
            </a:fld>
            <a:endParaRPr lang="en-GB" sz="1200" b="0" u="none" strike="noStrike">
              <a:solidFill>
                <a:srgbClr val="000000"/>
              </a:solidFill>
              <a:effectLst/>
              <a:uFillTx/>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p:nvPr>
        </p:nvSpPr>
        <p:spPr/>
        <p:txBody>
          <a:bodyPr/>
          <a:lstStyle/>
          <a:p>
            <a:r>
              <a:t>Backup, primary-source evidence for Mechanisms 1 and 3. GAMI's own regulations, read page by page: offset credits function as a state-issued currency (60% floor, 10% on-demand bond, offset drawn down to fund R&amp;D); government-funded IP vests in GAMI and cannot be moved without consent (R&amp;D Arts 44-45); data is held in-Kingdom with Saudi Eyes Only; exports face a discretionary veto; and listing is quietly rewarded over private family ownership (Licensing 2.12). De jure design, not audited outcome.</a:t>
            </a:r>
          </a:p>
        </p:txBody>
      </p:sp>
      <p:sp>
        <p:nvSpPr>
          <p:cNvPr id="4" name="Slide Number Placeholder 3"/>
          <p:cNvSpPr>
            <a:spLocks noGrp="1"/>
          </p:cNvSpPr>
          <p:nvPr>
            <p:ph type="sldNum" idx="3"/>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p:nvPr>
        </p:nvSpPr>
        <p:spPr/>
      </p:sp>
      <p:sp>
        <p:nvSpPr>
          <p:cNvPr id="3" name="Notes Placeholder 2"/>
          <p:cNvSpPr>
            <a:spLocks noGrp="1"/>
          </p:cNvSpPr>
          <p:nvPr>
            <p:ph type="body"/>
          </p:nvPr>
        </p:nvSpPr>
        <p:spPr/>
        <p:txBody>
          <a:bodyPr/>
          <a:lstStyle/>
          <a:p>
            <a:r>
              <a:t>Outline, ~90 seconds. Signpost only: the shift (oil-rent bargain to a financialised one); the argument (financialised defence capitalism, one state as owner/regulator/customer/producer); the three mechanisms (govern by financial target, the financialised soldier, defence as an asset class); the geography (partners abroad, position regionally); what it means (managed dependence, and the read-across to Iran). Then go.</a:t>
            </a:r>
          </a:p>
        </p:txBody>
      </p:sp>
      <p:sp>
        <p:nvSpPr>
          <p:cNvPr id="4" name="Slide Number Placeholder 3"/>
          <p:cNvSpPr>
            <a:spLocks noGrp="1"/>
          </p:cNvSpPr>
          <p:nvPr>
            <p:ph type="sldNum" idx="3"/>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PlaceHolder 1"/>
          <p:cNvSpPr>
            <a:spLocks noGrp="1" noRot="1" noChangeAspect="1"/>
          </p:cNvSpPr>
          <p:nvPr>
            <p:ph type="sldImg"/>
          </p:nvPr>
        </p:nvSpPr>
        <p:spPr>
          <a:xfrm>
            <a:off x="685800" y="1143000"/>
            <a:ext cx="5486400" cy="3086100"/>
          </a:xfrm>
          <a:prstGeom prst="rect">
            <a:avLst/>
          </a:prstGeom>
          <a:ln w="0">
            <a:noFill/>
          </a:ln>
        </p:spPr>
      </p:sp>
      <p:sp>
        <p:nvSpPr>
          <p:cNvPr id="30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Old bargain to new bargain, as a before/after. The old bargain: external protection, oil-rent welfare plus public jobs, fragment-and-duplicate coup-proofing, the rent paid for consent. The new bargain: after 2014 and the uprisings, MBS centralises through CEDA and the Vision programmes; as the rent shrinks the contract is rewritten to a financialised, debt-led, work-based one, salaries/pensions/homes/insurance through the financial system, loyalty tied to portfolio not handouts, citizen from claimant to indebted subject. The compact table on the right is the evidence of the shift. Defence is one channel of the same financialisation the state runs on the household and on education.</a:t>
            </a:r>
            <a:endParaRPr lang="en-GB" sz="2000" b="0" u="none" strike="noStrike">
              <a:solidFill>
                <a:srgbClr val="000000"/>
              </a:solidFill>
              <a:effectLst/>
              <a:uFillTx/>
              <a:latin typeface="Arial"/>
            </a:endParaRPr>
          </a:p>
        </p:txBody>
      </p:sp>
      <p:sp>
        <p:nvSpPr>
          <p:cNvPr id="308" name="PlaceHolder 3"/>
          <p:cNvSpPr>
            <a:spLocks noGrp="1"/>
          </p:cNvSpPr>
          <p:nvPr>
            <p:ph type="sldNum" idx="5"/>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30BCCFCE-6506-42B1-9F74-13CFAFD2BBA0}" type="slidenum">
              <a:rPr lang="en-US" sz="1200" b="0" u="none" strike="noStrike">
                <a:solidFill>
                  <a:schemeClr val="dk1"/>
                </a:solidFill>
                <a:effectLst/>
                <a:uFillTx/>
                <a:latin typeface="+mn-lt"/>
                <a:ea typeface="+mn-ea"/>
              </a:rPr>
              <a:t>2</a:t>
            </a:fld>
            <a:endParaRPr lang="en-GB" sz="1200" b="0" u="none" strike="noStrike">
              <a:solidFill>
                <a:srgbClr val="000000"/>
              </a:solidFill>
              <a:effectLst/>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PlaceHolder 1"/>
          <p:cNvSpPr>
            <a:spLocks noGrp="1" noRot="1" noChangeAspect="1"/>
          </p:cNvSpPr>
          <p:nvPr>
            <p:ph type="sldImg"/>
          </p:nvPr>
        </p:nvSpPr>
        <p:spPr>
          <a:xfrm>
            <a:off x="685800" y="1143000"/>
            <a:ext cx="5486400" cy="3086100"/>
          </a:xfrm>
          <a:prstGeom prst="rect">
            <a:avLst/>
          </a:prstGeom>
          <a:ln w="0">
            <a:noFill/>
          </a:ln>
        </p:spPr>
      </p:sp>
      <p:sp>
        <p:nvSpPr>
          <p:cNvPr id="31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The thesis: financialised defence capitalism. Four roles at once, owner, regulator, customer-and-producer, integrator. The framework in your terms: state-led not liberal; financialisation replaces patronage as the mode of rule; a governance technology (legible, auditable, directable, tighter than welfare); debt-led not productivity-led; oil-derived capital reclassified, not rentier recycling; domestic circuits; path dependency as a node in the supply chain. Karwowski, Alami &amp; Dixon, Bonizzi et al.</a:t>
            </a:r>
            <a:endParaRPr lang="en-GB" sz="2000" b="0" u="none" strike="noStrike">
              <a:solidFill>
                <a:srgbClr val="000000"/>
              </a:solidFill>
              <a:effectLst/>
              <a:uFillTx/>
              <a:latin typeface="Arial"/>
            </a:endParaRPr>
          </a:p>
        </p:txBody>
      </p:sp>
      <p:sp>
        <p:nvSpPr>
          <p:cNvPr id="311" name="PlaceHolder 3"/>
          <p:cNvSpPr>
            <a:spLocks noGrp="1"/>
          </p:cNvSpPr>
          <p:nvPr>
            <p:ph type="sldNum" idx="6"/>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3B21E579-B1C6-4B04-B707-42E2D5BA0591}" type="slidenum">
              <a:rPr lang="en-US" sz="1200" b="0" u="none" strike="noStrike">
                <a:solidFill>
                  <a:schemeClr val="dk1"/>
                </a:solidFill>
                <a:effectLst/>
                <a:uFillTx/>
                <a:latin typeface="+mn-lt"/>
                <a:ea typeface="+mn-ea"/>
              </a:rPr>
              <a:t>3</a:t>
            </a:fld>
            <a:endParaRPr lang="en-GB" sz="1200" b="0" u="none" strike="noStrike">
              <a:solidFill>
                <a:srgbClr val="000000"/>
              </a:solidFill>
              <a:effectLst/>
              <a:uFillTx/>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PlaceHolder 1"/>
          <p:cNvSpPr>
            <a:spLocks noGrp="1" noRot="1" noChangeAspect="1"/>
          </p:cNvSpPr>
          <p:nvPr>
            <p:ph type="sldImg"/>
          </p:nvPr>
        </p:nvSpPr>
        <p:spPr>
          <a:xfrm>
            <a:off x="685800" y="1143000"/>
            <a:ext cx="5486400" cy="3086100"/>
          </a:xfrm>
          <a:prstGeom prst="rect">
            <a:avLst/>
          </a:prstGeom>
          <a:ln w="0">
            <a:noFill/>
          </a:ln>
        </p:spPr>
      </p:sp>
      <p:sp>
        <p:nvSpPr>
          <p:cNvPr id="31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The state as coordinator. MBS chairs CEDA and PIF; PIF owns SAMI; his brother KbS is Minister of Defence, chairs SAMI, deputy-chairs GAMI. The four apparatuses sit on GAMI's board, which is stacked with finance experts, the financialised lens. Money centralises more cheaply than coercion. The July 2026 reshuffle: minerals to a royal, GAMI to a technocrat, chair stays MBS.</a:t>
            </a:r>
            <a:endParaRPr lang="en-GB" sz="2000" b="0" u="none" strike="noStrike">
              <a:solidFill>
                <a:srgbClr val="000000"/>
              </a:solidFill>
              <a:effectLst/>
              <a:uFillTx/>
              <a:latin typeface="Arial"/>
            </a:endParaRPr>
          </a:p>
        </p:txBody>
      </p:sp>
      <p:sp>
        <p:nvSpPr>
          <p:cNvPr id="314" name="PlaceHolder 3"/>
          <p:cNvSpPr>
            <a:spLocks noGrp="1"/>
          </p:cNvSpPr>
          <p:nvPr>
            <p:ph type="sldNum" idx="7"/>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F2419855-E389-4269-9BE1-597EA442EC0C}" type="slidenum">
              <a:rPr lang="en-US" sz="1200" b="0" u="none" strike="noStrike">
                <a:solidFill>
                  <a:schemeClr val="dk1"/>
                </a:solidFill>
                <a:effectLst/>
                <a:uFillTx/>
                <a:latin typeface="+mn-lt"/>
                <a:ea typeface="+mn-ea"/>
              </a:rPr>
              <a:t>4</a:t>
            </a:fld>
            <a:endParaRPr lang="en-GB" sz="1200" b="0" u="none" strike="noStrike">
              <a:solidFill>
                <a:srgbClr val="000000"/>
              </a:solidFill>
              <a:effectLst/>
              <a:uFillTx/>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PlaceHolder 1"/>
          <p:cNvSpPr>
            <a:spLocks noGrp="1" noRot="1" noChangeAspect="1"/>
          </p:cNvSpPr>
          <p:nvPr>
            <p:ph type="sldImg"/>
          </p:nvPr>
        </p:nvSpPr>
        <p:spPr>
          <a:xfrm>
            <a:off x="685800" y="1143000"/>
            <a:ext cx="5486040" cy="3085920"/>
          </a:xfrm>
          <a:prstGeom prst="rect">
            <a:avLst/>
          </a:prstGeom>
          <a:ln w="0">
            <a:noFill/>
          </a:ln>
        </p:spPr>
      </p:sp>
      <p:sp>
        <p:nvSpPr>
          <p:cNvPr id="31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Reworked pivot and driver together, framed as affordability, not 'arithmetic'. Saudi cannot afford imported security and the US will not subsidise it cheaply; localisation is forced. Fiscal facts: the 2025 deficit was SAR 277bn, fully debt-financed, with the budget planning deficits every year out to 2028. Headline public debt is SAR 1,667bn, only 34% of GDP, which looks modest, but that is the tell of the argument: with no autonomous private sector, the state-directed private credit (~69% of GDP, banking assets ~97% of GDP) plus off-balance-sheet PIF and megaproject debt is effectively the state's own leverage, so the real figure is near or above 100% of GDP. Dropped the Aramco-dividend detour. The Iran wars proved the ~100:1 attrition economics; Saudi lost fiscally and declined the war. Geography line dropped, photos restored.</a:t>
            </a:r>
            <a:endParaRPr lang="en-GB" sz="2000" b="0" u="none" strike="noStrike">
              <a:solidFill>
                <a:srgbClr val="000000"/>
              </a:solidFill>
              <a:effectLst/>
              <a:uFillTx/>
              <a:latin typeface="Arial"/>
            </a:endParaRPr>
          </a:p>
        </p:txBody>
      </p:sp>
      <p:sp>
        <p:nvSpPr>
          <p:cNvPr id="317" name="PlaceHolder 3"/>
          <p:cNvSpPr>
            <a:spLocks noGrp="1"/>
          </p:cNvSpPr>
          <p:nvPr>
            <p:ph type="sldNum" idx="8"/>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1588E130-AD9C-4C2F-877E-0983E10B81BA}" type="slidenum">
              <a:rPr lang="en-US" sz="1200" b="0" u="none" strike="noStrike">
                <a:solidFill>
                  <a:schemeClr val="dk1"/>
                </a:solidFill>
                <a:effectLst/>
                <a:uFillTx/>
                <a:latin typeface="+mn-lt"/>
                <a:ea typeface="+mn-ea"/>
              </a:rPr>
              <a:t>5</a:t>
            </a:fld>
            <a:endParaRPr lang="en-GB" sz="1200" b="0" u="none" strike="noStrike">
              <a:solidFill>
                <a:srgbClr val="000000"/>
              </a:solidFill>
              <a:effectLst/>
              <a:uFillTx/>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noRot="1" noChangeAspect="1"/>
          </p:cNvSpPr>
          <p:nvPr>
            <p:ph type="sldImg"/>
          </p:nvPr>
        </p:nvSpPr>
        <p:spPr>
          <a:xfrm>
            <a:off x="685800" y="1143000"/>
            <a:ext cx="5486040" cy="3085920"/>
          </a:xfrm>
          <a:prstGeom prst="rect">
            <a:avLst/>
          </a:prstGeom>
          <a:ln w="0">
            <a:noFill/>
          </a:ln>
        </p:spPr>
      </p:sp>
      <p:sp>
        <p:nvSpPr>
          <p:cNvPr id="31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dirty="0">
                <a:solidFill>
                  <a:srgbClr val="000000"/>
                </a:solidFill>
                <a:effectLst/>
                <a:uFillTx/>
                <a:latin typeface="Arial"/>
              </a:rPr>
              <a:t>Mechanism 1: governing by indicator, the governance-technology point. GAMI's KPIs, licensing and the Industrial Participation rule (contracts &gt;$40m must </a:t>
            </a:r>
            <a:r>
              <a:rPr lang="en-US" sz="2000" b="0" u="none" strike="noStrike" dirty="0" err="1">
                <a:solidFill>
                  <a:srgbClr val="000000"/>
                </a:solidFill>
                <a:effectLst/>
                <a:uFillTx/>
                <a:latin typeface="Arial"/>
              </a:rPr>
              <a:t>localise</a:t>
            </a:r>
            <a:r>
              <a:rPr lang="en-US" sz="2000" b="0" u="none" strike="noStrike" dirty="0">
                <a:solidFill>
                  <a:srgbClr val="000000"/>
                </a:solidFill>
                <a:effectLst/>
                <a:uFillTx/>
                <a:latin typeface="Arial"/>
              </a:rPr>
              <a:t> ~60% and create Saudi jobs) make the sector legible and directable, and convert foreign contracts into local jobs (&gt;34,000, target 100,000 by 2030). But the value ladder shows capture without capability: assembly/MRO/ammunition, not design; subsystems and IP stay foreign.</a:t>
            </a:r>
            <a:endParaRPr lang="en-GB" sz="2000" b="0" u="none" strike="noStrike" dirty="0">
              <a:solidFill>
                <a:srgbClr val="000000"/>
              </a:solidFill>
              <a:effectLst/>
              <a:uFillTx/>
              <a:latin typeface="Arial"/>
            </a:endParaRPr>
          </a:p>
          <a:p>
            <a:r>
              <a:t>Note on the ~$20.7bn retained in-country: this is a derived estimate, roughly the 2025 military budget times the 24.89% localisation share, not a standalone GAMI disclosure. Be ready to show the arithmetic if challenged.</a:t>
            </a:r>
          </a:p>
        </p:txBody>
      </p:sp>
      <p:sp>
        <p:nvSpPr>
          <p:cNvPr id="320" name="PlaceHolder 3"/>
          <p:cNvSpPr>
            <a:spLocks noGrp="1"/>
          </p:cNvSpPr>
          <p:nvPr>
            <p:ph type="sldNum" idx="9"/>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DA0D96FD-59C0-4017-B75A-591FD7315E16}" type="slidenum">
              <a:rPr lang="en-US" sz="1200" b="0" u="none" strike="noStrike">
                <a:solidFill>
                  <a:schemeClr val="dk1"/>
                </a:solidFill>
                <a:effectLst/>
                <a:uFillTx/>
                <a:latin typeface="+mn-lt"/>
                <a:ea typeface="+mn-ea"/>
              </a:rPr>
              <a:t>6</a:t>
            </a:fld>
            <a:endParaRPr lang="en-GB" sz="1200" b="0" u="none" strike="noStrike">
              <a:solidFill>
                <a:srgbClr val="000000"/>
              </a:solidFill>
              <a:effectLst/>
              <a:uFillTx/>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PlaceHolder 1"/>
          <p:cNvSpPr>
            <a:spLocks noGrp="1" noRot="1" noChangeAspect="1"/>
          </p:cNvSpPr>
          <p:nvPr>
            <p:ph type="sldImg"/>
          </p:nvPr>
        </p:nvSpPr>
        <p:spPr>
          <a:xfrm>
            <a:off x="685800" y="1143000"/>
            <a:ext cx="5486400" cy="3086100"/>
          </a:xfrm>
          <a:prstGeom prst="rect">
            <a:avLst/>
          </a:prstGeom>
          <a:ln w="0">
            <a:noFill/>
          </a:ln>
        </p:spPr>
      </p:sp>
      <p:sp>
        <p:nvSpPr>
          <p:cNvPr id="32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Mechanism 2: making financial subjects, and coup-proofing through it. The soldier's salary, pension (GOSI/Hassana market-invested since the 2021 merger), home (REDF mortgage), insurance (compulsory), and even school fees and car (BNPL/finance) are all financial products, the whole household financialised (85% e-payments, household debt 31.6% of GDP). The payoff, in the author's words: a financialised soldier cannot miss a bill; acting against the system costs him everything, so he protects it; loyalty is capitalised; money coup-proofs more cheaply than guns. Documented plumbing; the coup-proofing synthesis is the author's original contribution.</a:t>
            </a:r>
            <a:endParaRPr lang="en-GB" sz="2000" b="0" u="none" strike="noStrike">
              <a:solidFill>
                <a:srgbClr val="000000"/>
              </a:solidFill>
              <a:effectLst/>
              <a:uFillTx/>
              <a:latin typeface="Arial"/>
            </a:endParaRPr>
          </a:p>
        </p:txBody>
      </p:sp>
      <p:sp>
        <p:nvSpPr>
          <p:cNvPr id="323" name="PlaceHolder 3"/>
          <p:cNvSpPr>
            <a:spLocks noGrp="1"/>
          </p:cNvSpPr>
          <p:nvPr>
            <p:ph type="sldNum" idx="10"/>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A359AC4D-BCFB-4610-8561-5F0A04FC3AF4}" type="slidenum">
              <a:rPr lang="en-US" sz="1200" b="0" u="none" strike="noStrike">
                <a:solidFill>
                  <a:schemeClr val="dk1"/>
                </a:solidFill>
                <a:effectLst/>
                <a:uFillTx/>
                <a:latin typeface="+mn-lt"/>
                <a:ea typeface="+mn-ea"/>
              </a:rPr>
              <a:t>7</a:t>
            </a:fld>
            <a:endParaRPr lang="en-GB" sz="1200" b="0" u="none" strike="noStrike">
              <a:solidFill>
                <a:srgbClr val="000000"/>
              </a:solidFill>
              <a:effectLst/>
              <a:uFillTx/>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PlaceHolder 1"/>
          <p:cNvSpPr>
            <a:spLocks noGrp="1" noRot="1" noChangeAspect="1"/>
          </p:cNvSpPr>
          <p:nvPr>
            <p:ph type="sldImg"/>
          </p:nvPr>
        </p:nvSpPr>
        <p:spPr>
          <a:xfrm>
            <a:off x="685800" y="1143000"/>
            <a:ext cx="5486040" cy="3085920"/>
          </a:xfrm>
          <a:prstGeom prst="rect">
            <a:avLst/>
          </a:prstGeom>
          <a:ln w="0">
            <a:noFill/>
          </a:ln>
        </p:spPr>
      </p:sp>
      <p:sp>
        <p:nvSpPr>
          <p:cNvPr id="32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Mechanism 3, rebuilt around the three real means of making defence an asset class: (1) JOINT VENTURES, SAMI's divisions are JVs with Western primes, capability packaged as co-owned equity vehicles; (2) SAMI CREATED AND LEVERAGED, the state built SAMI in 2017 and had it borrow ~$1.8bn (2022); value sits on the state balance sheet, no disclosed profit; (3) LISTED COMPANIES THROUGH CONTRACTS, ordinary listed suppliers disclose defence contracts under CMA rules (Anmat, Tibbiyah), so the budget surfaces in the market, with MASNA and the state-run World Defense Show on top. Household loop removed, it is already in Mechanism 2.</a:t>
            </a:r>
            <a:endParaRPr lang="en-GB" sz="2000" b="0" u="none" strike="noStrike">
              <a:solidFill>
                <a:srgbClr val="000000"/>
              </a:solidFill>
              <a:effectLst/>
              <a:uFillTx/>
              <a:latin typeface="Arial"/>
            </a:endParaRPr>
          </a:p>
        </p:txBody>
      </p:sp>
      <p:sp>
        <p:nvSpPr>
          <p:cNvPr id="326" name="PlaceHolder 3"/>
          <p:cNvSpPr>
            <a:spLocks noGrp="1"/>
          </p:cNvSpPr>
          <p:nvPr>
            <p:ph type="sldNum" idx="11"/>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C8399992-EFA8-45F3-8BE1-8DE7265E2A36}" type="slidenum">
              <a:rPr lang="en-US" sz="1200" b="0" u="none" strike="noStrike">
                <a:solidFill>
                  <a:schemeClr val="dk1"/>
                </a:solidFill>
                <a:effectLst/>
                <a:uFillTx/>
                <a:latin typeface="+mn-lt"/>
                <a:ea typeface="+mn-ea"/>
              </a:rPr>
              <a:t>8</a:t>
            </a:fld>
            <a:endParaRPr lang="en-GB" sz="1200" b="0" u="none" strike="noStrike">
              <a:solidFill>
                <a:srgbClr val="000000"/>
              </a:solidFill>
              <a:effectLst/>
              <a:uFillTx/>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PlaceHolder 1"/>
          <p:cNvSpPr>
            <a:spLocks noGrp="1" noRot="1" noChangeAspect="1"/>
          </p:cNvSpPr>
          <p:nvPr>
            <p:ph type="sldImg"/>
          </p:nvPr>
        </p:nvSpPr>
        <p:spPr>
          <a:xfrm>
            <a:off x="685800" y="1143000"/>
            <a:ext cx="5486040" cy="3085920"/>
          </a:xfrm>
          <a:prstGeom prst="rect">
            <a:avLst/>
          </a:prstGeom>
          <a:ln w="0">
            <a:noFill/>
          </a:ln>
        </p:spPr>
      </p:sp>
      <p:sp>
        <p:nvSpPr>
          <p:cNvPr id="32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gn="l">
              <a:lnSpc>
                <a:spcPct val="100000"/>
              </a:lnSpc>
              <a:buNone/>
            </a:pPr>
            <a:r>
              <a:rPr lang="en-US" sz="2000" b="0" u="none" strike="noStrike">
                <a:solidFill>
                  <a:srgbClr val="000000"/>
                </a:solidFill>
                <a:effectLst/>
                <a:uFillTx/>
                <a:latin typeface="Arial"/>
              </a:rPr>
              <a:t>SAMI's own ecosystem diagram from its April 2024 corporate presentation, reproduced exactly, then extended. Read it straight: the ring of state bodies (educational institutions, defence and security entities, regulators, enablers, R&amp;D institutes) on top; SAMI the hub; and the row of operating divisions, each a joint venture (Navantia, GDLS, Airbus/Figeac, MBDA, LIG Nex1, L3Harris, Thales) or subsidiary. My one addition is the bottom tier: the local listed suppliers and civilian tail (Anmat, Tibbiyah, Elm and the rest) that carry the non-defence side, showing how the defence budget is recycled back to the state through Tadawul, the banks and GOSI/Hassana/PIF.</a:t>
            </a:r>
            <a:endParaRPr lang="en-GB" sz="2000" b="0" u="none" strike="noStrike">
              <a:solidFill>
                <a:srgbClr val="000000"/>
              </a:solidFill>
              <a:effectLst/>
              <a:uFillTx/>
              <a:latin typeface="Arial"/>
            </a:endParaRPr>
          </a:p>
        </p:txBody>
      </p:sp>
      <p:sp>
        <p:nvSpPr>
          <p:cNvPr id="329" name="PlaceHolder 3"/>
          <p:cNvSpPr>
            <a:spLocks noGrp="1"/>
          </p:cNvSpPr>
          <p:nvPr>
            <p:ph type="sldNum" idx="12"/>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9B92D5B0-3054-4F03-A752-237FE21C4030}" type="slidenum">
              <a:rPr lang="en-US" sz="1200" b="0" u="none" strike="noStrike">
                <a:solidFill>
                  <a:schemeClr val="dk1"/>
                </a:solidFill>
                <a:effectLst/>
                <a:uFillTx/>
                <a:latin typeface="+mn-lt"/>
                <a:ea typeface="+mn-ea"/>
              </a:rPr>
              <a:t>9</a:t>
            </a:fld>
            <a:endParaRPr lang="en-GB" sz="1200" b="0" u="none" strike="noStrike">
              <a:solidFill>
                <a:srgbClr val="000000"/>
              </a:solidFill>
              <a:effectLst/>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DEFAULT">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080" cy="1144800"/>
          </a:xfrm>
          <a:prstGeom prst="rect">
            <a:avLst/>
          </a:prstGeom>
          <a:noFill/>
          <a:ln w="0">
            <a:noFill/>
          </a:ln>
        </p:spPr>
        <p:txBody>
          <a:bodyPr lIns="0" tIns="0" rIns="0" bIns="0" anchor="ctr">
            <a:noAutofit/>
          </a:bodyPr>
          <a:lstStyle>
            <a:lvl1pPr indent="0" algn="l">
              <a:buNone/>
              <a:defRPr lang="en-GB" sz="1800" b="0" u="none" strike="noStrike">
                <a:solidFill>
                  <a:schemeClr val="dk1"/>
                </a:solidFill>
                <a:effectLst/>
                <a:uFillTx/>
                <a:latin typeface="Calibri"/>
              </a:defRPr>
            </a:lvl1pPr>
          </a:lstStyle>
          <a:p>
            <a:pPr indent="0" algn="l">
              <a:buNone/>
            </a:pPr>
            <a:r>
              <a:rPr lang="en-GB" sz="1800" b="0" u="none" strike="noStrike">
                <a:solidFill>
                  <a:schemeClr val="dk1"/>
                </a:solidFill>
                <a:effectLst/>
                <a:uFillTx/>
                <a:latin typeface="Calibri"/>
              </a:rPr>
              <a:t>Click to edit the title text format</a:t>
            </a:r>
          </a:p>
        </p:txBody>
      </p:sp>
      <p:sp>
        <p:nvSpPr>
          <p:cNvPr id="3" name="PlaceHolder 2"/>
          <p:cNvSpPr>
            <a:spLocks noGrp="1"/>
          </p:cNvSpPr>
          <p:nvPr>
            <p:ph type="body"/>
          </p:nvPr>
        </p:nvSpPr>
        <p:spPr>
          <a:xfrm>
            <a:off x="609480" y="1604520"/>
            <a:ext cx="10972080" cy="3977280"/>
          </a:xfrm>
          <a:prstGeom prst="rect">
            <a:avLst/>
          </a:prstGeom>
          <a:noFill/>
          <a:ln w="0">
            <a:noFill/>
          </a:ln>
        </p:spPr>
        <p:txBody>
          <a:bodyPr lIns="0" tIns="0" rIns="0" bIns="0" anchor="t">
            <a:normAutofit/>
          </a:bodyPr>
          <a:lstStyle>
            <a:lvl1pPr algn="l">
              <a:spcBef>
                <a:spcPts val="1417"/>
              </a:spcBef>
              <a:buClr>
                <a:srgbClr val="000000"/>
              </a:buClr>
              <a:buSzPct val="45000"/>
              <a:buFont typeface="Wingdings" charset="2"/>
              <a:buChar char=""/>
              <a:defRPr lang="en-GB" sz="3200" b="0" u="none" strike="noStrike">
                <a:solidFill>
                  <a:schemeClr val="dk1"/>
                </a:solidFill>
                <a:effectLst/>
                <a:uFillTx/>
                <a:latin typeface="Calibri"/>
              </a:defRPr>
            </a:lvl1pPr>
            <a:lvl2pPr lvl="1" algn="l">
              <a:spcBef>
                <a:spcPts val="1134"/>
              </a:spcBef>
              <a:buClr>
                <a:srgbClr val="000000"/>
              </a:buClr>
              <a:buSzPct val="75000"/>
              <a:buFont typeface="Symbol" charset="2"/>
              <a:buChar char=""/>
              <a:defRPr lang="en-GB" sz="2400" b="0" u="none" strike="noStrike">
                <a:solidFill>
                  <a:schemeClr val="dk1"/>
                </a:solidFill>
                <a:effectLst/>
                <a:uFillTx/>
                <a:latin typeface="Calibri"/>
              </a:defRPr>
            </a:lvl2pPr>
            <a:lvl3pPr lvl="2" algn="l">
              <a:spcBef>
                <a:spcPts val="850"/>
              </a:spcBef>
              <a:buClr>
                <a:srgbClr val="000000"/>
              </a:buClr>
              <a:buSzPct val="45000"/>
              <a:buFont typeface="Wingdings" charset="2"/>
              <a:buChar char=""/>
              <a:defRPr lang="en-GB" sz="2000" b="0" u="none" strike="noStrike">
                <a:solidFill>
                  <a:schemeClr val="dk1"/>
                </a:solidFill>
                <a:effectLst/>
                <a:uFillTx/>
                <a:latin typeface="Calibri"/>
              </a:defRPr>
            </a:lvl3pPr>
            <a:lvl4pPr lvl="3" algn="l">
              <a:spcBef>
                <a:spcPts val="567"/>
              </a:spcBef>
              <a:buClr>
                <a:srgbClr val="000000"/>
              </a:buClr>
              <a:buSzPct val="75000"/>
              <a:buFont typeface="Symbol" charset="2"/>
              <a:buChar char=""/>
              <a:defRPr lang="en-GB" sz="2000" b="0" u="none" strike="noStrike">
                <a:solidFill>
                  <a:schemeClr val="dk1"/>
                </a:solidFill>
                <a:effectLst/>
                <a:uFillTx/>
                <a:latin typeface="Calibri"/>
              </a:defRPr>
            </a:lvl4pPr>
            <a:lvl5pPr lvl="4" algn="l">
              <a:spcBef>
                <a:spcPts val="283"/>
              </a:spcBef>
              <a:buClr>
                <a:srgbClr val="000000"/>
              </a:buClr>
              <a:buSzPct val="45000"/>
              <a:buFont typeface="Wingdings" charset="2"/>
              <a:buChar char=""/>
              <a:defRPr lang="en-GB" sz="2000" b="0" u="none" strike="noStrike">
                <a:solidFill>
                  <a:schemeClr val="dk1"/>
                </a:solidFill>
                <a:effectLst/>
                <a:uFillTx/>
                <a:latin typeface="Calibri"/>
              </a:defRPr>
            </a:lvl5pPr>
            <a:lvl6pPr lvl="5" algn="l">
              <a:spcBef>
                <a:spcPts val="283"/>
              </a:spcBef>
              <a:buClr>
                <a:srgbClr val="000000"/>
              </a:buClr>
              <a:buSzPct val="45000"/>
              <a:buFont typeface="Wingdings" charset="2"/>
              <a:buChar char=""/>
              <a:defRPr lang="en-GB" sz="2000" b="0" u="none" strike="noStrike">
                <a:solidFill>
                  <a:schemeClr val="dk1"/>
                </a:solidFill>
                <a:effectLst/>
                <a:uFillTx/>
                <a:latin typeface="Calibri"/>
              </a:defRPr>
            </a:lvl6pPr>
            <a:lvl7pPr lvl="6" algn="l">
              <a:spcBef>
                <a:spcPts val="283"/>
              </a:spcBef>
              <a:buClr>
                <a:srgbClr val="000000"/>
              </a:buClr>
              <a:buSzPct val="45000"/>
              <a:buFont typeface="Wingdings" charset="2"/>
              <a:buChar char=""/>
              <a:defRPr lang="en-GB" sz="2000" b="0" u="none" strike="noStrike">
                <a:solidFill>
                  <a:schemeClr val="dk1"/>
                </a:solidFill>
                <a:effectLst/>
                <a:uFillTx/>
                <a:latin typeface="Calibri"/>
              </a:defRPr>
            </a:lvl7pPr>
          </a:lstStyle>
          <a:p>
            <a:pPr marL="432000" indent="-324000" algn="l">
              <a:spcBef>
                <a:spcPts val="1417"/>
              </a:spcBef>
              <a:buClr>
                <a:srgbClr val="000000"/>
              </a:buClr>
              <a:buSzPct val="45000"/>
              <a:buFont typeface="Wingdings" charset="2"/>
              <a:buChar char=""/>
            </a:pPr>
            <a:r>
              <a:rPr lang="en-GB" sz="3200" b="0" u="none" strike="noStrike">
                <a:solidFill>
                  <a:schemeClr val="dk1"/>
                </a:solidFill>
                <a:effectLst/>
                <a:uFillTx/>
                <a:latin typeface="Calibri"/>
              </a:rPr>
              <a:t>Click to edit the outline text format</a:t>
            </a:r>
          </a:p>
          <a:p>
            <a:pPr marL="864000" lvl="1" indent="-324000" algn="l">
              <a:spcBef>
                <a:spcPts val="1134"/>
              </a:spcBef>
              <a:buClr>
                <a:srgbClr val="000000"/>
              </a:buClr>
              <a:buSzPct val="75000"/>
              <a:buFont typeface="Symbol" charset="2"/>
              <a:buChar char=""/>
            </a:pPr>
            <a:r>
              <a:rPr lang="en-GB" sz="2400" b="0" u="none" strike="noStrike">
                <a:solidFill>
                  <a:schemeClr val="dk1"/>
                </a:solidFill>
                <a:effectLst/>
                <a:uFillTx/>
                <a:latin typeface="Calibri"/>
              </a:rPr>
              <a:t>Second Outline Level</a:t>
            </a:r>
          </a:p>
          <a:p>
            <a:pPr marL="1296000" lvl="2" indent="-288000" algn="l">
              <a:spcBef>
                <a:spcPts val="850"/>
              </a:spcBef>
              <a:buClr>
                <a:srgbClr val="000000"/>
              </a:buClr>
              <a:buSzPct val="45000"/>
              <a:buFont typeface="Wingdings" charset="2"/>
              <a:buChar char=""/>
            </a:pPr>
            <a:r>
              <a:rPr lang="en-GB" sz="2000" b="0" u="none" strike="noStrike">
                <a:solidFill>
                  <a:schemeClr val="dk1"/>
                </a:solidFill>
                <a:effectLst/>
                <a:uFillTx/>
                <a:latin typeface="Calibri"/>
              </a:rPr>
              <a:t>Third Outline Level</a:t>
            </a:r>
          </a:p>
          <a:p>
            <a:pPr marL="1728000" lvl="3" indent="-216000" algn="l">
              <a:spcBef>
                <a:spcPts val="567"/>
              </a:spcBef>
              <a:buClr>
                <a:srgbClr val="000000"/>
              </a:buClr>
              <a:buSzPct val="75000"/>
              <a:buFont typeface="Symbol" charset="2"/>
              <a:buChar char=""/>
            </a:pPr>
            <a:r>
              <a:rPr lang="en-GB" sz="2000" b="0" u="none" strike="noStrike">
                <a:solidFill>
                  <a:schemeClr val="dk1"/>
                </a:solidFill>
                <a:effectLst/>
                <a:uFillTx/>
                <a:latin typeface="Calibri"/>
              </a:rPr>
              <a:t>Fourth Outline Level</a:t>
            </a:r>
          </a:p>
          <a:p>
            <a:pPr marL="2160000" lvl="4" indent="-216000" algn="l">
              <a:spcBef>
                <a:spcPts val="283"/>
              </a:spcBef>
              <a:buClr>
                <a:srgbClr val="000000"/>
              </a:buClr>
              <a:buSzPct val="45000"/>
              <a:buFont typeface="Wingdings" charset="2"/>
              <a:buChar char=""/>
            </a:pPr>
            <a:r>
              <a:rPr lang="en-GB" sz="2000" b="0" u="none" strike="noStrike">
                <a:solidFill>
                  <a:schemeClr val="dk1"/>
                </a:solidFill>
                <a:effectLst/>
                <a:uFillTx/>
                <a:latin typeface="Calibri"/>
              </a:rPr>
              <a:t>Fifth Outline Level</a:t>
            </a:r>
          </a:p>
          <a:p>
            <a:pPr marL="2592000" lvl="5" indent="-216000" algn="l">
              <a:spcBef>
                <a:spcPts val="283"/>
              </a:spcBef>
              <a:buClr>
                <a:srgbClr val="000000"/>
              </a:buClr>
              <a:buSzPct val="45000"/>
              <a:buFont typeface="Wingdings" charset="2"/>
              <a:buChar char=""/>
            </a:pPr>
            <a:r>
              <a:rPr lang="en-GB" sz="2000" b="0" u="none" strike="noStrike">
                <a:solidFill>
                  <a:schemeClr val="dk1"/>
                </a:solidFill>
                <a:effectLst/>
                <a:uFillTx/>
                <a:latin typeface="Calibri"/>
              </a:rPr>
              <a:t>Sixth Outline Level</a:t>
            </a:r>
          </a:p>
          <a:p>
            <a:pPr marL="3024000" lvl="6" indent="-216000" algn="l">
              <a:spcBef>
                <a:spcPts val="283"/>
              </a:spcBef>
              <a:buClr>
                <a:srgbClr val="000000"/>
              </a:buClr>
              <a:buSzPct val="45000"/>
              <a:buFont typeface="Wingdings" charset="2"/>
              <a:buChar char=""/>
            </a:pPr>
            <a:r>
              <a:rPr lang="en-GB" sz="2000" b="0" u="none" strike="noStrike">
                <a:solidFill>
                  <a:schemeClr val="dk1"/>
                </a:solidFill>
                <a:effectLst/>
                <a:uFillTx/>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3252C"/>
        </a:solidFill>
        <a:effectLst/>
      </p:bgPr>
    </p:bg>
    <p:spTree>
      <p:nvGrpSpPr>
        <p:cNvPr id="1" name=""/>
        <p:cNvGrpSpPr/>
        <p:nvPr/>
      </p:nvGrpSpPr>
      <p:grpSpPr>
        <a:xfrm>
          <a:off x="0" y="0"/>
          <a:ext cx="0" cy="0"/>
          <a:chOff x="0" y="0"/>
          <a:chExt cx="0" cy="0"/>
        </a:xfrm>
      </p:grpSpPr>
      <p:sp>
        <p:nvSpPr>
          <p:cNvPr id="10" name="Text 0"/>
          <p:cNvSpPr/>
          <p:nvPr/>
        </p:nvSpPr>
        <p:spPr>
          <a:xfrm>
            <a:off x="822960" y="914400"/>
            <a:ext cx="1060668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00" b="1" u="none" strike="noStrike" spc="139">
                <a:solidFill>
                  <a:srgbClr val="C29A4B"/>
                </a:solidFill>
                <a:effectLst/>
                <a:uFillTx/>
                <a:latin typeface="Calibri"/>
                <a:ea typeface="Calibri"/>
              </a:rPr>
              <a:t>CJRES 2026  ·  THEME 2, REVISITING THE ECONOMIC GEOGRAPHIES OF THE DEFENCE INDUSTRY</a:t>
            </a:r>
            <a:endParaRPr lang="en-GB" sz="1200" b="0" u="none" strike="noStrike">
              <a:solidFill>
                <a:srgbClr val="FFFFFF"/>
              </a:solidFill>
              <a:effectLst/>
              <a:uFillTx/>
              <a:latin typeface="Arial"/>
            </a:endParaRPr>
          </a:p>
        </p:txBody>
      </p:sp>
      <p:sp>
        <p:nvSpPr>
          <p:cNvPr id="11" name="Text 1"/>
          <p:cNvSpPr/>
          <p:nvPr/>
        </p:nvSpPr>
        <p:spPr>
          <a:xfrm>
            <a:off x="777240" y="1554480"/>
            <a:ext cx="10606680" cy="1005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5000" b="1" u="none" strike="noStrike">
                <a:solidFill>
                  <a:srgbClr val="FFFFFF"/>
                </a:solidFill>
                <a:effectLst/>
                <a:uFillTx/>
                <a:latin typeface="Cambria"/>
                <a:ea typeface="Cambria"/>
              </a:rPr>
              <a:t>From Importer to Integrator</a:t>
            </a:r>
            <a:endParaRPr lang="en-GB" sz="5000" b="0" u="none" strike="noStrike">
              <a:solidFill>
                <a:srgbClr val="FFFFFF"/>
              </a:solidFill>
              <a:effectLst/>
              <a:uFillTx/>
              <a:latin typeface="Arial"/>
            </a:endParaRPr>
          </a:p>
        </p:txBody>
      </p:sp>
      <p:sp>
        <p:nvSpPr>
          <p:cNvPr id="12" name="Text 2"/>
          <p:cNvSpPr/>
          <p:nvPr/>
        </p:nvSpPr>
        <p:spPr>
          <a:xfrm>
            <a:off x="822960" y="2697480"/>
            <a:ext cx="10240920" cy="822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5000"/>
              </a:lnSpc>
              <a:tabLst>
                <a:tab pos="0" algn="l"/>
              </a:tabLst>
            </a:pPr>
            <a:r>
              <a:rPr lang="en-US" sz="1900" b="0" i="1" u="none" strike="noStrike">
                <a:solidFill>
                  <a:srgbClr val="CADCDD"/>
                </a:solidFill>
                <a:effectLst/>
                <a:uFillTx/>
                <a:latin typeface="Cambria"/>
                <a:ea typeface="Cambria"/>
              </a:rPr>
              <a:t>Financialised defence capitalism, and the economic geographies of Saudi defence industrialisation</a:t>
            </a:r>
            <a:endParaRPr lang="en-GB" sz="1900" b="0" u="none" strike="noStrike">
              <a:solidFill>
                <a:srgbClr val="FFFFFF"/>
              </a:solidFill>
              <a:effectLst/>
              <a:uFillTx/>
              <a:latin typeface="Arial"/>
            </a:endParaRPr>
          </a:p>
        </p:txBody>
      </p:sp>
      <p:sp>
        <p:nvSpPr>
          <p:cNvPr id="13" name="Shape 3"/>
          <p:cNvSpPr/>
          <p:nvPr/>
        </p:nvSpPr>
        <p:spPr>
          <a:xfrm>
            <a:off x="841320" y="3657600"/>
            <a:ext cx="2880000" cy="456840"/>
          </a:xfrm>
          <a:prstGeom prst="roundRect">
            <a:avLst>
              <a:gd name="adj" fmla="val 16000"/>
            </a:avLst>
          </a:prstGeom>
          <a:solidFill>
            <a:srgbClr val="1B333C"/>
          </a:solidFill>
          <a:ln w="1270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14" name="Text 4"/>
          <p:cNvSpPr/>
          <p:nvPr/>
        </p:nvSpPr>
        <p:spPr>
          <a:xfrm>
            <a:off x="841320" y="3657600"/>
            <a:ext cx="288000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300" b="1" u="none" strike="noStrike" spc="150">
                <a:solidFill>
                  <a:srgbClr val="D8B978"/>
                </a:solidFill>
                <a:effectLst/>
                <a:uFillTx/>
                <a:latin typeface="Calibri"/>
                <a:ea typeface="Calibri"/>
              </a:rPr>
              <a:t>MANAGED DEPENDENCE</a:t>
            </a:r>
            <a:endParaRPr lang="en-GB" sz="1300" b="0" u="none" strike="noStrike">
              <a:solidFill>
                <a:srgbClr val="FFFFFF"/>
              </a:solidFill>
              <a:effectLst/>
              <a:uFillTx/>
              <a:latin typeface="Arial"/>
            </a:endParaRPr>
          </a:p>
        </p:txBody>
      </p:sp>
      <p:sp>
        <p:nvSpPr>
          <p:cNvPr id="15" name="Text 5"/>
          <p:cNvSpPr/>
          <p:nvPr/>
        </p:nvSpPr>
        <p:spPr>
          <a:xfrm>
            <a:off x="841320" y="4279320"/>
            <a:ext cx="1042380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endParaRPr lang="en-GB" sz="1150" b="0" u="none" strike="noStrike" dirty="0">
              <a:solidFill>
                <a:srgbClr val="FFFFFF"/>
              </a:solidFill>
              <a:effectLst/>
              <a:uFillTx/>
              <a:latin typeface="Arial"/>
            </a:endParaRPr>
          </a:p>
        </p:txBody>
      </p:sp>
      <p:sp>
        <p:nvSpPr>
          <p:cNvPr id="16" name="Text 6"/>
          <p:cNvSpPr/>
          <p:nvPr/>
        </p:nvSpPr>
        <p:spPr>
          <a:xfrm>
            <a:off x="822960" y="4892040"/>
            <a:ext cx="1005804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600" b="1" u="none" strike="noStrike">
                <a:solidFill>
                  <a:srgbClr val="FFFFFF"/>
                </a:solidFill>
                <a:effectLst/>
                <a:uFillTx/>
                <a:latin typeface="Calibri"/>
                <a:ea typeface="Calibri"/>
              </a:rPr>
              <a:t>Ahmed Alqarout</a:t>
            </a:r>
            <a:r>
              <a:rPr lang="en-US" sz="1600" b="0" u="none" strike="noStrike">
                <a:solidFill>
                  <a:srgbClr val="9FB3B7"/>
                </a:solidFill>
                <a:effectLst/>
                <a:uFillTx/>
                <a:latin typeface="Calibri"/>
                <a:ea typeface="Calibri"/>
              </a:rPr>
              <a:t>   ·   University of Exeter</a:t>
            </a:r>
            <a:endParaRPr lang="en-GB" sz="1600" b="0" u="none" strike="noStrike">
              <a:solidFill>
                <a:srgbClr val="FFFFFF"/>
              </a:solidFill>
              <a:effectLst/>
              <a:uFillTx/>
              <a:latin typeface="Arial"/>
            </a:endParaRPr>
          </a:p>
        </p:txBody>
      </p:sp>
      <p:sp>
        <p:nvSpPr>
          <p:cNvPr id="17" name="Text 7"/>
          <p:cNvSpPr/>
          <p:nvPr/>
        </p:nvSpPr>
        <p:spPr>
          <a:xfrm>
            <a:off x="822960" y="5303520"/>
            <a:ext cx="100580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50" b="0" u="none" strike="noStrike" dirty="0">
                <a:solidFill>
                  <a:srgbClr val="9FB3B7"/>
                </a:solidFill>
                <a:effectLst/>
                <a:uFillTx/>
                <a:latin typeface="Calibri"/>
                <a:ea typeface="Calibri"/>
              </a:rPr>
              <a:t>St Catharine's College, Cambridge  ·  17 July 2026  </a:t>
            </a:r>
            <a:endParaRPr lang="en-GB" sz="1250" b="0" u="none" strike="noStrike" dirty="0">
              <a:solidFill>
                <a:srgbClr val="FFFFFF"/>
              </a:solidFill>
              <a:effectLst/>
              <a:uFillTx/>
              <a:latin typeface="Arial"/>
            </a:endParaRPr>
          </a:p>
        </p:txBody>
      </p:sp>
      <p:sp>
        <p:nvSpPr>
          <p:cNvPr id="18" name="Text 8"/>
          <p:cNvSpPr/>
          <p:nvPr/>
        </p:nvSpPr>
        <p:spPr>
          <a:xfrm>
            <a:off x="502920" y="6473880"/>
            <a:ext cx="82292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5B6D74"/>
                </a:solidFill>
                <a:effectLst/>
                <a:uFillTx/>
                <a:latin typeface="Calibri"/>
                <a:ea typeface="Calibri"/>
              </a:rPr>
              <a:t>From Importer to Integrator</a:t>
            </a:r>
            <a:r>
              <a:rPr lang="en-US" sz="900" b="0" u="none" strike="noStrike">
                <a:solidFill>
                  <a:srgbClr val="5B6D74"/>
                </a:solidFill>
                <a:effectLst/>
                <a:uFillTx/>
                <a:latin typeface="Calibri"/>
                <a:ea typeface="Calibri"/>
              </a:rPr>
              <a:t>   ·   CJRES 2026, St Catharine's College</a:t>
            </a:r>
            <a:endParaRPr lang="en-GB" sz="900" b="0" u="none" strike="noStrike">
              <a:solidFill>
                <a:srgbClr val="FFFFFF"/>
              </a:solidFill>
              <a:effectLst/>
              <a:uFillTx/>
              <a:latin typeface="Arial"/>
            </a:endParaRPr>
          </a:p>
        </p:txBody>
      </p:sp>
      <p:sp>
        <p:nvSpPr>
          <p:cNvPr id="19" name="Text 9"/>
          <p:cNvSpPr/>
          <p:nvPr/>
        </p:nvSpPr>
        <p:spPr>
          <a:xfrm>
            <a:off x="11338560" y="647388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u="none" strike="noStrike">
                <a:solidFill>
                  <a:srgbClr val="5B6D74"/>
                </a:solidFill>
                <a:effectLst/>
                <a:uFillTx/>
                <a:latin typeface="Calibri"/>
                <a:ea typeface="Calibri"/>
              </a:rPr>
              <a:t>1</a:t>
            </a:r>
            <a:endParaRPr lang="en-GB" sz="900" b="0" u="none" strike="noStrike">
              <a:solidFill>
                <a:srgbClr val="FFFFFF"/>
              </a:solidFill>
              <a:effectLst/>
              <a:uFillTx/>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8" name="Text 0"/>
          <p:cNvSpPr/>
          <p:nvPr/>
        </p:nvSpPr>
        <p:spPr>
          <a:xfrm>
            <a:off x="502920" y="42048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spc="201">
                <a:solidFill>
                  <a:srgbClr val="C29A4B"/>
                </a:solidFill>
                <a:effectLst/>
                <a:uFillTx/>
                <a:latin typeface="Calibri"/>
                <a:ea typeface="Calibri"/>
              </a:rPr>
              <a:t>THE GEOGRAPHY · GLOBAL</a:t>
            </a:r>
            <a:endParaRPr lang="en-GB" sz="1100" b="0" u="none" strike="noStrike">
              <a:solidFill>
                <a:srgbClr val="000000"/>
              </a:solidFill>
              <a:effectLst/>
              <a:uFillTx/>
              <a:latin typeface="Arial"/>
            </a:endParaRPr>
          </a:p>
        </p:txBody>
      </p:sp>
      <p:sp>
        <p:nvSpPr>
          <p:cNvPr id="229" name="Text 1"/>
          <p:cNvSpPr/>
          <p:nvPr/>
        </p:nvSpPr>
        <p:spPr>
          <a:xfrm>
            <a:off x="502920" y="731520"/>
            <a:ext cx="1115532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500" b="1" u="none" strike="noStrike">
                <a:solidFill>
                  <a:srgbClr val="13252C"/>
                </a:solidFill>
                <a:effectLst/>
                <a:uFillTx/>
                <a:latin typeface="Cambria"/>
                <a:ea typeface="Cambria"/>
              </a:rPr>
              <a:t>Hedging across three fighter paths, US, Europe and Turkey</a:t>
            </a:r>
            <a:endParaRPr lang="en-GB" sz="2500" b="0" u="none" strike="noStrike">
              <a:solidFill>
                <a:srgbClr val="000000"/>
              </a:solidFill>
              <a:effectLst/>
              <a:uFillTx/>
              <a:latin typeface="Arial"/>
            </a:endParaRPr>
          </a:p>
        </p:txBody>
      </p:sp>
      <p:pic>
        <p:nvPicPr>
          <p:cNvPr id="230" name="Image 0" descr="world_map_v3.png"/>
          <p:cNvPicPr/>
          <p:nvPr/>
        </p:nvPicPr>
        <p:blipFill>
          <a:blip r:embed="rId3"/>
          <a:stretch/>
        </p:blipFill>
        <p:spPr>
          <a:xfrm>
            <a:off x="274320" y="1417320"/>
            <a:ext cx="11612520" cy="3365640"/>
          </a:xfrm>
          <a:prstGeom prst="rect">
            <a:avLst/>
          </a:prstGeom>
          <a:noFill/>
          <a:ln w="0">
            <a:noFill/>
          </a:ln>
        </p:spPr>
      </p:pic>
      <p:sp>
        <p:nvSpPr>
          <p:cNvPr id="231" name="Text 2"/>
          <p:cNvSpPr/>
          <p:nvPr/>
        </p:nvSpPr>
        <p:spPr>
          <a:xfrm>
            <a:off x="6446520" y="3566160"/>
            <a:ext cx="164556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00" b="1" i="1" u="none" strike="noStrike" dirty="0">
                <a:solidFill>
                  <a:srgbClr val="C29A4B"/>
                </a:solidFill>
                <a:effectLst/>
                <a:uFillTx/>
                <a:latin typeface="Calibri"/>
                <a:ea typeface="Calibri"/>
              </a:rPr>
              <a:t>Saudi Arabia</a:t>
            </a:r>
            <a:endParaRPr lang="en-GB" sz="900" b="0" u="none" strike="noStrike" dirty="0">
              <a:solidFill>
                <a:srgbClr val="000000"/>
              </a:solidFill>
              <a:effectLst/>
              <a:uFillTx/>
              <a:latin typeface="Arial"/>
            </a:endParaRPr>
          </a:p>
        </p:txBody>
      </p:sp>
      <p:sp>
        <p:nvSpPr>
          <p:cNvPr id="253" name="Text 24"/>
          <p:cNvSpPr/>
          <p:nvPr/>
        </p:nvSpPr>
        <p:spPr>
          <a:xfrm>
            <a:off x="502920" y="614484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i="1" u="none" strike="noStrike">
                <a:solidFill>
                  <a:srgbClr val="5B6D74"/>
                </a:solidFill>
                <a:effectLst/>
                <a:uFillTx/>
                <a:latin typeface="Calibri"/>
                <a:ea typeface="Calibri"/>
              </a:rPr>
              <a:t>Sources. White House/SPA (US, Nov 2025; F-35, SDA, $142bn); UK Gov/Bloomberg (GCAP, Feb 2026); Dassault/Elysee (Rafale); German Gov (IRIS-T, Eurofighter); Navantia (Sarawat corvettes); Leonardo (NH90, $10bn); Turkish Aerospace/Roketsan (KAAN, Gokbey, WDS 2026); LIG Nex1/Hanwha (M-SAM II, $3.2bn, 2024); Ukraine Presidency (2026); Al Jazeera (Pakistan, Sep 2025).</a:t>
            </a:r>
            <a:endParaRPr lang="en-GB" sz="850" b="0" u="none" strike="noStrike">
              <a:solidFill>
                <a:srgbClr val="000000"/>
              </a:solidFill>
              <a:effectLst/>
              <a:uFillTx/>
              <a:latin typeface="Arial"/>
            </a:endParaRPr>
          </a:p>
        </p:txBody>
      </p:sp>
      <p:sp>
        <p:nvSpPr>
          <p:cNvPr id="254" name="Text 25"/>
          <p:cNvSpPr/>
          <p:nvPr/>
        </p:nvSpPr>
        <p:spPr>
          <a:xfrm>
            <a:off x="502920" y="6473880"/>
            <a:ext cx="82292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5B6D74"/>
                </a:solidFill>
                <a:effectLst/>
                <a:uFillTx/>
                <a:latin typeface="Calibri"/>
                <a:ea typeface="Calibri"/>
              </a:rPr>
              <a:t>From Importer to Integrator</a:t>
            </a:r>
            <a:r>
              <a:rPr lang="en-US" sz="900" b="0" u="none" strike="noStrike">
                <a:solidFill>
                  <a:srgbClr val="5B6D74"/>
                </a:solidFill>
                <a:effectLst/>
                <a:uFillTx/>
                <a:latin typeface="Calibri"/>
                <a:ea typeface="Calibri"/>
              </a:rPr>
              <a:t>   ·   CJRES 2026, St Catharine's College</a:t>
            </a:r>
            <a:endParaRPr lang="en-GB" sz="900" b="0" u="none" strike="noStrike">
              <a:solidFill>
                <a:srgbClr val="000000"/>
              </a:solidFill>
              <a:effectLst/>
              <a:uFillTx/>
              <a:latin typeface="Arial"/>
            </a:endParaRPr>
          </a:p>
        </p:txBody>
      </p:sp>
      <p:sp>
        <p:nvSpPr>
          <p:cNvPr id="255" name="Text 26"/>
          <p:cNvSpPr/>
          <p:nvPr/>
        </p:nvSpPr>
        <p:spPr>
          <a:xfrm>
            <a:off x="11338560" y="647388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u="none" strike="noStrike">
                <a:solidFill>
                  <a:srgbClr val="5B6D74"/>
                </a:solidFill>
                <a:effectLst/>
                <a:uFillTx/>
                <a:latin typeface="Calibri"/>
                <a:ea typeface="Calibri"/>
              </a:rPr>
              <a:t>11</a:t>
            </a:r>
            <a:endParaRPr lang="en-GB" sz="900" b="0" u="none" strike="noStrike">
              <a:solidFill>
                <a:srgbClr val="000000"/>
              </a:solidFill>
              <a:effectLst/>
              <a:uFillTx/>
              <a:latin typeface="Arial"/>
            </a:endParaRPr>
          </a:p>
        </p:txBody>
      </p:sp>
      <p:sp>
        <p:nvSpPr>
          <p:cNvPr id="256" name="Oval 255"/>
          <p:cNvSpPr/>
          <p:nvPr/>
        </p:nvSpPr>
        <p:spPr>
          <a:xfrm>
            <a:off x="7232904" y="3483864"/>
            <a:ext cx="73152" cy="73152"/>
          </a:xfrm>
          <a:prstGeom prst="ellipse">
            <a:avLst/>
          </a:prstGeom>
          <a:solidFill>
            <a:srgbClr val="C29A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cxnSp>
        <p:nvCxnSpPr>
          <p:cNvPr id="257" name="Connector 256"/>
          <p:cNvCxnSpPr/>
          <p:nvPr/>
        </p:nvCxnSpPr>
        <p:spPr>
          <a:xfrm flipH="1" flipV="1">
            <a:off x="1563624" y="2276856"/>
            <a:ext cx="1207008" cy="594360"/>
          </a:xfrm>
          <a:prstGeom prst="line">
            <a:avLst/>
          </a:prstGeom>
          <a:ln w="9525">
            <a:solidFill>
              <a:srgbClr val="5B6D74"/>
            </a:solidFill>
          </a:ln>
        </p:spPr>
        <p:style>
          <a:lnRef idx="2">
            <a:schemeClr val="accent1"/>
          </a:lnRef>
          <a:fillRef idx="0">
            <a:schemeClr val="accent1"/>
          </a:fillRef>
          <a:effectRef idx="1">
            <a:schemeClr val="accent1"/>
          </a:effectRef>
          <a:fontRef idx="minor">
            <a:schemeClr val="tx1"/>
          </a:fontRef>
        </p:style>
      </p:cxnSp>
      <p:sp>
        <p:nvSpPr>
          <p:cNvPr id="258" name="Oval 257"/>
          <p:cNvSpPr/>
          <p:nvPr/>
        </p:nvSpPr>
        <p:spPr>
          <a:xfrm>
            <a:off x="2734056" y="2834640"/>
            <a:ext cx="73152" cy="73152"/>
          </a:xfrm>
          <a:prstGeom prst="ellipse">
            <a:avLst/>
          </a:prstGeom>
          <a:solidFill>
            <a:srgbClr val="C29A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9" name="Rounded Rectangle 258"/>
          <p:cNvSpPr/>
          <p:nvPr/>
        </p:nvSpPr>
        <p:spPr>
          <a:xfrm>
            <a:off x="320040" y="1490472"/>
            <a:ext cx="2487168" cy="786384"/>
          </a:xfrm>
          <a:prstGeom prst="roundRect">
            <a:avLst>
              <a:gd name="adj" fmla="val 9000"/>
            </a:avLst>
          </a:prstGeom>
          <a:solidFill>
            <a:srgbClr val="FFFFFF"/>
          </a:solidFill>
          <a:ln w="15875">
            <a:solidFill>
              <a:srgbClr val="C29A4B"/>
            </a:solidFill>
          </a:ln>
          <a:effectLst/>
        </p:spPr>
        <p:style>
          <a:lnRef idx="1">
            <a:schemeClr val="accent1"/>
          </a:lnRef>
          <a:fillRef idx="3">
            <a:schemeClr val="accent1"/>
          </a:fillRef>
          <a:effectRef idx="2">
            <a:schemeClr val="accent1"/>
          </a:effectRef>
          <a:fontRef idx="minor">
            <a:schemeClr val="lt1"/>
          </a:fontRef>
        </p:style>
        <p:txBody>
          <a:bodyPr wrap="square" lIns="73152" tIns="32004" rIns="54864" bIns="18288" rtlCol="0" anchor="t"/>
          <a:lstStyle/>
          <a:p>
            <a:pPr algn="ctr">
              <a:lnSpc>
                <a:spcPct val="100000"/>
              </a:lnSpc>
            </a:pPr>
            <a:r>
              <a:rPr sz="930" b="1">
                <a:solidFill>
                  <a:srgbClr val="C29A4B"/>
                </a:solidFill>
                <a:latin typeface="Calibri"/>
              </a:rPr>
              <a:t>United States</a:t>
            </a:r>
          </a:p>
          <a:p>
            <a:pPr>
              <a:lnSpc>
                <a:spcPct val="100000"/>
              </a:lnSpc>
            </a:pPr>
            <a:r>
              <a:rPr sz="780">
                <a:solidFill>
                  <a:srgbClr val="1C2B31"/>
                </a:solidFill>
                <a:latin typeface="Calibri"/>
              </a:rPr>
              <a:t>New: F-35 x48 (~$5.5bn), 300 Abrams, Dec-2025 defence pact. Existing: F-15SA, Patriot, THAAD, 730 PAC-3 ($9bn). ~$142bn headline.</a:t>
            </a:r>
          </a:p>
        </p:txBody>
      </p:sp>
      <p:cxnSp>
        <p:nvCxnSpPr>
          <p:cNvPr id="260" name="Connector 259"/>
          <p:cNvCxnSpPr/>
          <p:nvPr/>
        </p:nvCxnSpPr>
        <p:spPr>
          <a:xfrm flipH="1" flipV="1">
            <a:off x="3867912" y="2276856"/>
            <a:ext cx="1517904" cy="137160"/>
          </a:xfrm>
          <a:prstGeom prst="line">
            <a:avLst/>
          </a:prstGeom>
          <a:ln w="9525">
            <a:solidFill>
              <a:srgbClr val="5B6D74"/>
            </a:solidFill>
          </a:ln>
        </p:spPr>
        <p:style>
          <a:lnRef idx="2">
            <a:schemeClr val="accent1"/>
          </a:lnRef>
          <a:fillRef idx="0">
            <a:schemeClr val="accent1"/>
          </a:fillRef>
          <a:effectRef idx="1">
            <a:schemeClr val="accent1"/>
          </a:effectRef>
          <a:fontRef idx="minor">
            <a:schemeClr val="tx1"/>
          </a:fontRef>
        </p:style>
      </p:cxnSp>
      <p:sp>
        <p:nvSpPr>
          <p:cNvPr id="261" name="Oval 260"/>
          <p:cNvSpPr/>
          <p:nvPr/>
        </p:nvSpPr>
        <p:spPr>
          <a:xfrm>
            <a:off x="5349240" y="2377440"/>
            <a:ext cx="73152" cy="73152"/>
          </a:xfrm>
          <a:prstGeom prst="ellipse">
            <a:avLst/>
          </a:prstGeom>
          <a:solidFill>
            <a:srgbClr val="2E6E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2" name="Rounded Rectangle 261"/>
          <p:cNvSpPr/>
          <p:nvPr/>
        </p:nvSpPr>
        <p:spPr>
          <a:xfrm>
            <a:off x="2898648" y="1490472"/>
            <a:ext cx="1938528" cy="786384"/>
          </a:xfrm>
          <a:prstGeom prst="roundRect">
            <a:avLst>
              <a:gd name="adj" fmla="val 9000"/>
            </a:avLst>
          </a:prstGeom>
          <a:solidFill>
            <a:srgbClr val="FFFFFF"/>
          </a:solidFill>
          <a:ln w="15875">
            <a:solidFill>
              <a:srgbClr val="2E6E78"/>
            </a:solidFill>
          </a:ln>
          <a:effectLst/>
        </p:spPr>
        <p:style>
          <a:lnRef idx="1">
            <a:schemeClr val="accent1"/>
          </a:lnRef>
          <a:fillRef idx="3">
            <a:schemeClr val="accent1"/>
          </a:fillRef>
          <a:effectRef idx="2">
            <a:schemeClr val="accent1"/>
          </a:effectRef>
          <a:fontRef idx="minor">
            <a:schemeClr val="lt1"/>
          </a:fontRef>
        </p:style>
        <p:txBody>
          <a:bodyPr wrap="square" lIns="73152" tIns="32004" rIns="54864" bIns="18288" rtlCol="0" anchor="t"/>
          <a:lstStyle/>
          <a:p>
            <a:pPr algn="ctr">
              <a:lnSpc>
                <a:spcPct val="100000"/>
              </a:lnSpc>
            </a:pPr>
            <a:r>
              <a:rPr sz="930" b="1">
                <a:solidFill>
                  <a:srgbClr val="2E6E78"/>
                </a:solidFill>
                <a:latin typeface="Calibri"/>
              </a:rPr>
              <a:t>United Kingdom</a:t>
            </a:r>
          </a:p>
          <a:p>
            <a:pPr>
              <a:lnSpc>
                <a:spcPct val="100000"/>
              </a:lnSpc>
            </a:pPr>
            <a:r>
              <a:rPr sz="780">
                <a:solidFill>
                  <a:srgbClr val="1C2B31"/>
                </a:solidFill>
                <a:latin typeface="Calibri"/>
              </a:rPr>
              <a:t>72 Typhoons, ~48 more mulled. Leads the GCAP 6th-gen fighter; backs Saudi joining (royal visits, Feb 2026).</a:t>
            </a:r>
          </a:p>
        </p:txBody>
      </p:sp>
      <p:cxnSp>
        <p:nvCxnSpPr>
          <p:cNvPr id="263" name="Connector 262"/>
          <p:cNvCxnSpPr/>
          <p:nvPr/>
        </p:nvCxnSpPr>
        <p:spPr>
          <a:xfrm flipH="1" flipV="1">
            <a:off x="5897879" y="2276856"/>
            <a:ext cx="91441" cy="118872"/>
          </a:xfrm>
          <a:prstGeom prst="line">
            <a:avLst/>
          </a:prstGeom>
          <a:ln w="9525">
            <a:solidFill>
              <a:srgbClr val="5B6D74"/>
            </a:solidFill>
          </a:ln>
        </p:spPr>
        <p:style>
          <a:lnRef idx="2">
            <a:schemeClr val="accent1"/>
          </a:lnRef>
          <a:fillRef idx="0">
            <a:schemeClr val="accent1"/>
          </a:fillRef>
          <a:effectRef idx="1">
            <a:schemeClr val="accent1"/>
          </a:effectRef>
          <a:fontRef idx="minor">
            <a:schemeClr val="tx1"/>
          </a:fontRef>
        </p:style>
      </p:cxnSp>
      <p:sp>
        <p:nvSpPr>
          <p:cNvPr id="264" name="Oval 263"/>
          <p:cNvSpPr/>
          <p:nvPr/>
        </p:nvSpPr>
        <p:spPr>
          <a:xfrm>
            <a:off x="5952744" y="2359152"/>
            <a:ext cx="73152" cy="73152"/>
          </a:xfrm>
          <a:prstGeom prst="ellipse">
            <a:avLst/>
          </a:prstGeom>
          <a:solidFill>
            <a:srgbClr val="3152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5" name="Rounded Rectangle 264"/>
          <p:cNvSpPr/>
          <p:nvPr/>
        </p:nvSpPr>
        <p:spPr>
          <a:xfrm>
            <a:off x="4928616" y="1490472"/>
            <a:ext cx="1938528" cy="786384"/>
          </a:xfrm>
          <a:prstGeom prst="roundRect">
            <a:avLst>
              <a:gd name="adj" fmla="val 9000"/>
            </a:avLst>
          </a:prstGeom>
          <a:solidFill>
            <a:srgbClr val="FFFFFF"/>
          </a:solidFill>
          <a:ln w="15875">
            <a:solidFill>
              <a:srgbClr val="31525C"/>
            </a:solidFill>
          </a:ln>
          <a:effectLst/>
        </p:spPr>
        <p:style>
          <a:lnRef idx="1">
            <a:schemeClr val="accent1"/>
          </a:lnRef>
          <a:fillRef idx="3">
            <a:schemeClr val="accent1"/>
          </a:fillRef>
          <a:effectRef idx="2">
            <a:schemeClr val="accent1"/>
          </a:effectRef>
          <a:fontRef idx="minor">
            <a:schemeClr val="lt1"/>
          </a:fontRef>
        </p:style>
        <p:txBody>
          <a:bodyPr wrap="square" lIns="73152" tIns="32004" rIns="54864" bIns="18288" rtlCol="0" anchor="t"/>
          <a:lstStyle/>
          <a:p>
            <a:pPr algn="ctr">
              <a:lnSpc>
                <a:spcPct val="100000"/>
              </a:lnSpc>
            </a:pPr>
            <a:r>
              <a:rPr sz="930" b="1">
                <a:solidFill>
                  <a:srgbClr val="31525C"/>
                </a:solidFill>
                <a:latin typeface="Calibri"/>
              </a:rPr>
              <a:t>Germany</a:t>
            </a:r>
          </a:p>
          <a:p>
            <a:pPr>
              <a:lnSpc>
                <a:spcPct val="100000"/>
              </a:lnSpc>
            </a:pPr>
            <a:r>
              <a:rPr sz="780">
                <a:solidFill>
                  <a:srgbClr val="1C2B31"/>
                </a:solidFill>
                <a:latin typeface="Calibri"/>
              </a:rPr>
              <a:t>Embargo lifted: 150 IRIS-T missiles cleared and the 48-jet Eurofighter sale unblocked.</a:t>
            </a:r>
          </a:p>
        </p:txBody>
      </p:sp>
      <p:cxnSp>
        <p:nvCxnSpPr>
          <p:cNvPr id="266" name="Connector 265"/>
          <p:cNvCxnSpPr/>
          <p:nvPr/>
        </p:nvCxnSpPr>
        <p:spPr>
          <a:xfrm flipV="1">
            <a:off x="6693408" y="2148839"/>
            <a:ext cx="1271016" cy="384049"/>
          </a:xfrm>
          <a:prstGeom prst="line">
            <a:avLst/>
          </a:prstGeom>
          <a:ln w="9525">
            <a:solidFill>
              <a:srgbClr val="5B6D74"/>
            </a:solidFill>
          </a:ln>
        </p:spPr>
        <p:style>
          <a:lnRef idx="2">
            <a:schemeClr val="accent1"/>
          </a:lnRef>
          <a:fillRef idx="0">
            <a:schemeClr val="accent1"/>
          </a:fillRef>
          <a:effectRef idx="1">
            <a:schemeClr val="accent1"/>
          </a:effectRef>
          <a:fontRef idx="minor">
            <a:schemeClr val="tx1"/>
          </a:fontRef>
        </p:style>
      </p:cxnSp>
      <p:sp>
        <p:nvSpPr>
          <p:cNvPr id="267" name="Oval 266"/>
          <p:cNvSpPr/>
          <p:nvPr/>
        </p:nvSpPr>
        <p:spPr>
          <a:xfrm>
            <a:off x="6656832" y="2496312"/>
            <a:ext cx="73152" cy="73152"/>
          </a:xfrm>
          <a:prstGeom prst="ellipse">
            <a:avLst/>
          </a:prstGeom>
          <a:solidFill>
            <a:srgbClr val="2E6E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8" name="Rounded Rectangle 267"/>
          <p:cNvSpPr/>
          <p:nvPr/>
        </p:nvSpPr>
        <p:spPr>
          <a:xfrm>
            <a:off x="6958584" y="1490472"/>
            <a:ext cx="2011680" cy="658368"/>
          </a:xfrm>
          <a:prstGeom prst="roundRect">
            <a:avLst>
              <a:gd name="adj" fmla="val 9000"/>
            </a:avLst>
          </a:prstGeom>
          <a:solidFill>
            <a:srgbClr val="FFFFFF"/>
          </a:solidFill>
          <a:ln w="15875">
            <a:solidFill>
              <a:srgbClr val="2E6E78"/>
            </a:solidFill>
          </a:ln>
          <a:effectLst/>
        </p:spPr>
        <p:style>
          <a:lnRef idx="1">
            <a:schemeClr val="accent1"/>
          </a:lnRef>
          <a:fillRef idx="3">
            <a:schemeClr val="accent1"/>
          </a:fillRef>
          <a:effectRef idx="2">
            <a:schemeClr val="accent1"/>
          </a:effectRef>
          <a:fontRef idx="minor">
            <a:schemeClr val="lt1"/>
          </a:fontRef>
        </p:style>
        <p:txBody>
          <a:bodyPr wrap="square" lIns="73152" tIns="32004" rIns="54864" bIns="18288" rtlCol="0" anchor="t"/>
          <a:lstStyle/>
          <a:p>
            <a:pPr algn="ctr">
              <a:lnSpc>
                <a:spcPct val="100000"/>
              </a:lnSpc>
            </a:pPr>
            <a:r>
              <a:rPr sz="930" b="1">
                <a:solidFill>
                  <a:srgbClr val="2E6E78"/>
                </a:solidFill>
                <a:latin typeface="Calibri"/>
              </a:rPr>
              <a:t>Ukraine</a:t>
            </a:r>
          </a:p>
          <a:p>
            <a:pPr>
              <a:lnSpc>
                <a:spcPct val="100000"/>
              </a:lnSpc>
            </a:pPr>
            <a:r>
              <a:rPr sz="780">
                <a:solidFill>
                  <a:srgbClr val="1C2B31"/>
                </a:solidFill>
                <a:latin typeface="Calibri"/>
              </a:rPr>
              <a:t>Counter-drone co-production pact (Mar 2026), the deal with real technology transfer.</a:t>
            </a:r>
          </a:p>
        </p:txBody>
      </p:sp>
      <p:cxnSp>
        <p:nvCxnSpPr>
          <p:cNvPr id="269" name="Connector 268"/>
          <p:cNvCxnSpPr/>
          <p:nvPr/>
        </p:nvCxnSpPr>
        <p:spPr>
          <a:xfrm flipV="1">
            <a:off x="9646920" y="2148839"/>
            <a:ext cx="777240" cy="594361"/>
          </a:xfrm>
          <a:prstGeom prst="line">
            <a:avLst/>
          </a:prstGeom>
          <a:ln w="9525">
            <a:solidFill>
              <a:srgbClr val="5B6D74"/>
            </a:solidFill>
          </a:ln>
        </p:spPr>
        <p:style>
          <a:lnRef idx="2">
            <a:schemeClr val="accent1"/>
          </a:lnRef>
          <a:fillRef idx="0">
            <a:schemeClr val="accent1"/>
          </a:fillRef>
          <a:effectRef idx="1">
            <a:schemeClr val="accent1"/>
          </a:effectRef>
          <a:fontRef idx="minor">
            <a:schemeClr val="tx1"/>
          </a:fontRef>
        </p:style>
      </p:cxnSp>
      <p:sp>
        <p:nvSpPr>
          <p:cNvPr id="270" name="Oval 269"/>
          <p:cNvSpPr/>
          <p:nvPr/>
        </p:nvSpPr>
        <p:spPr>
          <a:xfrm>
            <a:off x="9610344" y="2706624"/>
            <a:ext cx="73152" cy="73152"/>
          </a:xfrm>
          <a:prstGeom prst="ellipse">
            <a:avLst/>
          </a:prstGeom>
          <a:solidFill>
            <a:srgbClr val="5B6D7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1" name="Rounded Rectangle 270"/>
          <p:cNvSpPr/>
          <p:nvPr/>
        </p:nvSpPr>
        <p:spPr>
          <a:xfrm>
            <a:off x="9061704" y="1490472"/>
            <a:ext cx="2724912" cy="658368"/>
          </a:xfrm>
          <a:prstGeom prst="roundRect">
            <a:avLst>
              <a:gd name="adj" fmla="val 9000"/>
            </a:avLst>
          </a:prstGeom>
          <a:solidFill>
            <a:srgbClr val="FFFFFF"/>
          </a:solidFill>
          <a:ln w="15875">
            <a:solidFill>
              <a:srgbClr val="5B6D74"/>
            </a:solidFill>
          </a:ln>
          <a:effectLst/>
        </p:spPr>
        <p:style>
          <a:lnRef idx="1">
            <a:schemeClr val="accent1"/>
          </a:lnRef>
          <a:fillRef idx="3">
            <a:schemeClr val="accent1"/>
          </a:fillRef>
          <a:effectRef idx="2">
            <a:schemeClr val="accent1"/>
          </a:effectRef>
          <a:fontRef idx="minor">
            <a:schemeClr val="lt1"/>
          </a:fontRef>
        </p:style>
        <p:txBody>
          <a:bodyPr wrap="square" lIns="73152" tIns="32004" rIns="54864" bIns="18288" rtlCol="0" anchor="t"/>
          <a:lstStyle/>
          <a:p>
            <a:pPr algn="ctr">
              <a:lnSpc>
                <a:spcPct val="100000"/>
              </a:lnSpc>
            </a:pPr>
            <a:r>
              <a:rPr sz="930" b="1">
                <a:solidFill>
                  <a:srgbClr val="5B6D74"/>
                </a:solidFill>
                <a:latin typeface="Calibri"/>
              </a:rPr>
              <a:t>China / Russia</a:t>
            </a:r>
          </a:p>
          <a:p>
            <a:pPr>
              <a:lnSpc>
                <a:spcPct val="100000"/>
              </a:lnSpc>
            </a:pPr>
            <a:r>
              <a:rPr sz="780">
                <a:solidFill>
                  <a:srgbClr val="1C2B31"/>
                </a:solidFill>
                <a:latin typeface="Calibri"/>
              </a:rPr>
              <a:t>Shallow. No pact; the S-400 never closed; non-integrable with a US-built force.</a:t>
            </a:r>
          </a:p>
        </p:txBody>
      </p:sp>
      <p:cxnSp>
        <p:nvCxnSpPr>
          <p:cNvPr id="272" name="Connector 271"/>
          <p:cNvCxnSpPr/>
          <p:nvPr/>
        </p:nvCxnSpPr>
        <p:spPr>
          <a:xfrm flipH="1">
            <a:off x="1417319" y="2971800"/>
            <a:ext cx="3822193" cy="2084832"/>
          </a:xfrm>
          <a:prstGeom prst="line">
            <a:avLst/>
          </a:prstGeom>
          <a:ln w="9525">
            <a:solidFill>
              <a:srgbClr val="5B6D74"/>
            </a:solidFill>
          </a:ln>
        </p:spPr>
        <p:style>
          <a:lnRef idx="2">
            <a:schemeClr val="accent1"/>
          </a:lnRef>
          <a:fillRef idx="0">
            <a:schemeClr val="accent1"/>
          </a:fillRef>
          <a:effectRef idx="1">
            <a:schemeClr val="accent1"/>
          </a:effectRef>
          <a:fontRef idx="minor">
            <a:schemeClr val="tx1"/>
          </a:fontRef>
        </p:style>
      </p:cxnSp>
      <p:sp>
        <p:nvSpPr>
          <p:cNvPr id="273" name="Oval 272"/>
          <p:cNvSpPr/>
          <p:nvPr/>
        </p:nvSpPr>
        <p:spPr>
          <a:xfrm>
            <a:off x="5202936" y="2935224"/>
            <a:ext cx="73152" cy="73152"/>
          </a:xfrm>
          <a:prstGeom prst="ellipse">
            <a:avLst/>
          </a:prstGeom>
          <a:solidFill>
            <a:srgbClr val="2E6E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4" name="Rounded Rectangle 273"/>
          <p:cNvSpPr/>
          <p:nvPr/>
        </p:nvSpPr>
        <p:spPr>
          <a:xfrm>
            <a:off x="320040" y="5056632"/>
            <a:ext cx="2194560" cy="658368"/>
          </a:xfrm>
          <a:prstGeom prst="roundRect">
            <a:avLst>
              <a:gd name="adj" fmla="val 9000"/>
            </a:avLst>
          </a:prstGeom>
          <a:solidFill>
            <a:srgbClr val="FFFFFF"/>
          </a:solidFill>
          <a:ln w="15875">
            <a:solidFill>
              <a:srgbClr val="2E6E78"/>
            </a:solidFill>
          </a:ln>
          <a:effectLst/>
        </p:spPr>
        <p:style>
          <a:lnRef idx="1">
            <a:schemeClr val="accent1"/>
          </a:lnRef>
          <a:fillRef idx="3">
            <a:schemeClr val="accent1"/>
          </a:fillRef>
          <a:effectRef idx="2">
            <a:schemeClr val="accent1"/>
          </a:effectRef>
          <a:fontRef idx="minor">
            <a:schemeClr val="lt1"/>
          </a:fontRef>
        </p:style>
        <p:txBody>
          <a:bodyPr wrap="square" lIns="73152" tIns="32004" rIns="54864" bIns="18288" rtlCol="0" anchor="t"/>
          <a:lstStyle/>
          <a:p>
            <a:pPr algn="ctr">
              <a:lnSpc>
                <a:spcPct val="100000"/>
              </a:lnSpc>
            </a:pPr>
            <a:r>
              <a:rPr sz="930" b="1">
                <a:solidFill>
                  <a:srgbClr val="2E6E78"/>
                </a:solidFill>
                <a:latin typeface="Calibri"/>
              </a:rPr>
              <a:t>Spain</a:t>
            </a:r>
          </a:p>
          <a:p>
            <a:pPr>
              <a:lnSpc>
                <a:spcPct val="100000"/>
              </a:lnSpc>
            </a:pPr>
            <a:r>
              <a:rPr sz="780">
                <a:solidFill>
                  <a:srgbClr val="1C2B31"/>
                </a:solidFill>
                <a:latin typeface="Calibri"/>
              </a:rPr>
              <a:t>Navantia Sarawat corvettes: 5 delivered + 3 building (~EUR 2bn), finished in-Kingdom.</a:t>
            </a:r>
          </a:p>
        </p:txBody>
      </p:sp>
      <p:cxnSp>
        <p:nvCxnSpPr>
          <p:cNvPr id="275" name="Connector 274"/>
          <p:cNvCxnSpPr/>
          <p:nvPr/>
        </p:nvCxnSpPr>
        <p:spPr>
          <a:xfrm flipH="1">
            <a:off x="3749039" y="2715768"/>
            <a:ext cx="1783081" cy="2340864"/>
          </a:xfrm>
          <a:prstGeom prst="line">
            <a:avLst/>
          </a:prstGeom>
          <a:ln w="9525">
            <a:solidFill>
              <a:srgbClr val="5B6D74"/>
            </a:solidFill>
          </a:ln>
        </p:spPr>
        <p:style>
          <a:lnRef idx="2">
            <a:schemeClr val="accent1"/>
          </a:lnRef>
          <a:fillRef idx="0">
            <a:schemeClr val="accent1"/>
          </a:fillRef>
          <a:effectRef idx="1">
            <a:schemeClr val="accent1"/>
          </a:effectRef>
          <a:fontRef idx="minor">
            <a:schemeClr val="tx1"/>
          </a:fontRef>
        </p:style>
      </p:cxnSp>
      <p:sp>
        <p:nvSpPr>
          <p:cNvPr id="276" name="Oval 275"/>
          <p:cNvSpPr/>
          <p:nvPr/>
        </p:nvSpPr>
        <p:spPr>
          <a:xfrm>
            <a:off x="5495544" y="2679192"/>
            <a:ext cx="73152" cy="73152"/>
          </a:xfrm>
          <a:prstGeom prst="ellipse">
            <a:avLst/>
          </a:prstGeom>
          <a:solidFill>
            <a:srgbClr val="3152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7" name="Rounded Rectangle 276"/>
          <p:cNvSpPr/>
          <p:nvPr/>
        </p:nvSpPr>
        <p:spPr>
          <a:xfrm>
            <a:off x="2651760" y="5056632"/>
            <a:ext cx="2194560" cy="658368"/>
          </a:xfrm>
          <a:prstGeom prst="roundRect">
            <a:avLst>
              <a:gd name="adj" fmla="val 9000"/>
            </a:avLst>
          </a:prstGeom>
          <a:solidFill>
            <a:srgbClr val="FFFFFF"/>
          </a:solidFill>
          <a:ln w="15875">
            <a:solidFill>
              <a:srgbClr val="31525C"/>
            </a:solidFill>
          </a:ln>
          <a:effectLst/>
        </p:spPr>
        <p:style>
          <a:lnRef idx="1">
            <a:schemeClr val="accent1"/>
          </a:lnRef>
          <a:fillRef idx="3">
            <a:schemeClr val="accent1"/>
          </a:fillRef>
          <a:effectRef idx="2">
            <a:schemeClr val="accent1"/>
          </a:effectRef>
          <a:fontRef idx="minor">
            <a:schemeClr val="lt1"/>
          </a:fontRef>
        </p:style>
        <p:txBody>
          <a:bodyPr wrap="square" lIns="73152" tIns="32004" rIns="54864" bIns="18288" rtlCol="0" anchor="t"/>
          <a:lstStyle/>
          <a:p>
            <a:pPr algn="ctr">
              <a:lnSpc>
                <a:spcPct val="100000"/>
              </a:lnSpc>
            </a:pPr>
            <a:r>
              <a:rPr sz="930" b="1">
                <a:solidFill>
                  <a:srgbClr val="31525C"/>
                </a:solidFill>
                <a:latin typeface="Calibri"/>
              </a:rPr>
              <a:t>France</a:t>
            </a:r>
          </a:p>
          <a:p>
            <a:pPr>
              <a:lnSpc>
                <a:spcPct val="100000"/>
              </a:lnSpc>
            </a:pPr>
            <a:r>
              <a:rPr sz="780">
                <a:solidFill>
                  <a:srgbClr val="1C2B31"/>
                </a:solidFill>
                <a:latin typeface="Calibri"/>
              </a:rPr>
              <a:t>54 Rafale requested (talks, not closed); naval, air-defence and satellite deals signed.</a:t>
            </a:r>
          </a:p>
        </p:txBody>
      </p:sp>
      <p:cxnSp>
        <p:nvCxnSpPr>
          <p:cNvPr id="278" name="Connector 277"/>
          <p:cNvCxnSpPr/>
          <p:nvPr/>
        </p:nvCxnSpPr>
        <p:spPr>
          <a:xfrm flipH="1">
            <a:off x="6080760" y="2825496"/>
            <a:ext cx="54864" cy="2231136"/>
          </a:xfrm>
          <a:prstGeom prst="line">
            <a:avLst/>
          </a:prstGeom>
          <a:ln w="9525">
            <a:solidFill>
              <a:srgbClr val="5B6D74"/>
            </a:solidFill>
          </a:ln>
        </p:spPr>
        <p:style>
          <a:lnRef idx="2">
            <a:schemeClr val="accent1"/>
          </a:lnRef>
          <a:fillRef idx="0">
            <a:schemeClr val="accent1"/>
          </a:fillRef>
          <a:effectRef idx="1">
            <a:schemeClr val="accent1"/>
          </a:effectRef>
          <a:fontRef idx="minor">
            <a:schemeClr val="tx1"/>
          </a:fontRef>
        </p:style>
      </p:cxnSp>
      <p:sp>
        <p:nvSpPr>
          <p:cNvPr id="279" name="Oval 278"/>
          <p:cNvSpPr/>
          <p:nvPr/>
        </p:nvSpPr>
        <p:spPr>
          <a:xfrm>
            <a:off x="6099048" y="2788920"/>
            <a:ext cx="73152" cy="73152"/>
          </a:xfrm>
          <a:prstGeom prst="ellipse">
            <a:avLst/>
          </a:prstGeom>
          <a:solidFill>
            <a:srgbClr val="2E6E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0" name="Rounded Rectangle 279"/>
          <p:cNvSpPr/>
          <p:nvPr/>
        </p:nvSpPr>
        <p:spPr>
          <a:xfrm>
            <a:off x="4983480" y="5056632"/>
            <a:ext cx="2194560" cy="658368"/>
          </a:xfrm>
          <a:prstGeom prst="roundRect">
            <a:avLst>
              <a:gd name="adj" fmla="val 9000"/>
            </a:avLst>
          </a:prstGeom>
          <a:solidFill>
            <a:srgbClr val="FFFFFF"/>
          </a:solidFill>
          <a:ln w="15875">
            <a:solidFill>
              <a:srgbClr val="2E6E78"/>
            </a:solidFill>
          </a:ln>
          <a:effectLst/>
        </p:spPr>
        <p:style>
          <a:lnRef idx="1">
            <a:schemeClr val="accent1"/>
          </a:lnRef>
          <a:fillRef idx="3">
            <a:schemeClr val="accent1"/>
          </a:fillRef>
          <a:effectRef idx="2">
            <a:schemeClr val="accent1"/>
          </a:effectRef>
          <a:fontRef idx="minor">
            <a:schemeClr val="lt1"/>
          </a:fontRef>
        </p:style>
        <p:txBody>
          <a:bodyPr wrap="square" lIns="73152" tIns="32004" rIns="54864" bIns="18288" rtlCol="0" anchor="t"/>
          <a:lstStyle/>
          <a:p>
            <a:pPr algn="ctr">
              <a:lnSpc>
                <a:spcPct val="100000"/>
              </a:lnSpc>
            </a:pPr>
            <a:r>
              <a:rPr sz="930" b="1">
                <a:solidFill>
                  <a:srgbClr val="2E6E78"/>
                </a:solidFill>
                <a:latin typeface="Calibri"/>
              </a:rPr>
              <a:t>Italy</a:t>
            </a:r>
          </a:p>
          <a:p>
            <a:pPr>
              <a:lnSpc>
                <a:spcPct val="100000"/>
              </a:lnSpc>
            </a:pPr>
            <a:r>
              <a:rPr sz="780">
                <a:solidFill>
                  <a:srgbClr val="1C2B31"/>
                </a:solidFill>
                <a:latin typeface="Calibri"/>
              </a:rPr>
              <a:t>$10bn defence pact (2025); Leonardo fighters + ~20 NH90 (~EUR 2bn); GCAP partner.</a:t>
            </a:r>
          </a:p>
        </p:txBody>
      </p:sp>
      <p:cxnSp>
        <p:nvCxnSpPr>
          <p:cNvPr id="281" name="Connector 280"/>
          <p:cNvCxnSpPr/>
          <p:nvPr/>
        </p:nvCxnSpPr>
        <p:spPr>
          <a:xfrm>
            <a:off x="6976872" y="2944368"/>
            <a:ext cx="1435608" cy="1984248"/>
          </a:xfrm>
          <a:prstGeom prst="line">
            <a:avLst/>
          </a:prstGeom>
          <a:ln w="9525">
            <a:solidFill>
              <a:srgbClr val="5B6D74"/>
            </a:solidFill>
          </a:ln>
        </p:spPr>
        <p:style>
          <a:lnRef idx="2">
            <a:schemeClr val="accent1"/>
          </a:lnRef>
          <a:fillRef idx="0">
            <a:schemeClr val="accent1"/>
          </a:fillRef>
          <a:effectRef idx="1">
            <a:schemeClr val="accent1"/>
          </a:effectRef>
          <a:fontRef idx="minor">
            <a:schemeClr val="tx1"/>
          </a:fontRef>
        </p:style>
      </p:cxnSp>
      <p:sp>
        <p:nvSpPr>
          <p:cNvPr id="282" name="Oval 281"/>
          <p:cNvSpPr/>
          <p:nvPr/>
        </p:nvSpPr>
        <p:spPr>
          <a:xfrm>
            <a:off x="6940296" y="2907792"/>
            <a:ext cx="73152" cy="73152"/>
          </a:xfrm>
          <a:prstGeom prst="ellipse">
            <a:avLst/>
          </a:prstGeom>
          <a:solidFill>
            <a:srgbClr val="C29A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3" name="Rounded Rectangle 282"/>
          <p:cNvSpPr/>
          <p:nvPr/>
        </p:nvSpPr>
        <p:spPr>
          <a:xfrm>
            <a:off x="7315200" y="4928616"/>
            <a:ext cx="2194560" cy="786384"/>
          </a:xfrm>
          <a:prstGeom prst="roundRect">
            <a:avLst>
              <a:gd name="adj" fmla="val 9000"/>
            </a:avLst>
          </a:prstGeom>
          <a:solidFill>
            <a:srgbClr val="FFFFFF"/>
          </a:solidFill>
          <a:ln w="15875">
            <a:solidFill>
              <a:srgbClr val="C29A4B"/>
            </a:solidFill>
          </a:ln>
          <a:effectLst/>
        </p:spPr>
        <p:style>
          <a:lnRef idx="1">
            <a:schemeClr val="accent1"/>
          </a:lnRef>
          <a:fillRef idx="3">
            <a:schemeClr val="accent1"/>
          </a:fillRef>
          <a:effectRef idx="2">
            <a:schemeClr val="accent1"/>
          </a:effectRef>
          <a:fontRef idx="minor">
            <a:schemeClr val="lt1"/>
          </a:fontRef>
        </p:style>
        <p:txBody>
          <a:bodyPr wrap="square" lIns="73152" tIns="32004" rIns="54864" bIns="18288" rtlCol="0" anchor="t"/>
          <a:lstStyle/>
          <a:p>
            <a:pPr algn="ctr">
              <a:lnSpc>
                <a:spcPct val="100000"/>
              </a:lnSpc>
            </a:pPr>
            <a:r>
              <a:rPr sz="930" b="1">
                <a:solidFill>
                  <a:srgbClr val="C29A4B"/>
                </a:solidFill>
                <a:latin typeface="Calibri"/>
              </a:rPr>
              <a:t>Turkey</a:t>
            </a:r>
          </a:p>
          <a:p>
            <a:pPr>
              <a:lnSpc>
                <a:spcPct val="100000"/>
              </a:lnSpc>
            </a:pPr>
            <a:r>
              <a:rPr sz="780">
                <a:solidFill>
                  <a:srgbClr val="1C2B31"/>
                </a:solidFill>
                <a:latin typeface="Calibri"/>
              </a:rPr>
              <a:t>Deepest tie: KAAN (up to 100, talks), Gokbey built in-KSA, Roketsan missiles, GHOST drones. ~$6bn reported.</a:t>
            </a:r>
          </a:p>
        </p:txBody>
      </p:sp>
      <p:cxnSp>
        <p:nvCxnSpPr>
          <p:cNvPr id="284" name="Connector 283"/>
          <p:cNvCxnSpPr/>
          <p:nvPr/>
        </p:nvCxnSpPr>
        <p:spPr>
          <a:xfrm>
            <a:off x="8403336" y="3182112"/>
            <a:ext cx="2318004" cy="1746504"/>
          </a:xfrm>
          <a:prstGeom prst="line">
            <a:avLst/>
          </a:prstGeom>
          <a:ln w="9525">
            <a:solidFill>
              <a:srgbClr val="5B6D74"/>
            </a:solidFill>
          </a:ln>
        </p:spPr>
        <p:style>
          <a:lnRef idx="2">
            <a:schemeClr val="accent1"/>
          </a:lnRef>
          <a:fillRef idx="0">
            <a:schemeClr val="accent1"/>
          </a:fillRef>
          <a:effectRef idx="1">
            <a:schemeClr val="accent1"/>
          </a:effectRef>
          <a:fontRef idx="minor">
            <a:schemeClr val="tx1"/>
          </a:fontRef>
        </p:style>
      </p:cxnSp>
      <p:sp>
        <p:nvSpPr>
          <p:cNvPr id="285" name="Oval 284"/>
          <p:cNvSpPr/>
          <p:nvPr/>
        </p:nvSpPr>
        <p:spPr>
          <a:xfrm>
            <a:off x="8366760" y="3145536"/>
            <a:ext cx="73152" cy="73152"/>
          </a:xfrm>
          <a:prstGeom prst="ellipse">
            <a:avLst/>
          </a:prstGeom>
          <a:solidFill>
            <a:srgbClr val="C29A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6" name="Rounded Rectangle 285"/>
          <p:cNvSpPr/>
          <p:nvPr/>
        </p:nvSpPr>
        <p:spPr>
          <a:xfrm>
            <a:off x="9646920" y="4928616"/>
            <a:ext cx="2148840" cy="786384"/>
          </a:xfrm>
          <a:prstGeom prst="roundRect">
            <a:avLst>
              <a:gd name="adj" fmla="val 9000"/>
            </a:avLst>
          </a:prstGeom>
          <a:solidFill>
            <a:srgbClr val="FFFFFF"/>
          </a:solidFill>
          <a:ln w="15875">
            <a:solidFill>
              <a:srgbClr val="C29A4B"/>
            </a:solidFill>
          </a:ln>
          <a:effectLst/>
        </p:spPr>
        <p:style>
          <a:lnRef idx="1">
            <a:schemeClr val="accent1"/>
          </a:lnRef>
          <a:fillRef idx="3">
            <a:schemeClr val="accent1"/>
          </a:fillRef>
          <a:effectRef idx="2">
            <a:schemeClr val="accent1"/>
          </a:effectRef>
          <a:fontRef idx="minor">
            <a:schemeClr val="lt1"/>
          </a:fontRef>
        </p:style>
        <p:txBody>
          <a:bodyPr wrap="square" lIns="73152" tIns="32004" rIns="54864" bIns="18288" rtlCol="0" anchor="t"/>
          <a:lstStyle/>
          <a:p>
            <a:pPr algn="ctr">
              <a:lnSpc>
                <a:spcPct val="100000"/>
              </a:lnSpc>
            </a:pPr>
            <a:r>
              <a:rPr sz="930" b="1">
                <a:solidFill>
                  <a:srgbClr val="C29A4B"/>
                </a:solidFill>
                <a:latin typeface="Calibri"/>
              </a:rPr>
              <a:t>Pakistan</a:t>
            </a:r>
          </a:p>
          <a:p>
            <a:pPr>
              <a:lnSpc>
                <a:spcPct val="100000"/>
              </a:lnSpc>
            </a:pPr>
            <a:r>
              <a:rPr sz="780">
                <a:solidFill>
                  <a:srgbClr val="1C2B31"/>
                </a:solidFill>
                <a:latin typeface="Calibri"/>
              </a:rPr>
              <a:t>Mutual-defence pact (Sep 2025), 'aggression on one is aggression on both'. The one real guarantee.</a:t>
            </a:r>
          </a:p>
        </p:txBody>
      </p:sp>
      <p:cxnSp>
        <p:nvCxnSpPr>
          <p:cNvPr id="287" name="Connector 286"/>
          <p:cNvCxnSpPr/>
          <p:nvPr/>
        </p:nvCxnSpPr>
        <p:spPr>
          <a:xfrm flipH="1">
            <a:off x="10785348" y="2852928"/>
            <a:ext cx="169164" cy="393192"/>
          </a:xfrm>
          <a:prstGeom prst="line">
            <a:avLst/>
          </a:prstGeom>
          <a:ln w="9525">
            <a:solidFill>
              <a:srgbClr val="5B6D74"/>
            </a:solidFill>
          </a:ln>
        </p:spPr>
        <p:style>
          <a:lnRef idx="2">
            <a:schemeClr val="accent1"/>
          </a:lnRef>
          <a:fillRef idx="0">
            <a:schemeClr val="accent1"/>
          </a:fillRef>
          <a:effectRef idx="1">
            <a:schemeClr val="accent1"/>
          </a:effectRef>
          <a:fontRef idx="minor">
            <a:schemeClr val="tx1"/>
          </a:fontRef>
        </p:style>
      </p:cxnSp>
      <p:sp>
        <p:nvSpPr>
          <p:cNvPr id="288" name="Oval 287"/>
          <p:cNvSpPr/>
          <p:nvPr/>
        </p:nvSpPr>
        <p:spPr>
          <a:xfrm>
            <a:off x="10917936" y="2816352"/>
            <a:ext cx="73152" cy="73152"/>
          </a:xfrm>
          <a:prstGeom prst="ellipse">
            <a:avLst/>
          </a:prstGeom>
          <a:solidFill>
            <a:srgbClr val="3152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9" name="Rounded Rectangle 288"/>
          <p:cNvSpPr/>
          <p:nvPr/>
        </p:nvSpPr>
        <p:spPr>
          <a:xfrm>
            <a:off x="9710928" y="3246120"/>
            <a:ext cx="2148840" cy="658368"/>
          </a:xfrm>
          <a:prstGeom prst="roundRect">
            <a:avLst>
              <a:gd name="adj" fmla="val 9000"/>
            </a:avLst>
          </a:prstGeom>
          <a:solidFill>
            <a:srgbClr val="FFFFFF"/>
          </a:solidFill>
          <a:ln w="15875">
            <a:solidFill>
              <a:srgbClr val="31525C"/>
            </a:solidFill>
          </a:ln>
          <a:effectLst/>
        </p:spPr>
        <p:style>
          <a:lnRef idx="1">
            <a:schemeClr val="accent1"/>
          </a:lnRef>
          <a:fillRef idx="3">
            <a:schemeClr val="accent1"/>
          </a:fillRef>
          <a:effectRef idx="2">
            <a:schemeClr val="accent1"/>
          </a:effectRef>
          <a:fontRef idx="minor">
            <a:schemeClr val="lt1"/>
          </a:fontRef>
        </p:style>
        <p:txBody>
          <a:bodyPr wrap="square" lIns="73152" tIns="32004" rIns="54864" bIns="18288" rtlCol="0" anchor="t"/>
          <a:lstStyle/>
          <a:p>
            <a:pPr algn="ctr">
              <a:lnSpc>
                <a:spcPct val="100000"/>
              </a:lnSpc>
            </a:pPr>
            <a:r>
              <a:rPr sz="930" b="1">
                <a:solidFill>
                  <a:srgbClr val="31525C"/>
                </a:solidFill>
                <a:latin typeface="Calibri"/>
              </a:rPr>
              <a:t>South Korea</a:t>
            </a:r>
          </a:p>
          <a:p>
            <a:pPr>
              <a:lnSpc>
                <a:spcPct val="100000"/>
              </a:lnSpc>
            </a:pPr>
            <a:r>
              <a:rPr sz="780">
                <a:solidFill>
                  <a:srgbClr val="1C2B31"/>
                </a:solidFill>
                <a:latin typeface="Calibri"/>
              </a:rPr>
              <a:t>M-SAM II 'Cheongung-II' hit-to-kill air defence, $3.2bn (2024); Hanwha radar $0.87bn.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 name="Text 0"/>
          <p:cNvSpPr/>
          <p:nvPr/>
        </p:nvSpPr>
        <p:spPr>
          <a:xfrm>
            <a:off x="502920" y="42048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spc="201">
                <a:solidFill>
                  <a:srgbClr val="C29A4B"/>
                </a:solidFill>
                <a:effectLst/>
                <a:uFillTx/>
                <a:latin typeface="Calibri"/>
                <a:ea typeface="Calibri"/>
              </a:rPr>
              <a:t>THE GEOGRAPHY · REGIONAL</a:t>
            </a:r>
            <a:endParaRPr lang="en-GB" sz="1100" b="0" u="none" strike="noStrike">
              <a:solidFill>
                <a:srgbClr val="000000"/>
              </a:solidFill>
              <a:effectLst/>
              <a:uFillTx/>
              <a:latin typeface="Arial"/>
            </a:endParaRPr>
          </a:p>
        </p:txBody>
      </p:sp>
      <p:sp>
        <p:nvSpPr>
          <p:cNvPr id="257" name="Text 1"/>
          <p:cNvSpPr/>
          <p:nvPr/>
        </p:nvSpPr>
        <p:spPr>
          <a:xfrm>
            <a:off x="502920" y="731520"/>
            <a:ext cx="1115532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500" b="1" u="none" strike="noStrike">
                <a:solidFill>
                  <a:srgbClr val="13252C"/>
                </a:solidFill>
                <a:effectLst/>
                <a:uFillTx/>
                <a:latin typeface="Cambria"/>
                <a:ea typeface="Cambria"/>
              </a:rPr>
              <a:t>A crowded neighbourhood. Biggest spender, smallest producer</a:t>
            </a:r>
            <a:endParaRPr lang="en-GB" sz="2500" b="0" u="none" strike="noStrike">
              <a:solidFill>
                <a:srgbClr val="000000"/>
              </a:solidFill>
              <a:effectLst/>
              <a:uFillTx/>
              <a:latin typeface="Arial"/>
            </a:endParaRPr>
          </a:p>
        </p:txBody>
      </p:sp>
      <p:pic>
        <p:nvPicPr>
          <p:cNvPr id="258" name="Image 0" descr="img/chart_exports.png"/>
          <p:cNvPicPr/>
          <p:nvPr/>
        </p:nvPicPr>
        <p:blipFill>
          <a:blip r:embed="rId3"/>
          <a:stretch/>
        </p:blipFill>
        <p:spPr>
          <a:xfrm>
            <a:off x="960120" y="1664280"/>
            <a:ext cx="4891680" cy="3117600"/>
          </a:xfrm>
          <a:prstGeom prst="rect">
            <a:avLst/>
          </a:prstGeom>
          <a:noFill/>
          <a:ln w="0">
            <a:noFill/>
          </a:ln>
        </p:spPr>
      </p:pic>
      <p:pic>
        <p:nvPicPr>
          <p:cNvPr id="259" name="Image 1" descr="img/chart_local.png"/>
          <p:cNvPicPr/>
          <p:nvPr/>
        </p:nvPicPr>
        <p:blipFill>
          <a:blip r:embed="rId4"/>
          <a:stretch/>
        </p:blipFill>
        <p:spPr>
          <a:xfrm>
            <a:off x="6355080" y="1664280"/>
            <a:ext cx="4891680" cy="3117600"/>
          </a:xfrm>
          <a:prstGeom prst="rect">
            <a:avLst/>
          </a:prstGeom>
          <a:noFill/>
          <a:ln w="0">
            <a:noFill/>
          </a:ln>
        </p:spPr>
      </p:pic>
      <p:sp>
        <p:nvSpPr>
          <p:cNvPr id="260" name="Text 2"/>
          <p:cNvSpPr/>
          <p:nvPr/>
        </p:nvSpPr>
        <p:spPr>
          <a:xfrm>
            <a:off x="502920" y="4956120"/>
            <a:ext cx="11246760" cy="1051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4000"/>
              </a:lnSpc>
              <a:tabLst>
                <a:tab pos="0" algn="l"/>
              </a:tabLst>
            </a:pPr>
            <a:r>
              <a:rPr lang="en-US" sz="1050" b="1" u="none" strike="noStrike">
                <a:solidFill>
                  <a:srgbClr val="C29A4B"/>
                </a:solidFill>
                <a:effectLst/>
                <a:uFillTx/>
                <a:latin typeface="Calibri"/>
                <a:ea typeface="Calibri"/>
              </a:rPr>
              <a:t>Biggest budget, lowest rung. </a:t>
            </a:r>
            <a:r>
              <a:rPr lang="en-US" sz="1050" b="0" u="none" strike="noStrike">
                <a:solidFill>
                  <a:srgbClr val="1C2B31"/>
                </a:solidFill>
                <a:effectLst/>
                <a:uFillTx/>
                <a:latin typeface="Calibri"/>
                <a:ea typeface="Calibri"/>
              </a:rPr>
              <a:t>Nine Middle-East firms sit in the SIPRI Top-100, none Saudi. On home content the picture is uneven: Iran claims ~90% and Turkey ~80% (self-declared), Saudi ~25% (GAMI spend-localisation); Israel and the UAE disclose no figure. Israel is the one to watch, ~$108bn over a decade (Dec 2025) for weapons independence and a move to privatise Rafael, though it still imports its fighters; the UAE builds fast through EDGE (~$20bn backlog) but still imports major platforms, so likely near Saudi overall. Against Iran's cheap mass Saudi loses on numbers, capture without capability.</a:t>
            </a:r>
            <a:endParaRPr lang="en-GB" sz="1150" b="0" u="none" strike="noStrike">
              <a:solidFill>
                <a:srgbClr val="000000"/>
              </a:solidFill>
              <a:effectLst/>
              <a:uFillTx/>
              <a:latin typeface="Arial"/>
            </a:endParaRPr>
          </a:p>
        </p:txBody>
      </p:sp>
      <p:sp>
        <p:nvSpPr>
          <p:cNvPr id="261" name="Text 3"/>
          <p:cNvSpPr/>
          <p:nvPr/>
        </p:nvSpPr>
        <p:spPr>
          <a:xfrm>
            <a:off x="502920" y="601668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i="1" u="none" strike="noStrike">
                <a:solidFill>
                  <a:srgbClr val="5B6D74"/>
                </a:solidFill>
                <a:effectLst/>
                <a:uFillTx/>
                <a:latin typeface="Calibri"/>
                <a:ea typeface="Calibri"/>
              </a:rPr>
              <a:t>*Iran exports ~$1bn self-declared (Iran MoD); no comparable SIPRI dollar value. Israel ~$19.2bn exports (SIBAT 2025). Turkey ~$10.54bn (SSB 2025). Home content: Iran ~90% &amp; Turkey ~80% self-declared (Iran Army; SSB); Saudi 24.89% (GAMI spend-localisation); Israel &amp; UAE not disclosed. Sources. Netanyahu ~$108bn/decade Dec 2025 (JPost/Times of Israel); Rafael privatisation (TheMarker); UAE EDGE $20.4bn backlog (Gulf News); SIPRI (2021-25); SIBAT; SSB.</a:t>
            </a:r>
            <a:endParaRPr lang="en-GB" sz="850" b="0" u="none" strike="noStrike">
              <a:solidFill>
                <a:srgbClr val="000000"/>
              </a:solidFill>
              <a:effectLst/>
              <a:uFillTx/>
              <a:latin typeface="Arial"/>
            </a:endParaRPr>
          </a:p>
        </p:txBody>
      </p:sp>
      <p:sp>
        <p:nvSpPr>
          <p:cNvPr id="262" name="Text 4"/>
          <p:cNvSpPr/>
          <p:nvPr/>
        </p:nvSpPr>
        <p:spPr>
          <a:xfrm>
            <a:off x="502920" y="6473880"/>
            <a:ext cx="82292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5B6D74"/>
                </a:solidFill>
                <a:effectLst/>
                <a:uFillTx/>
                <a:latin typeface="Calibri"/>
                <a:ea typeface="Calibri"/>
              </a:rPr>
              <a:t>From Importer to Integrator</a:t>
            </a:r>
            <a:r>
              <a:rPr lang="en-US" sz="900" b="0" u="none" strike="noStrike">
                <a:solidFill>
                  <a:srgbClr val="5B6D74"/>
                </a:solidFill>
                <a:effectLst/>
                <a:uFillTx/>
                <a:latin typeface="Calibri"/>
                <a:ea typeface="Calibri"/>
              </a:rPr>
              <a:t>   ·   CJRES 2026, St Catharine's College</a:t>
            </a:r>
            <a:endParaRPr lang="en-GB" sz="900" b="0" u="none" strike="noStrike">
              <a:solidFill>
                <a:srgbClr val="000000"/>
              </a:solidFill>
              <a:effectLst/>
              <a:uFillTx/>
              <a:latin typeface="Arial"/>
            </a:endParaRPr>
          </a:p>
        </p:txBody>
      </p:sp>
      <p:sp>
        <p:nvSpPr>
          <p:cNvPr id="263" name="Text 5"/>
          <p:cNvSpPr/>
          <p:nvPr/>
        </p:nvSpPr>
        <p:spPr>
          <a:xfrm>
            <a:off x="11338560" y="647388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u="none" strike="noStrike">
                <a:solidFill>
                  <a:srgbClr val="5B6D74"/>
                </a:solidFill>
                <a:effectLst/>
                <a:uFillTx/>
                <a:latin typeface="Calibri"/>
                <a:ea typeface="Calibri"/>
              </a:rPr>
              <a:t>12</a:t>
            </a:r>
            <a:endParaRPr lang="en-GB" sz="900" b="0" u="none" strike="noStrike">
              <a:solidFill>
                <a:srgbClr val="000000"/>
              </a:solidFill>
              <a:effectLst/>
              <a:uFillTx/>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3252C"/>
        </a:solidFill>
        <a:effectLst/>
      </p:bgPr>
    </p:bg>
    <p:spTree>
      <p:nvGrpSpPr>
        <p:cNvPr id="1" name=""/>
        <p:cNvGrpSpPr/>
        <p:nvPr/>
      </p:nvGrpSpPr>
      <p:grpSpPr>
        <a:xfrm>
          <a:off x="0" y="0"/>
          <a:ext cx="0" cy="0"/>
          <a:chOff x="0" y="0"/>
          <a:chExt cx="0" cy="0"/>
        </a:xfrm>
      </p:grpSpPr>
      <p:sp>
        <p:nvSpPr>
          <p:cNvPr id="264" name="Text 0"/>
          <p:cNvSpPr/>
          <p:nvPr/>
        </p:nvSpPr>
        <p:spPr>
          <a:xfrm>
            <a:off x="502920" y="42048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spc="201">
                <a:solidFill>
                  <a:srgbClr val="C29A4B"/>
                </a:solidFill>
                <a:effectLst/>
                <a:uFillTx/>
                <a:latin typeface="Calibri"/>
                <a:ea typeface="Calibri"/>
              </a:rPr>
              <a:t>CONCLUSION</a:t>
            </a:r>
            <a:endParaRPr lang="en-GB" sz="1100" b="0" u="none" strike="noStrike">
              <a:solidFill>
                <a:srgbClr val="FFFFFF"/>
              </a:solidFill>
              <a:effectLst/>
              <a:uFillTx/>
              <a:latin typeface="Arial"/>
            </a:endParaRPr>
          </a:p>
        </p:txBody>
      </p:sp>
      <p:sp>
        <p:nvSpPr>
          <p:cNvPr id="265" name="Text 1"/>
          <p:cNvSpPr/>
          <p:nvPr/>
        </p:nvSpPr>
        <p:spPr>
          <a:xfrm>
            <a:off x="777240" y="822960"/>
            <a:ext cx="1060668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600" b="1" u="none" strike="noStrike">
                <a:solidFill>
                  <a:srgbClr val="FFFFFF"/>
                </a:solidFill>
                <a:effectLst/>
                <a:uFillTx/>
                <a:latin typeface="Cambria"/>
                <a:ea typeface="Cambria"/>
              </a:rPr>
              <a:t>Managed dependence. Building power, not conceding it</a:t>
            </a:r>
            <a:endParaRPr lang="en-GB" sz="2600" b="0" u="none" strike="noStrike">
              <a:solidFill>
                <a:srgbClr val="FFFFFF"/>
              </a:solidFill>
              <a:effectLst/>
              <a:uFillTx/>
              <a:latin typeface="Arial"/>
            </a:endParaRPr>
          </a:p>
        </p:txBody>
      </p:sp>
      <p:sp>
        <p:nvSpPr>
          <p:cNvPr id="266" name="Shape 2"/>
          <p:cNvSpPr/>
          <p:nvPr/>
        </p:nvSpPr>
        <p:spPr>
          <a:xfrm>
            <a:off x="868680" y="1710000"/>
            <a:ext cx="145800" cy="145800"/>
          </a:xfrm>
          <a:prstGeom prst="rect">
            <a:avLst/>
          </a:prstGeom>
          <a:solidFill>
            <a:srgbClr val="C29A4B"/>
          </a:solidFill>
          <a:ln w="1270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267" name="Text 3"/>
          <p:cNvSpPr/>
          <p:nvPr/>
        </p:nvSpPr>
        <p:spPr>
          <a:xfrm>
            <a:off x="1188720" y="1627560"/>
            <a:ext cx="10332360" cy="676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3000"/>
              </a:lnSpc>
              <a:tabLst>
                <a:tab pos="0" algn="l"/>
              </a:tabLst>
            </a:pPr>
            <a:r>
              <a:rPr lang="en-US" sz="1350" b="1" u="none" strike="noStrike">
                <a:solidFill>
                  <a:srgbClr val="D8B978"/>
                </a:solidFill>
                <a:effectLst/>
                <a:uFillTx/>
                <a:latin typeface="Calibri"/>
                <a:ea typeface="Calibri"/>
              </a:rPr>
              <a:t>Financialised, not substituted.  </a:t>
            </a:r>
            <a:r>
              <a:rPr lang="en-US" sz="1350" b="0" u="none" strike="noStrike">
                <a:solidFill>
                  <a:srgbClr val="CADCDD"/>
                </a:solidFill>
                <a:effectLst/>
                <a:uFillTx/>
                <a:latin typeface="Calibri"/>
                <a:ea typeface="Calibri"/>
              </a:rPr>
              <a:t>Defence is folded into the wider financialisation of the state, the same governance move applied to the security core.</a:t>
            </a:r>
            <a:endParaRPr lang="en-GB" sz="1350" b="0" u="none" strike="noStrike">
              <a:solidFill>
                <a:srgbClr val="FFFFFF"/>
              </a:solidFill>
              <a:effectLst/>
              <a:uFillTx/>
              <a:latin typeface="Arial"/>
            </a:endParaRPr>
          </a:p>
        </p:txBody>
      </p:sp>
      <p:sp>
        <p:nvSpPr>
          <p:cNvPr id="268" name="Shape 4"/>
          <p:cNvSpPr/>
          <p:nvPr/>
        </p:nvSpPr>
        <p:spPr>
          <a:xfrm>
            <a:off x="868680" y="2459880"/>
            <a:ext cx="145800" cy="145800"/>
          </a:xfrm>
          <a:prstGeom prst="rect">
            <a:avLst/>
          </a:prstGeom>
          <a:solidFill>
            <a:srgbClr val="C29A4B"/>
          </a:solidFill>
          <a:ln w="1270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269" name="Text 5"/>
          <p:cNvSpPr/>
          <p:nvPr/>
        </p:nvSpPr>
        <p:spPr>
          <a:xfrm>
            <a:off x="1188720" y="2377440"/>
            <a:ext cx="10332360" cy="676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3000"/>
              </a:lnSpc>
              <a:tabLst>
                <a:tab pos="0" algn="l"/>
              </a:tabLst>
            </a:pPr>
            <a:r>
              <a:rPr lang="en-US" sz="1350" b="1" u="none" strike="noStrike">
                <a:solidFill>
                  <a:srgbClr val="D8B978"/>
                </a:solidFill>
                <a:effectLst/>
                <a:uFillTx/>
                <a:latin typeface="Calibri"/>
                <a:ea typeface="Calibri"/>
              </a:rPr>
              <a:t>Finance is the method, regime security the purpose.  </a:t>
            </a:r>
            <a:r>
              <a:rPr lang="en-US" sz="1350" b="0" u="none" strike="noStrike">
                <a:solidFill>
                  <a:srgbClr val="CADCDD"/>
                </a:solidFill>
                <a:effectLst/>
                <a:uFillTx/>
                <a:latin typeface="Calibri"/>
                <a:ea typeface="Calibri"/>
              </a:rPr>
              <a:t>Financialising the soldier may reinforce coup-proofing; money coordinates control more cheaply than coercion.</a:t>
            </a:r>
            <a:endParaRPr lang="en-GB" sz="1350" b="0" u="none" strike="noStrike">
              <a:solidFill>
                <a:srgbClr val="FFFFFF"/>
              </a:solidFill>
              <a:effectLst/>
              <a:uFillTx/>
              <a:latin typeface="Arial"/>
            </a:endParaRPr>
          </a:p>
        </p:txBody>
      </p:sp>
      <p:sp>
        <p:nvSpPr>
          <p:cNvPr id="270" name="Shape 6"/>
          <p:cNvSpPr/>
          <p:nvPr/>
        </p:nvSpPr>
        <p:spPr>
          <a:xfrm>
            <a:off x="868680" y="3209400"/>
            <a:ext cx="145800" cy="145800"/>
          </a:xfrm>
          <a:prstGeom prst="rect">
            <a:avLst/>
          </a:prstGeom>
          <a:solidFill>
            <a:srgbClr val="C29A4B"/>
          </a:solidFill>
          <a:ln w="1270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271" name="Text 7"/>
          <p:cNvSpPr/>
          <p:nvPr/>
        </p:nvSpPr>
        <p:spPr>
          <a:xfrm>
            <a:off x="1188720" y="3127320"/>
            <a:ext cx="10332360" cy="676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3000"/>
              </a:lnSpc>
              <a:tabLst>
                <a:tab pos="0" algn="l"/>
              </a:tabLst>
            </a:pPr>
            <a:r>
              <a:rPr lang="en-US" sz="1350" b="1" u="none" strike="noStrike">
                <a:solidFill>
                  <a:srgbClr val="D8B978"/>
                </a:solidFill>
                <a:effectLst/>
                <a:uFillTx/>
                <a:latin typeface="Calibri"/>
                <a:ea typeface="Calibri"/>
              </a:rPr>
              <a:t>Path-dependent, from zero.  </a:t>
            </a:r>
            <a:r>
              <a:rPr lang="en-US" sz="1350" b="0" u="none" strike="noStrike">
                <a:solidFill>
                  <a:srgbClr val="CADCDD"/>
                </a:solidFill>
                <a:effectLst/>
                <a:uFillTx/>
                <a:latin typeface="Calibri"/>
                <a:ea typeface="Calibri"/>
              </a:rPr>
              <a:t>Saudi starts from a thin industrial base; it uses capital to compensate for that, a decades-long climb, so it hedges through Western JVs while its systems stay US-built.</a:t>
            </a:r>
            <a:endParaRPr lang="en-GB" sz="1350" b="0" u="none" strike="noStrike">
              <a:solidFill>
                <a:srgbClr val="FFFFFF"/>
              </a:solidFill>
              <a:effectLst/>
              <a:uFillTx/>
              <a:latin typeface="Arial"/>
            </a:endParaRPr>
          </a:p>
        </p:txBody>
      </p:sp>
      <p:sp>
        <p:nvSpPr>
          <p:cNvPr id="272" name="Shape 8"/>
          <p:cNvSpPr/>
          <p:nvPr/>
        </p:nvSpPr>
        <p:spPr>
          <a:xfrm>
            <a:off x="868680" y="3959280"/>
            <a:ext cx="145800" cy="145800"/>
          </a:xfrm>
          <a:prstGeom prst="rect">
            <a:avLst/>
          </a:prstGeom>
          <a:solidFill>
            <a:srgbClr val="C29A4B"/>
          </a:solidFill>
          <a:ln w="1270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273" name="Text 9"/>
          <p:cNvSpPr/>
          <p:nvPr/>
        </p:nvSpPr>
        <p:spPr>
          <a:xfrm>
            <a:off x="1188720" y="3877200"/>
            <a:ext cx="10332360" cy="676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3000"/>
              </a:lnSpc>
              <a:tabLst>
                <a:tab pos="0" algn="l"/>
              </a:tabLst>
            </a:pPr>
            <a:r>
              <a:rPr lang="en-US" sz="1350" b="1" u="none" strike="noStrike">
                <a:solidFill>
                  <a:srgbClr val="D8B978"/>
                </a:solidFill>
                <a:effectLst/>
                <a:uFillTx/>
                <a:latin typeface="Calibri"/>
                <a:ea typeface="Calibri"/>
              </a:rPr>
              <a:t>The bill goes unpaid.  </a:t>
            </a:r>
            <a:r>
              <a:rPr lang="en-US" sz="1350" b="0" u="none" strike="noStrike">
                <a:solidFill>
                  <a:srgbClr val="CADCDD"/>
                </a:solidFill>
                <a:effectLst/>
                <a:uFillTx/>
                <a:latin typeface="Calibri"/>
                <a:ea typeface="Calibri"/>
              </a:rPr>
              <a:t>Localisation stays shallow, exports are negligible, and the fiscal ground is sinking under debt.</a:t>
            </a:r>
            <a:endParaRPr lang="en-GB" sz="1350" b="0" u="none" strike="noStrike">
              <a:solidFill>
                <a:srgbClr val="FFFFFF"/>
              </a:solidFill>
              <a:effectLst/>
              <a:uFillTx/>
              <a:latin typeface="Arial"/>
            </a:endParaRPr>
          </a:p>
        </p:txBody>
      </p:sp>
      <p:sp>
        <p:nvSpPr>
          <p:cNvPr id="274" name="Text 10"/>
          <p:cNvSpPr/>
          <p:nvPr/>
        </p:nvSpPr>
        <p:spPr>
          <a:xfrm>
            <a:off x="868680" y="4754880"/>
            <a:ext cx="10698120" cy="685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4000"/>
              </a:lnSpc>
              <a:tabLst>
                <a:tab pos="0" algn="l"/>
              </a:tabLst>
            </a:pPr>
            <a:r>
              <a:rPr lang="en-US" sz="1350" b="1" u="none" strike="noStrike">
                <a:solidFill>
                  <a:srgbClr val="FFFFFF"/>
                </a:solidFill>
                <a:effectLst/>
                <a:uFillTx/>
                <a:latin typeface="Calibri"/>
                <a:ea typeface="Calibri"/>
              </a:rPr>
              <a:t>A military-industrial complex without a military-industrial constituency, a ledger without a market.  </a:t>
            </a:r>
            <a:r>
              <a:rPr lang="en-US" sz="1350" b="0" i="1" u="none" strike="noStrike">
                <a:solidFill>
                  <a:srgbClr val="CADCDD"/>
                </a:solidFill>
                <a:effectLst/>
                <a:uFillTx/>
                <a:latin typeface="Calibri"/>
                <a:ea typeface="Calibri"/>
              </a:rPr>
              <a:t>Can a system built to contain autonomy ever produce it?  </a:t>
            </a:r>
            <a:r>
              <a:rPr lang="en-US" sz="1350" b="1" u="none" strike="noStrike">
                <a:solidFill>
                  <a:srgbClr val="D8B978"/>
                </a:solidFill>
                <a:effectLst/>
                <a:uFillTx/>
                <a:latin typeface="Calibri"/>
                <a:ea typeface="Calibri"/>
              </a:rPr>
              <a:t>MBS gets to stay king.</a:t>
            </a:r>
            <a:endParaRPr lang="en-GB" sz="1350" b="0" u="none" strike="noStrike">
              <a:solidFill>
                <a:srgbClr val="FFFFFF"/>
              </a:solidFill>
              <a:effectLst/>
              <a:uFillTx/>
              <a:latin typeface="Arial"/>
            </a:endParaRPr>
          </a:p>
        </p:txBody>
      </p:sp>
      <p:sp>
        <p:nvSpPr>
          <p:cNvPr id="275" name="Shape 11"/>
          <p:cNvSpPr/>
          <p:nvPr/>
        </p:nvSpPr>
        <p:spPr>
          <a:xfrm>
            <a:off x="840960" y="5742360"/>
            <a:ext cx="2926080" cy="360"/>
          </a:xfrm>
          <a:prstGeom prst="line">
            <a:avLst/>
          </a:prstGeom>
          <a:ln w="19050">
            <a:solidFill>
              <a:srgbClr val="C29A4B"/>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GB" sz="1800" b="0" u="none" strike="noStrike">
              <a:solidFill>
                <a:srgbClr val="FFFFFF"/>
              </a:solidFill>
              <a:effectLst/>
              <a:uFillTx/>
              <a:latin typeface="Arial"/>
            </a:endParaRPr>
          </a:p>
        </p:txBody>
      </p:sp>
      <p:sp>
        <p:nvSpPr>
          <p:cNvPr id="276" name="Text 12"/>
          <p:cNvSpPr/>
          <p:nvPr/>
        </p:nvSpPr>
        <p:spPr>
          <a:xfrm>
            <a:off x="822960" y="5943600"/>
            <a:ext cx="1051524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300" b="1" u="none" strike="noStrike" dirty="0">
                <a:solidFill>
                  <a:srgbClr val="FFFFFF"/>
                </a:solidFill>
                <a:effectLst/>
                <a:uFillTx/>
                <a:latin typeface="Calibri"/>
                <a:ea typeface="Calibri"/>
              </a:rPr>
              <a:t>Ahmed Alqarout</a:t>
            </a:r>
            <a:r>
              <a:rPr lang="en-US" sz="1300" b="0" u="none" strike="noStrike" dirty="0">
                <a:solidFill>
                  <a:srgbClr val="9FB3B7"/>
                </a:solidFill>
                <a:effectLst/>
                <a:uFillTx/>
                <a:latin typeface="Calibri"/>
                <a:ea typeface="Calibri"/>
              </a:rPr>
              <a:t>    ·    University of Exeter   </a:t>
            </a:r>
            <a:endParaRPr lang="en-GB" sz="1300" b="0" u="none" strike="noStrike" dirty="0">
              <a:solidFill>
                <a:srgbClr val="FFFFFF"/>
              </a:solidFill>
              <a:effectLst/>
              <a:uFillTx/>
              <a:latin typeface="Arial"/>
            </a:endParaRPr>
          </a:p>
        </p:txBody>
      </p:sp>
      <p:sp>
        <p:nvSpPr>
          <p:cNvPr id="277" name="Text 13"/>
          <p:cNvSpPr/>
          <p:nvPr/>
        </p:nvSpPr>
        <p:spPr>
          <a:xfrm>
            <a:off x="502920" y="6473880"/>
            <a:ext cx="82292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5B6D74"/>
                </a:solidFill>
                <a:effectLst/>
                <a:uFillTx/>
                <a:latin typeface="Calibri"/>
                <a:ea typeface="Calibri"/>
              </a:rPr>
              <a:t>From Importer to Integrator</a:t>
            </a:r>
            <a:r>
              <a:rPr lang="en-US" sz="900" b="0" u="none" strike="noStrike">
                <a:solidFill>
                  <a:srgbClr val="5B6D74"/>
                </a:solidFill>
                <a:effectLst/>
                <a:uFillTx/>
                <a:latin typeface="Calibri"/>
                <a:ea typeface="Calibri"/>
              </a:rPr>
              <a:t>   ·   CJRES 2026, St Catharine's College</a:t>
            </a:r>
            <a:endParaRPr lang="en-GB" sz="900" b="0" u="none" strike="noStrike">
              <a:solidFill>
                <a:srgbClr val="FFFFFF"/>
              </a:solidFill>
              <a:effectLst/>
              <a:uFillTx/>
              <a:latin typeface="Arial"/>
            </a:endParaRPr>
          </a:p>
        </p:txBody>
      </p:sp>
      <p:sp>
        <p:nvSpPr>
          <p:cNvPr id="278" name="Text 14"/>
          <p:cNvSpPr/>
          <p:nvPr/>
        </p:nvSpPr>
        <p:spPr>
          <a:xfrm>
            <a:off x="11338560" y="647388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u="none" strike="noStrike">
                <a:solidFill>
                  <a:srgbClr val="5B6D74"/>
                </a:solidFill>
                <a:effectLst/>
                <a:uFillTx/>
                <a:latin typeface="Calibri"/>
                <a:ea typeface="Calibri"/>
              </a:rPr>
              <a:t>13</a:t>
            </a:r>
            <a:endParaRPr lang="en-GB" sz="900" b="0" u="none" strike="noStrike">
              <a:solidFill>
                <a:srgbClr val="FFFFFF"/>
              </a:solidFill>
              <a:effectLst/>
              <a:uFillTx/>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9" name="Text 0"/>
          <p:cNvSpPr/>
          <p:nvPr/>
        </p:nvSpPr>
        <p:spPr>
          <a:xfrm>
            <a:off x="502920" y="42048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spc="201">
                <a:solidFill>
                  <a:srgbClr val="C29A4B"/>
                </a:solidFill>
                <a:effectLst/>
                <a:uFillTx/>
                <a:latin typeface="Calibri"/>
                <a:ea typeface="Calibri"/>
              </a:rPr>
              <a:t>BACKUP · CASE STUDY</a:t>
            </a:r>
            <a:endParaRPr lang="en-GB" sz="1100" b="0" u="none" strike="noStrike">
              <a:solidFill>
                <a:srgbClr val="000000"/>
              </a:solidFill>
              <a:effectLst/>
              <a:uFillTx/>
              <a:latin typeface="Arial"/>
            </a:endParaRPr>
          </a:p>
        </p:txBody>
      </p:sp>
      <p:sp>
        <p:nvSpPr>
          <p:cNvPr id="280" name="Text 1"/>
          <p:cNvSpPr/>
          <p:nvPr/>
        </p:nvSpPr>
        <p:spPr>
          <a:xfrm>
            <a:off x="502920" y="731520"/>
            <a:ext cx="1115532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500" b="1" u="none" strike="noStrike">
                <a:solidFill>
                  <a:srgbClr val="13252C"/>
                </a:solidFill>
                <a:effectLst/>
                <a:uFillTx/>
                <a:latin typeface="Cambria"/>
                <a:ea typeface="Cambria"/>
              </a:rPr>
              <a:t>Rare earths, one PIF ecosystem, not a civilian venture</a:t>
            </a:r>
            <a:endParaRPr lang="en-GB" sz="2500" b="0" u="none" strike="noStrike">
              <a:solidFill>
                <a:srgbClr val="000000"/>
              </a:solidFill>
              <a:effectLst/>
              <a:uFillTx/>
              <a:latin typeface="Arial"/>
            </a:endParaRPr>
          </a:p>
        </p:txBody>
      </p:sp>
      <p:sp>
        <p:nvSpPr>
          <p:cNvPr id="281" name="Text 2"/>
          <p:cNvSpPr/>
          <p:nvPr/>
        </p:nvSpPr>
        <p:spPr>
          <a:xfrm>
            <a:off x="502920" y="1554480"/>
            <a:ext cx="822924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5000"/>
              </a:lnSpc>
              <a:tabLst>
                <a:tab pos="0" algn="l"/>
              </a:tabLst>
            </a:pPr>
            <a:r>
              <a:rPr lang="en-US" sz="1300" b="1" i="1" u="none" strike="noStrike">
                <a:solidFill>
                  <a:srgbClr val="C29A4B"/>
                </a:solidFill>
                <a:effectLst/>
                <a:uFillTx/>
                <a:latin typeface="Calibri"/>
                <a:ea typeface="Calibri"/>
              </a:rPr>
              <a:t>PIF wholly owns SAMI and controls a majority stake in listed Ma'aden, </a:t>
            </a:r>
            <a:r>
              <a:rPr lang="en-US" sz="1300" b="0" i="1" u="none" strike="noStrike">
                <a:solidFill>
                  <a:srgbClr val="31525C"/>
                </a:solidFill>
                <a:effectLst/>
                <a:uFillTx/>
                <a:latin typeface="Calibri"/>
                <a:ea typeface="Calibri"/>
              </a:rPr>
              <a:t>so the miner and the arms champion answer to the same owner, in defence-adjacent strategic supply chains.</a:t>
            </a:r>
            <a:endParaRPr lang="en-GB" sz="1300" b="0" u="none" strike="noStrike">
              <a:solidFill>
                <a:srgbClr val="000000"/>
              </a:solidFill>
              <a:effectLst/>
              <a:uFillTx/>
              <a:latin typeface="Arial"/>
            </a:endParaRPr>
          </a:p>
        </p:txBody>
      </p:sp>
      <p:pic>
        <p:nvPicPr>
          <p:cNvPr id="282" name="Image 0" descr="img/mine.jpg"/>
          <p:cNvPicPr/>
          <p:nvPr/>
        </p:nvPicPr>
        <p:blipFill>
          <a:blip r:embed="rId3"/>
          <a:stretch/>
        </p:blipFill>
        <p:spPr>
          <a:xfrm>
            <a:off x="8778240" y="567000"/>
            <a:ext cx="2925720" cy="1371240"/>
          </a:xfrm>
          <a:prstGeom prst="rect">
            <a:avLst/>
          </a:prstGeom>
          <a:noFill/>
          <a:ln w="0">
            <a:noFill/>
          </a:ln>
        </p:spPr>
      </p:pic>
      <p:sp>
        <p:nvSpPr>
          <p:cNvPr id="283" name="Text 3"/>
          <p:cNvSpPr/>
          <p:nvPr/>
        </p:nvSpPr>
        <p:spPr>
          <a:xfrm>
            <a:off x="8778240" y="1947600"/>
            <a:ext cx="292572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0" i="1" u="none" strike="noStrike">
                <a:solidFill>
                  <a:srgbClr val="5B6D74"/>
                </a:solidFill>
                <a:effectLst/>
                <a:uFillTx/>
                <a:latin typeface="Calibri"/>
                <a:ea typeface="Calibri"/>
              </a:rPr>
              <a:t>Mountain Pass rare-earth mine · CC BY-SA</a:t>
            </a:r>
            <a:endParaRPr lang="en-GB" sz="750" b="0" u="none" strike="noStrike">
              <a:solidFill>
                <a:srgbClr val="000000"/>
              </a:solidFill>
              <a:effectLst/>
              <a:uFillTx/>
              <a:latin typeface="Arial"/>
            </a:endParaRPr>
          </a:p>
        </p:txBody>
      </p:sp>
      <p:sp>
        <p:nvSpPr>
          <p:cNvPr id="284" name="Shape 4"/>
          <p:cNvSpPr/>
          <p:nvPr/>
        </p:nvSpPr>
        <p:spPr>
          <a:xfrm>
            <a:off x="502920" y="2194560"/>
            <a:ext cx="3520080" cy="2285640"/>
          </a:xfrm>
          <a:prstGeom prst="roundRect">
            <a:avLst>
              <a:gd name="adj" fmla="val 4000"/>
            </a:avLst>
          </a:prstGeom>
          <a:solidFill>
            <a:srgbClr val="EAF0F1"/>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285" name="Shape 5"/>
          <p:cNvSpPr/>
          <p:nvPr/>
        </p:nvSpPr>
        <p:spPr>
          <a:xfrm>
            <a:off x="758880" y="2377440"/>
            <a:ext cx="502560" cy="502560"/>
          </a:xfrm>
          <a:prstGeom prst="ellipse">
            <a:avLst/>
          </a:prstGeom>
          <a:solidFill>
            <a:srgbClr val="13252C"/>
          </a:solidFill>
          <a:ln w="22225">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286" name="Text 6"/>
          <p:cNvSpPr/>
          <p:nvPr/>
        </p:nvSpPr>
        <p:spPr>
          <a:xfrm>
            <a:off x="758880" y="2377440"/>
            <a:ext cx="5025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900" b="1" u="none" strike="noStrike">
                <a:solidFill>
                  <a:srgbClr val="D8B978"/>
                </a:solidFill>
                <a:effectLst/>
                <a:uFillTx/>
                <a:latin typeface="Cambria"/>
                <a:ea typeface="Cambria"/>
              </a:rPr>
              <a:t>1</a:t>
            </a:r>
            <a:endParaRPr lang="en-GB" sz="1900" b="0" u="none" strike="noStrike">
              <a:solidFill>
                <a:srgbClr val="000000"/>
              </a:solidFill>
              <a:effectLst/>
              <a:uFillTx/>
              <a:latin typeface="Arial"/>
            </a:endParaRPr>
          </a:p>
        </p:txBody>
      </p:sp>
      <p:sp>
        <p:nvSpPr>
          <p:cNvPr id="287" name="Text 7"/>
          <p:cNvSpPr/>
          <p:nvPr/>
        </p:nvSpPr>
        <p:spPr>
          <a:xfrm>
            <a:off x="1371600" y="2377440"/>
            <a:ext cx="2468520" cy="548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500" b="1" u="none" strike="noStrike">
                <a:solidFill>
                  <a:srgbClr val="13252C"/>
                </a:solidFill>
                <a:effectLst/>
                <a:uFillTx/>
                <a:latin typeface="Cambria"/>
                <a:ea typeface="Cambria"/>
              </a:rPr>
              <a:t>Ownership</a:t>
            </a:r>
            <a:endParaRPr lang="en-GB" sz="1500" b="0" u="none" strike="noStrike">
              <a:solidFill>
                <a:srgbClr val="000000"/>
              </a:solidFill>
              <a:effectLst/>
              <a:uFillTx/>
              <a:latin typeface="Arial"/>
            </a:endParaRPr>
          </a:p>
        </p:txBody>
      </p:sp>
      <p:sp>
        <p:nvSpPr>
          <p:cNvPr id="288" name="Text 8"/>
          <p:cNvSpPr/>
          <p:nvPr/>
        </p:nvSpPr>
        <p:spPr>
          <a:xfrm>
            <a:off x="758880" y="3035880"/>
            <a:ext cx="3062880" cy="1371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4000"/>
              </a:lnSpc>
              <a:tabLst>
                <a:tab pos="0" algn="l"/>
              </a:tabLst>
            </a:pPr>
            <a:r>
              <a:rPr lang="en-US" sz="1100" b="0" u="none" strike="noStrike">
                <a:solidFill>
                  <a:srgbClr val="31525C"/>
                </a:solidFill>
                <a:effectLst/>
                <a:uFillTx/>
                <a:latin typeface="Calibri"/>
                <a:ea typeface="Calibri"/>
              </a:rPr>
              <a:t>Ma'aden is PIF's listed, PIF-controlled miner, the same PIF that wholly owns SAMI, holding &gt;=51% of a new rare-earth refinery. Ownership stays inside the PIF perimeter.</a:t>
            </a:r>
            <a:endParaRPr lang="en-GB" sz="1100" b="0" u="none" strike="noStrike">
              <a:solidFill>
                <a:srgbClr val="000000"/>
              </a:solidFill>
              <a:effectLst/>
              <a:uFillTx/>
              <a:latin typeface="Arial"/>
            </a:endParaRPr>
          </a:p>
        </p:txBody>
      </p:sp>
      <p:sp>
        <p:nvSpPr>
          <p:cNvPr id="289" name="Shape 9"/>
          <p:cNvSpPr/>
          <p:nvPr/>
        </p:nvSpPr>
        <p:spPr>
          <a:xfrm>
            <a:off x="4316040" y="2194560"/>
            <a:ext cx="3520080" cy="2285640"/>
          </a:xfrm>
          <a:prstGeom prst="roundRect">
            <a:avLst>
              <a:gd name="adj" fmla="val 4000"/>
            </a:avLst>
          </a:prstGeom>
          <a:solidFill>
            <a:srgbClr val="EAF0F1"/>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290" name="Shape 10"/>
          <p:cNvSpPr/>
          <p:nvPr/>
        </p:nvSpPr>
        <p:spPr>
          <a:xfrm>
            <a:off x="4572000" y="2377440"/>
            <a:ext cx="502560" cy="502560"/>
          </a:xfrm>
          <a:prstGeom prst="ellipse">
            <a:avLst/>
          </a:prstGeom>
          <a:solidFill>
            <a:srgbClr val="13252C"/>
          </a:solidFill>
          <a:ln w="22225">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291" name="Text 11"/>
          <p:cNvSpPr/>
          <p:nvPr/>
        </p:nvSpPr>
        <p:spPr>
          <a:xfrm>
            <a:off x="4572000" y="2377440"/>
            <a:ext cx="5025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900" b="1" u="none" strike="noStrike">
                <a:solidFill>
                  <a:srgbClr val="D8B978"/>
                </a:solidFill>
                <a:effectLst/>
                <a:uFillTx/>
                <a:latin typeface="Cambria"/>
                <a:ea typeface="Cambria"/>
              </a:rPr>
              <a:t>2</a:t>
            </a:r>
            <a:endParaRPr lang="en-GB" sz="1900" b="0" u="none" strike="noStrike">
              <a:solidFill>
                <a:srgbClr val="000000"/>
              </a:solidFill>
              <a:effectLst/>
              <a:uFillTx/>
              <a:latin typeface="Arial"/>
            </a:endParaRPr>
          </a:p>
        </p:txBody>
      </p:sp>
      <p:sp>
        <p:nvSpPr>
          <p:cNvPr id="292" name="Text 12"/>
          <p:cNvSpPr/>
          <p:nvPr/>
        </p:nvSpPr>
        <p:spPr>
          <a:xfrm>
            <a:off x="5184720" y="2377440"/>
            <a:ext cx="2468520" cy="548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500" b="1" u="none" strike="noStrike">
                <a:solidFill>
                  <a:srgbClr val="13252C"/>
                </a:solidFill>
                <a:effectLst/>
                <a:uFillTx/>
                <a:latin typeface="Cambria"/>
                <a:ea typeface="Cambria"/>
              </a:rPr>
              <a:t>Market</a:t>
            </a:r>
            <a:endParaRPr lang="en-GB" sz="1500" b="0" u="none" strike="noStrike">
              <a:solidFill>
                <a:srgbClr val="000000"/>
              </a:solidFill>
              <a:effectLst/>
              <a:uFillTx/>
              <a:latin typeface="Arial"/>
            </a:endParaRPr>
          </a:p>
        </p:txBody>
      </p:sp>
      <p:sp>
        <p:nvSpPr>
          <p:cNvPr id="293" name="Text 13"/>
          <p:cNvSpPr/>
          <p:nvPr/>
        </p:nvSpPr>
        <p:spPr>
          <a:xfrm>
            <a:off x="4572000" y="3035880"/>
            <a:ext cx="3062880" cy="1371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4000"/>
              </a:lnSpc>
              <a:tabLst>
                <a:tab pos="0" algn="l"/>
              </a:tabLst>
            </a:pPr>
            <a:r>
              <a:rPr lang="en-US" sz="1100" b="0" u="none" strike="noStrike">
                <a:solidFill>
                  <a:srgbClr val="31525C"/>
                </a:solidFill>
                <a:effectLst/>
                <a:uFillTx/>
                <a:latin typeface="Calibri"/>
                <a:ea typeface="Calibri"/>
              </a:rPr>
              <a:t>MP Materials brings the technology; the US Department of War finances the 49% foreign side non-recourse, a Pentagon-funded, China-countering supply chain.</a:t>
            </a:r>
            <a:endParaRPr lang="en-GB" sz="1100" b="0" u="none" strike="noStrike">
              <a:solidFill>
                <a:srgbClr val="000000"/>
              </a:solidFill>
              <a:effectLst/>
              <a:uFillTx/>
              <a:latin typeface="Arial"/>
            </a:endParaRPr>
          </a:p>
        </p:txBody>
      </p:sp>
      <p:sp>
        <p:nvSpPr>
          <p:cNvPr id="294" name="Shape 14"/>
          <p:cNvSpPr/>
          <p:nvPr/>
        </p:nvSpPr>
        <p:spPr>
          <a:xfrm>
            <a:off x="8138160" y="2194560"/>
            <a:ext cx="3520080" cy="2285640"/>
          </a:xfrm>
          <a:prstGeom prst="roundRect">
            <a:avLst>
              <a:gd name="adj" fmla="val 4000"/>
            </a:avLst>
          </a:prstGeom>
          <a:solidFill>
            <a:srgbClr val="EAF0F1"/>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295" name="Shape 15"/>
          <p:cNvSpPr/>
          <p:nvPr/>
        </p:nvSpPr>
        <p:spPr>
          <a:xfrm>
            <a:off x="8394120" y="2377440"/>
            <a:ext cx="502560" cy="502560"/>
          </a:xfrm>
          <a:prstGeom prst="ellipse">
            <a:avLst/>
          </a:prstGeom>
          <a:solidFill>
            <a:srgbClr val="13252C"/>
          </a:solidFill>
          <a:ln w="22225">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296" name="Text 16"/>
          <p:cNvSpPr/>
          <p:nvPr/>
        </p:nvSpPr>
        <p:spPr>
          <a:xfrm>
            <a:off x="8394120" y="2377440"/>
            <a:ext cx="5025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900" b="1" u="none" strike="noStrike">
                <a:solidFill>
                  <a:srgbClr val="D8B978"/>
                </a:solidFill>
                <a:effectLst/>
                <a:uFillTx/>
                <a:latin typeface="Cambria"/>
                <a:ea typeface="Cambria"/>
              </a:rPr>
              <a:t>3</a:t>
            </a:r>
            <a:endParaRPr lang="en-GB" sz="1900" b="0" u="none" strike="noStrike">
              <a:solidFill>
                <a:srgbClr val="000000"/>
              </a:solidFill>
              <a:effectLst/>
              <a:uFillTx/>
              <a:latin typeface="Arial"/>
            </a:endParaRPr>
          </a:p>
        </p:txBody>
      </p:sp>
      <p:sp>
        <p:nvSpPr>
          <p:cNvPr id="297" name="Text 17"/>
          <p:cNvSpPr/>
          <p:nvPr/>
        </p:nvSpPr>
        <p:spPr>
          <a:xfrm>
            <a:off x="9006840" y="2377440"/>
            <a:ext cx="2468520" cy="548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500" b="1" u="none" strike="noStrike">
                <a:solidFill>
                  <a:srgbClr val="13252C"/>
                </a:solidFill>
                <a:effectLst/>
                <a:uFillTx/>
                <a:latin typeface="Cambria"/>
                <a:ea typeface="Cambria"/>
              </a:rPr>
              <a:t>Stake</a:t>
            </a:r>
            <a:endParaRPr lang="en-GB" sz="1500" b="0" u="none" strike="noStrike">
              <a:solidFill>
                <a:srgbClr val="000000"/>
              </a:solidFill>
              <a:effectLst/>
              <a:uFillTx/>
              <a:latin typeface="Arial"/>
            </a:endParaRPr>
          </a:p>
        </p:txBody>
      </p:sp>
      <p:sp>
        <p:nvSpPr>
          <p:cNvPr id="298" name="Text 18"/>
          <p:cNvSpPr/>
          <p:nvPr/>
        </p:nvSpPr>
        <p:spPr>
          <a:xfrm>
            <a:off x="8394120" y="3035880"/>
            <a:ext cx="3062880" cy="1371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4000"/>
              </a:lnSpc>
              <a:tabLst>
                <a:tab pos="0" algn="l"/>
              </a:tabLst>
            </a:pPr>
            <a:r>
              <a:rPr lang="en-US" sz="1100" b="0" u="none" strike="noStrike">
                <a:solidFill>
                  <a:srgbClr val="31525C"/>
                </a:solidFill>
                <a:effectLst/>
                <a:uFillTx/>
                <a:latin typeface="Calibri"/>
                <a:ea typeface="Calibri"/>
              </a:rPr>
              <a:t>Abroad, Manara Minerals (Ma'aden-PIF) took 10% of Vale Base Metals for $2.5bn (2024), securing minerals through an equity stake, not a mine.</a:t>
            </a:r>
            <a:endParaRPr lang="en-GB" sz="1100" b="0" u="none" strike="noStrike">
              <a:solidFill>
                <a:srgbClr val="000000"/>
              </a:solidFill>
              <a:effectLst/>
              <a:uFillTx/>
              <a:latin typeface="Arial"/>
            </a:endParaRPr>
          </a:p>
        </p:txBody>
      </p:sp>
      <p:sp>
        <p:nvSpPr>
          <p:cNvPr id="299" name="Text 19"/>
          <p:cNvSpPr/>
          <p:nvPr/>
        </p:nvSpPr>
        <p:spPr>
          <a:xfrm>
            <a:off x="502920" y="4754880"/>
            <a:ext cx="1124676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4000"/>
              </a:lnSpc>
              <a:tabLst>
                <a:tab pos="0" algn="l"/>
              </a:tabLst>
            </a:pPr>
            <a:r>
              <a:rPr lang="en-US" sz="1100" b="1" u="none" strike="noStrike">
                <a:solidFill>
                  <a:srgbClr val="8C3B3B"/>
                </a:solidFill>
                <a:effectLst/>
                <a:uFillTx/>
                <a:latin typeface="Calibri"/>
                <a:ea typeface="Calibri"/>
              </a:rPr>
              <a:t>Then projection.  </a:t>
            </a:r>
            <a:r>
              <a:rPr lang="en-US" sz="1100" b="0" u="none" strike="noStrike">
                <a:solidFill>
                  <a:srgbClr val="1C2B31"/>
                </a:solidFill>
                <a:effectLst/>
                <a:uFillTx/>
                <a:latin typeface="Calibri"/>
                <a:ea typeface="Calibri"/>
              </a:rPr>
              <a:t>A separate $9bn Burkhan minerals MOU (2025) has, per Semafor (single source), pivoted to sourcing minerals for Iran's postwar reconstruction, the same financialised-minerals capacity turned into regional statecraft.</a:t>
            </a:r>
            <a:endParaRPr lang="en-GB" sz="1100" b="0" u="none" strike="noStrike">
              <a:solidFill>
                <a:srgbClr val="000000"/>
              </a:solidFill>
              <a:effectLst/>
              <a:uFillTx/>
              <a:latin typeface="Arial"/>
            </a:endParaRPr>
          </a:p>
        </p:txBody>
      </p:sp>
      <p:sp>
        <p:nvSpPr>
          <p:cNvPr id="300" name="Text 20"/>
          <p:cNvSpPr/>
          <p:nvPr/>
        </p:nvSpPr>
        <p:spPr>
          <a:xfrm>
            <a:off x="502920" y="594360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i="1" u="none" strike="noStrike">
                <a:solidFill>
                  <a:srgbClr val="5B6D74"/>
                </a:solidFill>
                <a:effectLst/>
                <a:uFillTx/>
                <a:latin typeface="Calibri"/>
                <a:ea typeface="Calibri"/>
              </a:rPr>
              <a:t>Sources. MP Materials (Nov 2025); Vale/Manara (Apr 2024); Semafor (Jun 2026, single outlet). Refinery site undisclosed.</a:t>
            </a:r>
            <a:endParaRPr lang="en-GB" sz="850" b="0" u="none" strike="noStrike">
              <a:solidFill>
                <a:srgbClr val="000000"/>
              </a:solidFill>
              <a:effectLst/>
              <a:uFillTx/>
              <a:latin typeface="Arial"/>
            </a:endParaRPr>
          </a:p>
        </p:txBody>
      </p:sp>
      <p:sp>
        <p:nvSpPr>
          <p:cNvPr id="301" name="Text 21"/>
          <p:cNvSpPr/>
          <p:nvPr/>
        </p:nvSpPr>
        <p:spPr>
          <a:xfrm>
            <a:off x="502920" y="6473880"/>
            <a:ext cx="82292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5B6D74"/>
                </a:solidFill>
                <a:effectLst/>
                <a:uFillTx/>
                <a:latin typeface="Calibri"/>
                <a:ea typeface="Calibri"/>
              </a:rPr>
              <a:t>From Importer to Integrator</a:t>
            </a:r>
            <a:r>
              <a:rPr lang="en-US" sz="900" b="0" u="none" strike="noStrike">
                <a:solidFill>
                  <a:srgbClr val="5B6D74"/>
                </a:solidFill>
                <a:effectLst/>
                <a:uFillTx/>
                <a:latin typeface="Calibri"/>
                <a:ea typeface="Calibri"/>
              </a:rPr>
              <a:t>   ·   CJRES 2026, St Catharine's College</a:t>
            </a:r>
            <a:endParaRPr lang="en-GB" sz="900" b="0" u="none" strike="noStrike">
              <a:solidFill>
                <a:srgbClr val="000000"/>
              </a:solidFill>
              <a:effectLst/>
              <a:uFillTx/>
              <a:latin typeface="Arial"/>
            </a:endParaRPr>
          </a:p>
        </p:txBody>
      </p:sp>
      <p:sp>
        <p:nvSpPr>
          <p:cNvPr id="302" name="Text 22"/>
          <p:cNvSpPr/>
          <p:nvPr/>
        </p:nvSpPr>
        <p:spPr>
          <a:xfrm>
            <a:off x="11338560" y="647388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u="none" strike="noStrike">
                <a:solidFill>
                  <a:srgbClr val="5B6D74"/>
                </a:solidFill>
                <a:effectLst/>
                <a:uFillTx/>
                <a:latin typeface="Calibri"/>
                <a:ea typeface="Calibri"/>
              </a:rPr>
              <a:t>14</a:t>
            </a:r>
            <a:endParaRPr lang="en-GB" sz="900" b="0" u="none" strike="noStrike">
              <a:solidFill>
                <a:srgbClr val="000000"/>
              </a:solidFill>
              <a:effectLst/>
              <a:uFillTx/>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3252C"/>
        </a:solidFill>
        <a:effectLst/>
      </p:bgPr>
    </p:bg>
    <p:spTree>
      <p:nvGrpSpPr>
        <p:cNvPr id="1" name=""/>
        <p:cNvGrpSpPr/>
        <p:nvPr/>
      </p:nvGrpSpPr>
      <p:grpSpPr>
        <a:xfrm>
          <a:off x="0" y="0"/>
          <a:ext cx="0" cy="0"/>
          <a:chOff x="0" y="0"/>
          <a:chExt cx="0" cy="0"/>
        </a:xfrm>
      </p:grpSpPr>
      <p:sp>
        <p:nvSpPr>
          <p:cNvPr id="2" name="TextBox 1"/>
          <p:cNvSpPr txBox="1"/>
          <p:nvPr/>
        </p:nvSpPr>
        <p:spPr>
          <a:xfrm>
            <a:off x="502920" y="420624"/>
            <a:ext cx="11155680" cy="292608"/>
          </a:xfrm>
          <a:prstGeom prst="rect">
            <a:avLst/>
          </a:prstGeom>
          <a:noFill/>
        </p:spPr>
        <p:txBody>
          <a:bodyPr wrap="square" lIns="0" tIns="0" rIns="0" bIns="0">
            <a:spAutoFit/>
          </a:bodyPr>
          <a:lstStyle/>
          <a:p>
            <a:r>
              <a:rPr sz="1100" b="1" i="0">
                <a:solidFill>
                  <a:srgbClr val="C29A4B"/>
                </a:solidFill>
                <a:latin typeface="Calibri"/>
              </a:rPr>
              <a:t>BACKUP  ·  THE REGULATOR'S OWN WORDS</a:t>
            </a:r>
          </a:p>
        </p:txBody>
      </p:sp>
      <p:sp>
        <p:nvSpPr>
          <p:cNvPr id="3" name="TextBox 2"/>
          <p:cNvSpPr txBox="1"/>
          <p:nvPr/>
        </p:nvSpPr>
        <p:spPr>
          <a:xfrm>
            <a:off x="502920" y="749808"/>
            <a:ext cx="11155680" cy="640080"/>
          </a:xfrm>
          <a:prstGeom prst="rect">
            <a:avLst/>
          </a:prstGeom>
          <a:noFill/>
        </p:spPr>
        <p:txBody>
          <a:bodyPr wrap="square" lIns="0" tIns="0" rIns="0" bIns="0">
            <a:spAutoFit/>
          </a:bodyPr>
          <a:lstStyle/>
          <a:p>
            <a:r>
              <a:rPr sz="2500" b="1" i="0">
                <a:solidFill>
                  <a:srgbClr val="FFFFFF"/>
                </a:solidFill>
                <a:latin typeface="Cambria"/>
              </a:rPr>
              <a:t>What the regulator commits to, in its own words</a:t>
            </a:r>
          </a:p>
        </p:txBody>
      </p:sp>
      <p:sp>
        <p:nvSpPr>
          <p:cNvPr id="4" name="TextBox 3"/>
          <p:cNvSpPr txBox="1"/>
          <p:nvPr/>
        </p:nvSpPr>
        <p:spPr>
          <a:xfrm>
            <a:off x="502920" y="1463040"/>
            <a:ext cx="11201400" cy="457200"/>
          </a:xfrm>
          <a:prstGeom prst="rect">
            <a:avLst/>
          </a:prstGeom>
          <a:noFill/>
        </p:spPr>
        <p:txBody>
          <a:bodyPr wrap="square" lIns="0" tIns="0" rIns="0" bIns="0">
            <a:spAutoFit/>
          </a:bodyPr>
          <a:lstStyle/>
          <a:p>
            <a:r>
              <a:rPr sz="1200" b="0" i="1">
                <a:solidFill>
                  <a:srgbClr val="CADCDD"/>
                </a:solidFill>
                <a:latin typeface="Calibri"/>
              </a:rPr>
              <a:t>Primary sources, GAMI's own published policies (2023-25). De jure architecture, not audited outcome; the offset ledger's actual redemption volumes are not disclosed.</a:t>
            </a:r>
          </a:p>
        </p:txBody>
      </p:sp>
      <p:sp>
        <p:nvSpPr>
          <p:cNvPr id="5" name="Rounded Rectangle 4"/>
          <p:cNvSpPr/>
          <p:nvPr/>
        </p:nvSpPr>
        <p:spPr>
          <a:xfrm>
            <a:off x="502920" y="2011680"/>
            <a:ext cx="11247120" cy="758952"/>
          </a:xfrm>
          <a:prstGeom prst="roundRect">
            <a:avLst/>
          </a:prstGeom>
          <a:solidFill>
            <a:srgbClr val="1B3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02920" y="2011680"/>
            <a:ext cx="73152" cy="758952"/>
          </a:xfrm>
          <a:prstGeom prst="rect">
            <a:avLst/>
          </a:prstGeom>
          <a:solidFill>
            <a:srgbClr val="C29A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31520" y="2066544"/>
            <a:ext cx="10972800" cy="649224"/>
          </a:xfrm>
          <a:prstGeom prst="rect">
            <a:avLst/>
          </a:prstGeom>
          <a:noFill/>
        </p:spPr>
        <p:txBody>
          <a:bodyPr wrap="square" lIns="0" tIns="0" rIns="0" bIns="0" anchor="ctr">
            <a:spAutoFit/>
          </a:bodyPr>
          <a:lstStyle/>
          <a:p>
            <a:r>
              <a:rPr sz="1250" b="1" i="0">
                <a:solidFill>
                  <a:srgbClr val="D8B978"/>
                </a:solidFill>
                <a:latin typeface="Cambria"/>
              </a:rPr>
              <a:t>Offset credits as a state-issued currency.  </a:t>
            </a:r>
            <a:r>
              <a:rPr sz="1100" b="0" i="0">
                <a:solidFill>
                  <a:srgbClr val="CADCDD"/>
                </a:solidFill>
                <a:latin typeface="Calibri"/>
              </a:rPr>
              <a:t>A 60% local-content floor on any contract above ~$40m, secured by a 10% on-demand bank performance bond, with GAMI keeping the credit ledger and able to draw it down to fund research.  </a:t>
            </a:r>
            <a:r>
              <a:rPr sz="950" b="0" i="1">
                <a:solidFill>
                  <a:srgbClr val="9FB3B7"/>
                </a:solidFill>
                <a:latin typeface="Calibri"/>
              </a:rPr>
              <a:t>Industrial Participation Policy; R&amp;D Regulation Art 32(b).</a:t>
            </a:r>
          </a:p>
        </p:txBody>
      </p:sp>
      <p:sp>
        <p:nvSpPr>
          <p:cNvPr id="8" name="Rounded Rectangle 7"/>
          <p:cNvSpPr/>
          <p:nvPr/>
        </p:nvSpPr>
        <p:spPr>
          <a:xfrm>
            <a:off x="502920" y="2839212"/>
            <a:ext cx="11247120" cy="758952"/>
          </a:xfrm>
          <a:prstGeom prst="roundRect">
            <a:avLst/>
          </a:prstGeom>
          <a:solidFill>
            <a:srgbClr val="1B3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502920" y="2839212"/>
            <a:ext cx="73152" cy="758952"/>
          </a:xfrm>
          <a:prstGeom prst="rect">
            <a:avLst/>
          </a:prstGeom>
          <a:solidFill>
            <a:srgbClr val="C29A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731520" y="2894076"/>
            <a:ext cx="10972800" cy="649224"/>
          </a:xfrm>
          <a:prstGeom prst="rect">
            <a:avLst/>
          </a:prstGeom>
          <a:noFill/>
        </p:spPr>
        <p:txBody>
          <a:bodyPr wrap="square" lIns="0" tIns="0" rIns="0" bIns="0" anchor="ctr">
            <a:spAutoFit/>
          </a:bodyPr>
          <a:lstStyle/>
          <a:p>
            <a:r>
              <a:rPr sz="1250" b="1" i="0">
                <a:solidFill>
                  <a:srgbClr val="D8B978"/>
                </a:solidFill>
                <a:latin typeface="Cambria"/>
              </a:rPr>
              <a:t>The state harvests the intellectual property.  </a:t>
            </a:r>
            <a:r>
              <a:rPr sz="1100" b="0" i="0">
                <a:solidFill>
                  <a:srgbClr val="CADCDD"/>
                </a:solidFill>
                <a:latin typeface="Calibri"/>
              </a:rPr>
              <a:t>Government funding, full or partial, transfers IP ownership to GAMI; the nominal owner may not register abroad, sell, licence, produce or export without GAMI's consent.  </a:t>
            </a:r>
            <a:r>
              <a:rPr sz="950" b="0" i="1">
                <a:solidFill>
                  <a:srgbClr val="9FB3B7"/>
                </a:solidFill>
                <a:latin typeface="Calibri"/>
              </a:rPr>
              <a:t>R&amp;D Regulation Arts 44-45.</a:t>
            </a:r>
          </a:p>
        </p:txBody>
      </p:sp>
      <p:sp>
        <p:nvSpPr>
          <p:cNvPr id="11" name="Rounded Rectangle 10"/>
          <p:cNvSpPr/>
          <p:nvPr/>
        </p:nvSpPr>
        <p:spPr>
          <a:xfrm>
            <a:off x="502920" y="3666744"/>
            <a:ext cx="11247120" cy="758952"/>
          </a:xfrm>
          <a:prstGeom prst="roundRect">
            <a:avLst/>
          </a:prstGeom>
          <a:solidFill>
            <a:srgbClr val="1B3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502920" y="3666744"/>
            <a:ext cx="73152" cy="758952"/>
          </a:xfrm>
          <a:prstGeom prst="rect">
            <a:avLst/>
          </a:prstGeom>
          <a:solidFill>
            <a:srgbClr val="C29A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731520" y="3721607"/>
            <a:ext cx="10972800" cy="649224"/>
          </a:xfrm>
          <a:prstGeom prst="rect">
            <a:avLst/>
          </a:prstGeom>
          <a:noFill/>
        </p:spPr>
        <p:txBody>
          <a:bodyPr wrap="square" lIns="0" tIns="0" rIns="0" bIns="0" anchor="ctr">
            <a:spAutoFit/>
          </a:bodyPr>
          <a:lstStyle/>
          <a:p>
            <a:r>
              <a:rPr sz="1250" b="1" i="0">
                <a:solidFill>
                  <a:srgbClr val="D8B978"/>
                </a:solidFill>
                <a:latin typeface="Cambria"/>
              </a:rPr>
              <a:t>Data as sovereign territory.  </a:t>
            </a:r>
            <a:r>
              <a:rPr sz="1100" b="0" i="0">
                <a:solidFill>
                  <a:srgbClr val="CADCDD"/>
                </a:solidFill>
                <a:latin typeface="Calibri"/>
              </a:rPr>
              <a:t>Confidentiality by default, in-Kingdom data residency with no offshore processing without GAMI approval, and 'Saudi Eyes Only' as a formal circulation class.  </a:t>
            </a:r>
            <a:r>
              <a:rPr sz="950" b="0" i="1">
                <a:solidFill>
                  <a:srgbClr val="9FB3B7"/>
                </a:solidFill>
                <a:latin typeface="Calibri"/>
              </a:rPr>
              <a:t>Data Management &amp; Security Policy Arts 5, 7, 9-10.</a:t>
            </a:r>
          </a:p>
        </p:txBody>
      </p:sp>
      <p:sp>
        <p:nvSpPr>
          <p:cNvPr id="14" name="Rounded Rectangle 13"/>
          <p:cNvSpPr/>
          <p:nvPr/>
        </p:nvSpPr>
        <p:spPr>
          <a:xfrm>
            <a:off x="502920" y="4494276"/>
            <a:ext cx="11247120" cy="758952"/>
          </a:xfrm>
          <a:prstGeom prst="roundRect">
            <a:avLst/>
          </a:prstGeom>
          <a:solidFill>
            <a:srgbClr val="1B3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02920" y="4494276"/>
            <a:ext cx="73152" cy="758952"/>
          </a:xfrm>
          <a:prstGeom prst="rect">
            <a:avLst/>
          </a:prstGeom>
          <a:solidFill>
            <a:srgbClr val="C29A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731520" y="4549140"/>
            <a:ext cx="10972800" cy="649224"/>
          </a:xfrm>
          <a:prstGeom prst="rect">
            <a:avLst/>
          </a:prstGeom>
          <a:noFill/>
        </p:spPr>
        <p:txBody>
          <a:bodyPr wrap="square" lIns="0" tIns="0" rIns="0" bIns="0" anchor="ctr">
            <a:spAutoFit/>
          </a:bodyPr>
          <a:lstStyle/>
          <a:p>
            <a:r>
              <a:rPr sz="1250" b="1" i="0">
                <a:solidFill>
                  <a:srgbClr val="D8B978"/>
                </a:solidFill>
                <a:latin typeface="Cambria"/>
              </a:rPr>
              <a:t>A discretionary export veto.  </a:t>
            </a:r>
            <a:r>
              <a:rPr sz="1100" b="0" i="0">
                <a:solidFill>
                  <a:srgbClr val="CADCDD"/>
                </a:solidFill>
                <a:latin typeface="Calibri"/>
              </a:rPr>
              <a:t>GAMI may refuse any permit and cancel one for 'public interest or national security', with catch-all end-use control even over unlisted goods.  </a:t>
            </a:r>
            <a:r>
              <a:rPr sz="950" b="0" i="1">
                <a:solidFill>
                  <a:srgbClr val="9FB3B7"/>
                </a:solidFill>
                <a:latin typeface="Calibri"/>
              </a:rPr>
              <a:t>Import &amp; Export Control Policy Arts 4, 10-11.</a:t>
            </a:r>
          </a:p>
        </p:txBody>
      </p:sp>
      <p:sp>
        <p:nvSpPr>
          <p:cNvPr id="17" name="Rounded Rectangle 16"/>
          <p:cNvSpPr/>
          <p:nvPr/>
        </p:nvSpPr>
        <p:spPr>
          <a:xfrm>
            <a:off x="502920" y="5321808"/>
            <a:ext cx="11247120" cy="758952"/>
          </a:xfrm>
          <a:prstGeom prst="roundRect">
            <a:avLst/>
          </a:prstGeom>
          <a:solidFill>
            <a:srgbClr val="1B3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02920" y="5321808"/>
            <a:ext cx="73152" cy="758952"/>
          </a:xfrm>
          <a:prstGeom prst="rect">
            <a:avLst/>
          </a:prstGeom>
          <a:solidFill>
            <a:srgbClr val="C29A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731520" y="5376672"/>
            <a:ext cx="10972800" cy="649224"/>
          </a:xfrm>
          <a:prstGeom prst="rect">
            <a:avLst/>
          </a:prstGeom>
          <a:noFill/>
        </p:spPr>
        <p:txBody>
          <a:bodyPr wrap="square" lIns="0" tIns="0" rIns="0" bIns="0" anchor="ctr">
            <a:spAutoFit/>
          </a:bodyPr>
          <a:lstStyle/>
          <a:p>
            <a:r>
              <a:rPr sz="1250" b="1" i="0">
                <a:solidFill>
                  <a:srgbClr val="D8B978"/>
                </a:solidFill>
                <a:latin typeface="Cambria"/>
              </a:rPr>
              <a:t>Listing rewarded over family ownership.  </a:t>
            </a:r>
            <a:r>
              <a:rPr sz="1100" b="0" i="0">
                <a:solidFill>
                  <a:srgbClr val="CADCDD"/>
                </a:solidFill>
                <a:latin typeface="Calibri"/>
              </a:rPr>
              <a:t>A listed company can change hands without re-triggering licence review; a private firm cannot, an incentive to go public buried in the fine print.  </a:t>
            </a:r>
            <a:r>
              <a:rPr sz="950" b="0" i="1">
                <a:solidFill>
                  <a:srgbClr val="9FB3B7"/>
                </a:solidFill>
                <a:latin typeface="Calibri"/>
              </a:rPr>
              <a:t>Licensing Regulations 2.12.</a:t>
            </a:r>
          </a:p>
        </p:txBody>
      </p:sp>
      <p:sp>
        <p:nvSpPr>
          <p:cNvPr id="20" name="TextBox 19"/>
          <p:cNvSpPr txBox="1"/>
          <p:nvPr/>
        </p:nvSpPr>
        <p:spPr>
          <a:xfrm>
            <a:off x="502920" y="6473952"/>
            <a:ext cx="8229600" cy="274320"/>
          </a:xfrm>
          <a:prstGeom prst="rect">
            <a:avLst/>
          </a:prstGeom>
          <a:noFill/>
        </p:spPr>
        <p:txBody>
          <a:bodyPr wrap="square" lIns="0" tIns="0" rIns="0" bIns="0">
            <a:spAutoFit/>
          </a:bodyPr>
          <a:lstStyle/>
          <a:p>
            <a:r>
              <a:rPr sz="900" b="1" i="0">
                <a:solidFill>
                  <a:srgbClr val="9FB3B7"/>
                </a:solidFill>
                <a:latin typeface="Calibri"/>
              </a:rPr>
              <a:t>From Importer to Integrator</a:t>
            </a:r>
            <a:r>
              <a:rPr sz="900" b="0" i="0">
                <a:solidFill>
                  <a:srgbClr val="9FB3B7"/>
                </a:solidFill>
                <a:latin typeface="Calibri"/>
              </a:rPr>
              <a:t>   ·   CJRES 2026, St Catharine's College</a:t>
            </a:r>
          </a:p>
        </p:txBody>
      </p:sp>
      <p:sp>
        <p:nvSpPr>
          <p:cNvPr id="21" name="TextBox 20"/>
          <p:cNvSpPr txBox="1"/>
          <p:nvPr/>
        </p:nvSpPr>
        <p:spPr>
          <a:xfrm>
            <a:off x="11338560" y="6473952"/>
            <a:ext cx="457200" cy="274320"/>
          </a:xfrm>
          <a:prstGeom prst="rect">
            <a:avLst/>
          </a:prstGeom>
          <a:noFill/>
        </p:spPr>
        <p:txBody>
          <a:bodyPr wrap="square" lIns="0" tIns="0" rIns="0" bIns="0">
            <a:spAutoFit/>
          </a:bodyPr>
          <a:lstStyle/>
          <a:p>
            <a:pPr algn="r"/>
            <a:r>
              <a:rPr sz="900" b="0" i="0">
                <a:solidFill>
                  <a:srgbClr val="9FB3B7"/>
                </a:solidFill>
                <a:latin typeface="Calibri"/>
              </a:rPr>
              <a:t>15</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02920" y="420624"/>
            <a:ext cx="11155680" cy="292608"/>
          </a:xfrm>
          <a:prstGeom prst="rect">
            <a:avLst/>
          </a:prstGeom>
          <a:noFill/>
        </p:spPr>
        <p:txBody>
          <a:bodyPr wrap="square" lIns="0" rIns="0" tIns="0" bIns="0">
            <a:spAutoFit/>
          </a:bodyPr>
          <a:lstStyle/>
          <a:p>
            <a:r>
              <a:rPr sz="1100" b="1" i="0">
                <a:solidFill>
                  <a:srgbClr val="C29A4B"/>
                </a:solidFill>
                <a:latin typeface="Calibri"/>
              </a:rPr>
              <a:t>OUTLINE</a:t>
            </a:r>
          </a:p>
        </p:txBody>
      </p:sp>
      <p:sp>
        <p:nvSpPr>
          <p:cNvPr id="3" name="TextBox 2"/>
          <p:cNvSpPr txBox="1"/>
          <p:nvPr/>
        </p:nvSpPr>
        <p:spPr>
          <a:xfrm>
            <a:off x="502920" y="731520"/>
            <a:ext cx="11155680" cy="731520"/>
          </a:xfrm>
          <a:prstGeom prst="rect">
            <a:avLst/>
          </a:prstGeom>
          <a:noFill/>
        </p:spPr>
        <p:txBody>
          <a:bodyPr wrap="square" lIns="0" rIns="0" tIns="0" bIns="0">
            <a:spAutoFit/>
          </a:bodyPr>
          <a:lstStyle/>
          <a:p>
            <a:r>
              <a:rPr sz="2500" b="1" i="0">
                <a:solidFill>
                  <a:srgbClr val="13252C"/>
                </a:solidFill>
                <a:latin typeface="Cambria"/>
              </a:rPr>
              <a:t>Where I'm going, in five steps</a:t>
            </a:r>
          </a:p>
        </p:txBody>
      </p:sp>
      <p:sp>
        <p:nvSpPr>
          <p:cNvPr id="4" name="Rounded Rectangle 3"/>
          <p:cNvSpPr/>
          <p:nvPr/>
        </p:nvSpPr>
        <p:spPr>
          <a:xfrm>
            <a:off x="502920" y="1755648"/>
            <a:ext cx="11247120" cy="777240"/>
          </a:xfrm>
          <a:prstGeom prst="roundRect">
            <a:avLst>
              <a:gd name="adj" fmla="val 10000"/>
            </a:avLst>
          </a:prstGeom>
          <a:solidFill>
            <a:srgbClr val="EAF0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777240" y="1911095"/>
            <a:ext cx="457200" cy="457200"/>
          </a:xfrm>
          <a:prstGeom prst="ellipse">
            <a:avLst/>
          </a:prstGeom>
          <a:solidFill>
            <a:srgbClr val="13252C"/>
          </a:solidFill>
          <a:ln w="22225">
            <a:solidFill>
              <a:srgbClr val="C29A4B"/>
            </a:solidFill>
          </a:ln>
          <a:effectLst/>
        </p:spPr>
        <p:style>
          <a:lnRef idx="1">
            <a:schemeClr val="accent1"/>
          </a:lnRef>
          <a:fillRef idx="3">
            <a:schemeClr val="accent1"/>
          </a:fillRef>
          <a:effectRef idx="2">
            <a:schemeClr val="accent1"/>
          </a:effectRef>
          <a:fontRef idx="minor">
            <a:schemeClr val="lt1"/>
          </a:fontRef>
        </p:style>
        <p:txBody>
          <a:bodyPr rtlCol="0" anchor="ctr" wrap="none"/>
          <a:lstStyle/>
          <a:p>
            <a:pPr algn="ctr"/>
            <a:r>
              <a:rPr sz="1800" b="1" i="0">
                <a:solidFill>
                  <a:srgbClr val="D8B978"/>
                </a:solidFill>
                <a:latin typeface="Cambria"/>
              </a:rPr>
              <a:t>1</a:t>
            </a:r>
          </a:p>
        </p:txBody>
      </p:sp>
      <p:sp>
        <p:nvSpPr>
          <p:cNvPr id="6" name="TextBox 5"/>
          <p:cNvSpPr txBox="1"/>
          <p:nvPr/>
        </p:nvSpPr>
        <p:spPr>
          <a:xfrm>
            <a:off x="1481328" y="1975104"/>
            <a:ext cx="2743200" cy="384048"/>
          </a:xfrm>
          <a:prstGeom prst="rect">
            <a:avLst/>
          </a:prstGeom>
          <a:noFill/>
        </p:spPr>
        <p:txBody>
          <a:bodyPr wrap="square" lIns="0" rIns="0" tIns="0" bIns="0">
            <a:spAutoFit/>
          </a:bodyPr>
          <a:lstStyle/>
          <a:p>
            <a:r>
              <a:rPr sz="1500" b="1" i="0">
                <a:solidFill>
                  <a:srgbClr val="13252C"/>
                </a:solidFill>
                <a:latin typeface="Cambria"/>
              </a:rPr>
              <a:t>The shift</a:t>
            </a:r>
          </a:p>
        </p:txBody>
      </p:sp>
      <p:sp>
        <p:nvSpPr>
          <p:cNvPr id="7" name="TextBox 6"/>
          <p:cNvSpPr txBox="1"/>
          <p:nvPr/>
        </p:nvSpPr>
        <p:spPr>
          <a:xfrm>
            <a:off x="4343400" y="1956816"/>
            <a:ext cx="7178040" cy="457200"/>
          </a:xfrm>
          <a:prstGeom prst="rect">
            <a:avLst/>
          </a:prstGeom>
          <a:noFill/>
        </p:spPr>
        <p:txBody>
          <a:bodyPr wrap="square" lIns="0" rIns="0" tIns="0" bIns="0">
            <a:spAutoFit/>
          </a:bodyPr>
          <a:lstStyle/>
          <a:p>
            <a:r>
              <a:rPr sz="1150" b="0" i="0">
                <a:solidFill>
                  <a:srgbClr val="31525C"/>
                </a:solidFill>
                <a:latin typeface="Calibri"/>
              </a:rPr>
              <a:t>Saudi's old bargain was oil rent for loyalty. It is being rewritten into a financialised, debt-led one.</a:t>
            </a:r>
          </a:p>
        </p:txBody>
      </p:sp>
      <p:sp>
        <p:nvSpPr>
          <p:cNvPr id="8" name="Rounded Rectangle 7"/>
          <p:cNvSpPr/>
          <p:nvPr/>
        </p:nvSpPr>
        <p:spPr>
          <a:xfrm>
            <a:off x="502920" y="2624328"/>
            <a:ext cx="11247120" cy="777240"/>
          </a:xfrm>
          <a:prstGeom prst="roundRect">
            <a:avLst>
              <a:gd name="adj" fmla="val 10000"/>
            </a:avLst>
          </a:prstGeom>
          <a:solidFill>
            <a:srgbClr val="EAF0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777240" y="2779776"/>
            <a:ext cx="457200" cy="457200"/>
          </a:xfrm>
          <a:prstGeom prst="ellipse">
            <a:avLst/>
          </a:prstGeom>
          <a:solidFill>
            <a:srgbClr val="13252C"/>
          </a:solidFill>
          <a:ln w="22225">
            <a:solidFill>
              <a:srgbClr val="C29A4B"/>
            </a:solidFill>
          </a:ln>
          <a:effectLst/>
        </p:spPr>
        <p:style>
          <a:lnRef idx="1">
            <a:schemeClr val="accent1"/>
          </a:lnRef>
          <a:fillRef idx="3">
            <a:schemeClr val="accent1"/>
          </a:fillRef>
          <a:effectRef idx="2">
            <a:schemeClr val="accent1"/>
          </a:effectRef>
          <a:fontRef idx="minor">
            <a:schemeClr val="lt1"/>
          </a:fontRef>
        </p:style>
        <p:txBody>
          <a:bodyPr rtlCol="0" anchor="ctr" wrap="none"/>
          <a:lstStyle/>
          <a:p>
            <a:pPr algn="ctr"/>
            <a:r>
              <a:rPr sz="1800" b="1" i="0">
                <a:solidFill>
                  <a:srgbClr val="D8B978"/>
                </a:solidFill>
                <a:latin typeface="Cambria"/>
              </a:rPr>
              <a:t>2</a:t>
            </a:r>
          </a:p>
        </p:txBody>
      </p:sp>
      <p:sp>
        <p:nvSpPr>
          <p:cNvPr id="10" name="TextBox 9"/>
          <p:cNvSpPr txBox="1"/>
          <p:nvPr/>
        </p:nvSpPr>
        <p:spPr>
          <a:xfrm>
            <a:off x="1481328" y="2843784"/>
            <a:ext cx="2743200" cy="384048"/>
          </a:xfrm>
          <a:prstGeom prst="rect">
            <a:avLst/>
          </a:prstGeom>
          <a:noFill/>
        </p:spPr>
        <p:txBody>
          <a:bodyPr wrap="square" lIns="0" rIns="0" tIns="0" bIns="0">
            <a:spAutoFit/>
          </a:bodyPr>
          <a:lstStyle/>
          <a:p>
            <a:r>
              <a:rPr sz="1500" b="1" i="0">
                <a:solidFill>
                  <a:srgbClr val="13252C"/>
                </a:solidFill>
                <a:latin typeface="Cambria"/>
              </a:rPr>
              <a:t>The argument</a:t>
            </a:r>
          </a:p>
        </p:txBody>
      </p:sp>
      <p:sp>
        <p:nvSpPr>
          <p:cNvPr id="11" name="TextBox 10"/>
          <p:cNvSpPr txBox="1"/>
          <p:nvPr/>
        </p:nvSpPr>
        <p:spPr>
          <a:xfrm>
            <a:off x="4343400" y="2825496"/>
            <a:ext cx="7178040" cy="457200"/>
          </a:xfrm>
          <a:prstGeom prst="rect">
            <a:avLst/>
          </a:prstGeom>
          <a:noFill/>
        </p:spPr>
        <p:txBody>
          <a:bodyPr wrap="square" lIns="0" rIns="0" tIns="0" bIns="0">
            <a:spAutoFit/>
          </a:bodyPr>
          <a:lstStyle/>
          <a:p>
            <a:r>
              <a:rPr sz="1150" b="0" i="0">
                <a:solidFill>
                  <a:srgbClr val="31525C"/>
                </a:solidFill>
                <a:latin typeface="Calibri"/>
              </a:rPr>
              <a:t>Financialised defence capitalism. The same state is owner, regulator, customer and producer, all at once.</a:t>
            </a:r>
          </a:p>
        </p:txBody>
      </p:sp>
      <p:sp>
        <p:nvSpPr>
          <p:cNvPr id="12" name="Rounded Rectangle 11"/>
          <p:cNvSpPr/>
          <p:nvPr/>
        </p:nvSpPr>
        <p:spPr>
          <a:xfrm>
            <a:off x="502920" y="3493008"/>
            <a:ext cx="11247120" cy="777240"/>
          </a:xfrm>
          <a:prstGeom prst="roundRect">
            <a:avLst>
              <a:gd name="adj" fmla="val 10000"/>
            </a:avLst>
          </a:prstGeom>
          <a:solidFill>
            <a:srgbClr val="EAF0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77240" y="3648456"/>
            <a:ext cx="457200" cy="457200"/>
          </a:xfrm>
          <a:prstGeom prst="ellipse">
            <a:avLst/>
          </a:prstGeom>
          <a:solidFill>
            <a:srgbClr val="13252C"/>
          </a:solidFill>
          <a:ln w="22225">
            <a:solidFill>
              <a:srgbClr val="C29A4B"/>
            </a:solidFill>
          </a:ln>
          <a:effectLst/>
        </p:spPr>
        <p:style>
          <a:lnRef idx="1">
            <a:schemeClr val="accent1"/>
          </a:lnRef>
          <a:fillRef idx="3">
            <a:schemeClr val="accent1"/>
          </a:fillRef>
          <a:effectRef idx="2">
            <a:schemeClr val="accent1"/>
          </a:effectRef>
          <a:fontRef idx="minor">
            <a:schemeClr val="lt1"/>
          </a:fontRef>
        </p:style>
        <p:txBody>
          <a:bodyPr rtlCol="0" anchor="ctr" wrap="none"/>
          <a:lstStyle/>
          <a:p>
            <a:pPr algn="ctr"/>
            <a:r>
              <a:rPr sz="1800" b="1" i="0">
                <a:solidFill>
                  <a:srgbClr val="D8B978"/>
                </a:solidFill>
                <a:latin typeface="Cambria"/>
              </a:rPr>
              <a:t>3</a:t>
            </a:r>
          </a:p>
        </p:txBody>
      </p:sp>
      <p:sp>
        <p:nvSpPr>
          <p:cNvPr id="14" name="TextBox 13"/>
          <p:cNvSpPr txBox="1"/>
          <p:nvPr/>
        </p:nvSpPr>
        <p:spPr>
          <a:xfrm>
            <a:off x="1481328" y="3712463"/>
            <a:ext cx="2743200" cy="384048"/>
          </a:xfrm>
          <a:prstGeom prst="rect">
            <a:avLst/>
          </a:prstGeom>
          <a:noFill/>
        </p:spPr>
        <p:txBody>
          <a:bodyPr wrap="square" lIns="0" rIns="0" tIns="0" bIns="0">
            <a:spAutoFit/>
          </a:bodyPr>
          <a:lstStyle/>
          <a:p>
            <a:r>
              <a:rPr sz="1500" b="1" i="0">
                <a:solidFill>
                  <a:srgbClr val="13252C"/>
                </a:solidFill>
                <a:latin typeface="Cambria"/>
              </a:rPr>
              <a:t>Three mechanisms</a:t>
            </a:r>
          </a:p>
        </p:txBody>
      </p:sp>
      <p:sp>
        <p:nvSpPr>
          <p:cNvPr id="15" name="TextBox 14"/>
          <p:cNvSpPr txBox="1"/>
          <p:nvPr/>
        </p:nvSpPr>
        <p:spPr>
          <a:xfrm>
            <a:off x="4343400" y="3694176"/>
            <a:ext cx="7178040" cy="457200"/>
          </a:xfrm>
          <a:prstGeom prst="rect">
            <a:avLst/>
          </a:prstGeom>
          <a:noFill/>
        </p:spPr>
        <p:txBody>
          <a:bodyPr wrap="square" lIns="0" rIns="0" tIns="0" bIns="0">
            <a:spAutoFit/>
          </a:bodyPr>
          <a:lstStyle/>
          <a:p>
            <a:r>
              <a:rPr sz="1150" b="0" i="0">
                <a:solidFill>
                  <a:srgbClr val="31525C"/>
                </a:solidFill>
                <a:latin typeface="Calibri"/>
              </a:rPr>
              <a:t>Governing by financial target; the financialised soldier; and defence turned into an asset class.</a:t>
            </a:r>
          </a:p>
        </p:txBody>
      </p:sp>
      <p:sp>
        <p:nvSpPr>
          <p:cNvPr id="16" name="Rounded Rectangle 15"/>
          <p:cNvSpPr/>
          <p:nvPr/>
        </p:nvSpPr>
        <p:spPr>
          <a:xfrm>
            <a:off x="502920" y="4361688"/>
            <a:ext cx="11247120" cy="777240"/>
          </a:xfrm>
          <a:prstGeom prst="roundRect">
            <a:avLst>
              <a:gd name="adj" fmla="val 10000"/>
            </a:avLst>
          </a:prstGeom>
          <a:solidFill>
            <a:srgbClr val="EAF0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77240" y="4517136"/>
            <a:ext cx="457200" cy="457200"/>
          </a:xfrm>
          <a:prstGeom prst="ellipse">
            <a:avLst/>
          </a:prstGeom>
          <a:solidFill>
            <a:srgbClr val="13252C"/>
          </a:solidFill>
          <a:ln w="22225">
            <a:solidFill>
              <a:srgbClr val="C29A4B"/>
            </a:solidFill>
          </a:ln>
          <a:effectLst/>
        </p:spPr>
        <p:style>
          <a:lnRef idx="1">
            <a:schemeClr val="accent1"/>
          </a:lnRef>
          <a:fillRef idx="3">
            <a:schemeClr val="accent1"/>
          </a:fillRef>
          <a:effectRef idx="2">
            <a:schemeClr val="accent1"/>
          </a:effectRef>
          <a:fontRef idx="minor">
            <a:schemeClr val="lt1"/>
          </a:fontRef>
        </p:style>
        <p:txBody>
          <a:bodyPr rtlCol="0" anchor="ctr" wrap="none"/>
          <a:lstStyle/>
          <a:p>
            <a:pPr algn="ctr"/>
            <a:r>
              <a:rPr sz="1800" b="1" i="0">
                <a:solidFill>
                  <a:srgbClr val="D8B978"/>
                </a:solidFill>
                <a:latin typeface="Cambria"/>
              </a:rPr>
              <a:t>4</a:t>
            </a:r>
          </a:p>
        </p:txBody>
      </p:sp>
      <p:sp>
        <p:nvSpPr>
          <p:cNvPr id="18" name="TextBox 17"/>
          <p:cNvSpPr txBox="1"/>
          <p:nvPr/>
        </p:nvSpPr>
        <p:spPr>
          <a:xfrm>
            <a:off x="1481328" y="4581144"/>
            <a:ext cx="2743200" cy="384048"/>
          </a:xfrm>
          <a:prstGeom prst="rect">
            <a:avLst/>
          </a:prstGeom>
          <a:noFill/>
        </p:spPr>
        <p:txBody>
          <a:bodyPr wrap="square" lIns="0" rIns="0" tIns="0" bIns="0">
            <a:spAutoFit/>
          </a:bodyPr>
          <a:lstStyle/>
          <a:p>
            <a:r>
              <a:rPr sz="1500" b="1" i="0">
                <a:solidFill>
                  <a:srgbClr val="13252C"/>
                </a:solidFill>
                <a:latin typeface="Cambria"/>
              </a:rPr>
              <a:t>The geography</a:t>
            </a:r>
          </a:p>
        </p:txBody>
      </p:sp>
      <p:sp>
        <p:nvSpPr>
          <p:cNvPr id="19" name="TextBox 18"/>
          <p:cNvSpPr txBox="1"/>
          <p:nvPr/>
        </p:nvSpPr>
        <p:spPr>
          <a:xfrm>
            <a:off x="4343400" y="4562855"/>
            <a:ext cx="7178040" cy="457200"/>
          </a:xfrm>
          <a:prstGeom prst="rect">
            <a:avLst/>
          </a:prstGeom>
          <a:noFill/>
        </p:spPr>
        <p:txBody>
          <a:bodyPr wrap="square" lIns="0" rIns="0" tIns="0" bIns="0">
            <a:spAutoFit/>
          </a:bodyPr>
          <a:lstStyle/>
          <a:p>
            <a:r>
              <a:rPr sz="1150" b="0" i="0">
                <a:solidFill>
                  <a:srgbClr val="31525C"/>
                </a:solidFill>
                <a:latin typeface="Calibri"/>
              </a:rPr>
              <a:t>Who Saudi actually partners with abroad, and where it really sits in its own neighbourhood.</a:t>
            </a:r>
          </a:p>
        </p:txBody>
      </p:sp>
      <p:sp>
        <p:nvSpPr>
          <p:cNvPr id="20" name="Rounded Rectangle 19"/>
          <p:cNvSpPr/>
          <p:nvPr/>
        </p:nvSpPr>
        <p:spPr>
          <a:xfrm>
            <a:off x="502920" y="5230368"/>
            <a:ext cx="11247120" cy="777240"/>
          </a:xfrm>
          <a:prstGeom prst="roundRect">
            <a:avLst>
              <a:gd name="adj" fmla="val 10000"/>
            </a:avLst>
          </a:prstGeom>
          <a:solidFill>
            <a:srgbClr val="EAF0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Oval 20"/>
          <p:cNvSpPr/>
          <p:nvPr/>
        </p:nvSpPr>
        <p:spPr>
          <a:xfrm>
            <a:off x="777240" y="5385816"/>
            <a:ext cx="457200" cy="457200"/>
          </a:xfrm>
          <a:prstGeom prst="ellipse">
            <a:avLst/>
          </a:prstGeom>
          <a:solidFill>
            <a:srgbClr val="13252C"/>
          </a:solidFill>
          <a:ln w="22225">
            <a:solidFill>
              <a:srgbClr val="C29A4B"/>
            </a:solidFill>
          </a:ln>
          <a:effectLst/>
        </p:spPr>
        <p:style>
          <a:lnRef idx="1">
            <a:schemeClr val="accent1"/>
          </a:lnRef>
          <a:fillRef idx="3">
            <a:schemeClr val="accent1"/>
          </a:fillRef>
          <a:effectRef idx="2">
            <a:schemeClr val="accent1"/>
          </a:effectRef>
          <a:fontRef idx="minor">
            <a:schemeClr val="lt1"/>
          </a:fontRef>
        </p:style>
        <p:txBody>
          <a:bodyPr rtlCol="0" anchor="ctr" wrap="none"/>
          <a:lstStyle/>
          <a:p>
            <a:pPr algn="ctr"/>
            <a:r>
              <a:rPr sz="1800" b="1" i="0">
                <a:solidFill>
                  <a:srgbClr val="D8B978"/>
                </a:solidFill>
                <a:latin typeface="Cambria"/>
              </a:rPr>
              <a:t>5</a:t>
            </a:r>
          </a:p>
        </p:txBody>
      </p:sp>
      <p:sp>
        <p:nvSpPr>
          <p:cNvPr id="22" name="TextBox 21"/>
          <p:cNvSpPr txBox="1"/>
          <p:nvPr/>
        </p:nvSpPr>
        <p:spPr>
          <a:xfrm>
            <a:off x="1481328" y="5449824"/>
            <a:ext cx="2743200" cy="384048"/>
          </a:xfrm>
          <a:prstGeom prst="rect">
            <a:avLst/>
          </a:prstGeom>
          <a:noFill/>
        </p:spPr>
        <p:txBody>
          <a:bodyPr wrap="square" lIns="0" rIns="0" tIns="0" bIns="0">
            <a:spAutoFit/>
          </a:bodyPr>
          <a:lstStyle/>
          <a:p>
            <a:r>
              <a:rPr sz="1500" b="1" i="0">
                <a:solidFill>
                  <a:srgbClr val="13252C"/>
                </a:solidFill>
                <a:latin typeface="Cambria"/>
              </a:rPr>
              <a:t>What it means</a:t>
            </a:r>
          </a:p>
        </p:txBody>
      </p:sp>
      <p:sp>
        <p:nvSpPr>
          <p:cNvPr id="23" name="TextBox 22"/>
          <p:cNvSpPr txBox="1"/>
          <p:nvPr/>
        </p:nvSpPr>
        <p:spPr>
          <a:xfrm>
            <a:off x="4343400" y="5431536"/>
            <a:ext cx="7178040" cy="457200"/>
          </a:xfrm>
          <a:prstGeom prst="rect">
            <a:avLst/>
          </a:prstGeom>
          <a:noFill/>
        </p:spPr>
        <p:txBody>
          <a:bodyPr wrap="square" lIns="0" rIns="0" tIns="0" bIns="0">
            <a:spAutoFit/>
          </a:bodyPr>
          <a:lstStyle/>
          <a:p>
            <a:r>
              <a:rPr sz="1150" b="0" i="0">
                <a:solidFill>
                  <a:srgbClr val="31525C"/>
                </a:solidFill>
                <a:latin typeface="Calibri"/>
              </a:rPr>
              <a:t>Managed dependence, and what this restructuring tells us about Saudi Arabia and Iran.</a:t>
            </a:r>
          </a:p>
        </p:txBody>
      </p:sp>
      <p:sp>
        <p:nvSpPr>
          <p:cNvPr id="24" name="TextBox 23"/>
          <p:cNvSpPr txBox="1"/>
          <p:nvPr/>
        </p:nvSpPr>
        <p:spPr>
          <a:xfrm>
            <a:off x="502920" y="6473952"/>
            <a:ext cx="8229600" cy="274320"/>
          </a:xfrm>
          <a:prstGeom prst="rect">
            <a:avLst/>
          </a:prstGeom>
          <a:noFill/>
        </p:spPr>
        <p:txBody>
          <a:bodyPr wrap="square" lIns="0" rIns="0" tIns="0" bIns="0">
            <a:spAutoFit/>
          </a:bodyPr>
          <a:lstStyle/>
          <a:p>
            <a:r>
              <a:rPr sz="900" b="1" i="0">
                <a:solidFill>
                  <a:srgbClr val="5B6D74"/>
                </a:solidFill>
                <a:latin typeface="Calibri"/>
              </a:rPr>
              <a:t>From Importer to Integrator</a:t>
            </a:r>
            <a:r>
              <a:rPr sz="900" b="0" i="0">
                <a:solidFill>
                  <a:srgbClr val="5B6D74"/>
                </a:solidFill>
                <a:latin typeface="Calibri"/>
              </a:rPr>
              <a:t>   ·   CJRES 2026, St Catharine's College</a:t>
            </a:r>
          </a:p>
        </p:txBody>
      </p:sp>
      <p:sp>
        <p:nvSpPr>
          <p:cNvPr id="25" name="TextBox 24"/>
          <p:cNvSpPr txBox="1"/>
          <p:nvPr/>
        </p:nvSpPr>
        <p:spPr>
          <a:xfrm>
            <a:off x="11338560" y="6473952"/>
            <a:ext cx="457200" cy="274320"/>
          </a:xfrm>
          <a:prstGeom prst="rect">
            <a:avLst/>
          </a:prstGeom>
          <a:noFill/>
        </p:spPr>
        <p:txBody>
          <a:bodyPr wrap="square" lIns="0" rIns="0" tIns="0" bIns="0">
            <a:spAutoFit/>
          </a:bodyPr>
          <a:lstStyle/>
          <a:p>
            <a:pPr algn="r"/>
            <a:r>
              <a:rPr sz="900" b="0" i="0">
                <a:solidFill>
                  <a:srgbClr val="5B6D74"/>
                </a:solidFill>
                <a:latin typeface="Calibri"/>
              </a:rPr>
              <a:t>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 name="Text 0"/>
          <p:cNvSpPr/>
          <p:nvPr/>
        </p:nvSpPr>
        <p:spPr>
          <a:xfrm>
            <a:off x="502920" y="42048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spc="201">
                <a:solidFill>
                  <a:srgbClr val="C29A4B"/>
                </a:solidFill>
                <a:effectLst/>
                <a:uFillTx/>
                <a:latin typeface="Calibri"/>
                <a:ea typeface="Calibri"/>
              </a:rPr>
              <a:t>THE PUZZLE AND THE SHIFT</a:t>
            </a:r>
            <a:endParaRPr lang="en-GB" sz="1100" b="0" u="none" strike="noStrike">
              <a:solidFill>
                <a:srgbClr val="000000"/>
              </a:solidFill>
              <a:effectLst/>
              <a:uFillTx/>
              <a:latin typeface="Arial"/>
            </a:endParaRPr>
          </a:p>
        </p:txBody>
      </p:sp>
      <p:sp>
        <p:nvSpPr>
          <p:cNvPr id="21" name="Text 1"/>
          <p:cNvSpPr/>
          <p:nvPr/>
        </p:nvSpPr>
        <p:spPr>
          <a:xfrm>
            <a:off x="502920" y="731520"/>
            <a:ext cx="1115532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500" b="1" u="none" strike="noStrike" dirty="0">
                <a:solidFill>
                  <a:srgbClr val="13252C"/>
                </a:solidFill>
                <a:effectLst/>
                <a:uFillTx/>
                <a:latin typeface="Cambria"/>
                <a:ea typeface="Cambria"/>
              </a:rPr>
              <a:t>From a distributive welfare bargain to a </a:t>
            </a:r>
            <a:r>
              <a:rPr lang="en-US" sz="2500" b="1" u="none" strike="noStrike" dirty="0" err="1">
                <a:solidFill>
                  <a:srgbClr val="13252C"/>
                </a:solidFill>
                <a:effectLst/>
                <a:uFillTx/>
                <a:latin typeface="Cambria"/>
                <a:ea typeface="Cambria"/>
              </a:rPr>
              <a:t>financialised</a:t>
            </a:r>
            <a:r>
              <a:rPr lang="en-US" sz="2500" b="1" u="none" strike="noStrike" dirty="0">
                <a:solidFill>
                  <a:srgbClr val="13252C"/>
                </a:solidFill>
                <a:effectLst/>
                <a:uFillTx/>
                <a:latin typeface="Cambria"/>
                <a:ea typeface="Cambria"/>
              </a:rPr>
              <a:t> debt-led one</a:t>
            </a:r>
            <a:endParaRPr lang="en-GB" sz="2500" b="0" u="none" strike="noStrike" dirty="0">
              <a:solidFill>
                <a:srgbClr val="000000"/>
              </a:solidFill>
              <a:effectLst/>
              <a:uFillTx/>
              <a:latin typeface="Arial"/>
            </a:endParaRPr>
          </a:p>
        </p:txBody>
      </p:sp>
      <p:sp>
        <p:nvSpPr>
          <p:cNvPr id="22" name="Shape 2"/>
          <p:cNvSpPr/>
          <p:nvPr/>
        </p:nvSpPr>
        <p:spPr>
          <a:xfrm>
            <a:off x="502920" y="1572840"/>
            <a:ext cx="6903360" cy="1462680"/>
          </a:xfrm>
          <a:prstGeom prst="roundRect">
            <a:avLst>
              <a:gd name="adj" fmla="val 6250"/>
            </a:avLst>
          </a:prstGeom>
          <a:solidFill>
            <a:srgbClr val="EAF0F1"/>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23" name="Text 3"/>
          <p:cNvSpPr/>
          <p:nvPr/>
        </p:nvSpPr>
        <p:spPr>
          <a:xfrm>
            <a:off x="713160" y="1682640"/>
            <a:ext cx="649188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spc="119">
                <a:solidFill>
                  <a:srgbClr val="31525C"/>
                </a:solidFill>
                <a:effectLst/>
                <a:uFillTx/>
                <a:latin typeface="Calibri"/>
                <a:ea typeface="Calibri"/>
              </a:rPr>
              <a:t>THE OLD BARGAIN  ·  DISTRIBUTIVE</a:t>
            </a:r>
            <a:endParaRPr lang="en-GB" sz="1100" b="0" u="none" strike="noStrike">
              <a:solidFill>
                <a:srgbClr val="000000"/>
              </a:solidFill>
              <a:effectLst/>
              <a:uFillTx/>
              <a:latin typeface="Arial"/>
            </a:endParaRPr>
          </a:p>
        </p:txBody>
      </p:sp>
      <p:sp>
        <p:nvSpPr>
          <p:cNvPr id="24" name="Text 4"/>
          <p:cNvSpPr/>
          <p:nvPr/>
        </p:nvSpPr>
        <p:spPr>
          <a:xfrm>
            <a:off x="713160" y="2011680"/>
            <a:ext cx="6491880" cy="959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5000"/>
              </a:lnSpc>
              <a:tabLst>
                <a:tab pos="0" algn="l"/>
              </a:tabLst>
            </a:pPr>
            <a:r>
              <a:rPr lang="en-US" sz="1200" b="0" u="none" strike="noStrike" dirty="0">
                <a:solidFill>
                  <a:srgbClr val="1C2B31"/>
                </a:solidFill>
                <a:effectLst/>
                <a:uFillTx/>
                <a:latin typeface="Calibri"/>
                <a:ea typeface="Calibri"/>
              </a:rPr>
              <a:t>External protection bought from the US, capability left in the supplier's hands. Loyalty bought with oil-rent welfare and public jobs. Coup-proofing by keeping the army and National Guard apart. The rent paid for consent.</a:t>
            </a:r>
            <a:endParaRPr lang="en-GB" sz="1200" b="0" u="none" strike="noStrike" dirty="0">
              <a:solidFill>
                <a:srgbClr val="000000"/>
              </a:solidFill>
              <a:effectLst/>
              <a:uFillTx/>
              <a:latin typeface="Arial"/>
            </a:endParaRPr>
          </a:p>
        </p:txBody>
      </p:sp>
      <p:sp>
        <p:nvSpPr>
          <p:cNvPr id="25" name="Shape 5"/>
          <p:cNvSpPr/>
          <p:nvPr/>
        </p:nvSpPr>
        <p:spPr>
          <a:xfrm>
            <a:off x="3913560" y="3044880"/>
            <a:ext cx="360" cy="237600"/>
          </a:xfrm>
          <a:prstGeom prst="line">
            <a:avLst/>
          </a:prstGeom>
          <a:ln w="34925">
            <a:solidFill>
              <a:srgbClr val="C29A4B"/>
            </a:solidFill>
            <a:round/>
            <a:tailEnd type="triangle"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en-GB" sz="1800" b="0" u="none" strike="noStrike">
              <a:solidFill>
                <a:srgbClr val="000000"/>
              </a:solidFill>
              <a:effectLst/>
              <a:uFillTx/>
              <a:latin typeface="Arial"/>
            </a:endParaRPr>
          </a:p>
        </p:txBody>
      </p:sp>
      <p:sp>
        <p:nvSpPr>
          <p:cNvPr id="26" name="Shape 6"/>
          <p:cNvSpPr/>
          <p:nvPr/>
        </p:nvSpPr>
        <p:spPr>
          <a:xfrm>
            <a:off x="502920" y="3310200"/>
            <a:ext cx="6903360" cy="1874160"/>
          </a:xfrm>
          <a:prstGeom prst="roundRect">
            <a:avLst>
              <a:gd name="adj" fmla="val 4878"/>
            </a:avLst>
          </a:prstGeom>
          <a:solidFill>
            <a:srgbClr val="13252C"/>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27" name="Text 7"/>
          <p:cNvSpPr/>
          <p:nvPr/>
        </p:nvSpPr>
        <p:spPr>
          <a:xfrm>
            <a:off x="713160" y="3420000"/>
            <a:ext cx="649188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spc="119">
                <a:solidFill>
                  <a:srgbClr val="D8B978"/>
                </a:solidFill>
                <a:effectLst/>
                <a:uFillTx/>
                <a:latin typeface="Calibri"/>
                <a:ea typeface="Calibri"/>
              </a:rPr>
              <a:t>THE NEW BARGAIN  ·  FINANCIALISED, DEBT-LED</a:t>
            </a:r>
            <a:endParaRPr lang="en-GB" sz="1100" b="0" u="none" strike="noStrike">
              <a:solidFill>
                <a:srgbClr val="000000"/>
              </a:solidFill>
              <a:effectLst/>
              <a:uFillTx/>
              <a:latin typeface="Arial"/>
            </a:endParaRPr>
          </a:p>
        </p:txBody>
      </p:sp>
      <p:sp>
        <p:nvSpPr>
          <p:cNvPr id="28" name="Text 8"/>
          <p:cNvSpPr/>
          <p:nvPr/>
        </p:nvSpPr>
        <p:spPr>
          <a:xfrm>
            <a:off x="713160" y="3767400"/>
            <a:ext cx="6491880" cy="1352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algn="just" defTabSz="914400">
              <a:lnSpc>
                <a:spcPct val="106000"/>
              </a:lnSpc>
              <a:tabLst>
                <a:tab pos="0" algn="l"/>
              </a:tabLst>
            </a:pPr>
            <a:r>
              <a:rPr lang="en-US" sz="1200" b="0" u="none" strike="noStrike" dirty="0">
                <a:solidFill>
                  <a:srgbClr val="CCDADD"/>
                </a:solidFill>
                <a:effectLst/>
                <a:uFillTx/>
                <a:latin typeface="Calibri"/>
                <a:ea typeface="Calibri"/>
              </a:rPr>
              <a:t>After the 2014 oil shock and the Arab uprising, MBS </a:t>
            </a:r>
            <a:r>
              <a:rPr lang="en-US" sz="1200" b="0" u="none" strike="noStrike" dirty="0" err="1">
                <a:solidFill>
                  <a:srgbClr val="CCDADD"/>
                </a:solidFill>
                <a:effectLst/>
                <a:uFillTx/>
                <a:latin typeface="Calibri"/>
                <a:ea typeface="Calibri"/>
              </a:rPr>
              <a:t>centralised</a:t>
            </a:r>
            <a:r>
              <a:rPr lang="en-US" sz="1200" b="0" u="none" strike="noStrike" dirty="0">
                <a:solidFill>
                  <a:srgbClr val="CCDADD"/>
                </a:solidFill>
                <a:effectLst/>
                <a:uFillTx/>
                <a:latin typeface="Calibri"/>
                <a:ea typeface="Calibri"/>
              </a:rPr>
              <a:t> the transformation through CEDA and the Vision </a:t>
            </a:r>
            <a:r>
              <a:rPr lang="en-US" sz="1200" b="0" u="none" strike="noStrike" dirty="0" err="1">
                <a:solidFill>
                  <a:srgbClr val="CCDADD"/>
                </a:solidFill>
                <a:effectLst/>
                <a:uFillTx/>
                <a:latin typeface="Calibri"/>
                <a:ea typeface="Calibri"/>
              </a:rPr>
              <a:t>programmes</a:t>
            </a:r>
            <a:r>
              <a:rPr lang="en-US" sz="1200" b="0" u="none" strike="noStrike" dirty="0">
                <a:solidFill>
                  <a:srgbClr val="CCDADD"/>
                </a:solidFill>
                <a:effectLst/>
                <a:uFillTx/>
                <a:latin typeface="Calibri"/>
                <a:ea typeface="Calibri"/>
              </a:rPr>
              <a:t>. As the oil revenues shrank, the contract was rewritten. </a:t>
            </a:r>
            <a:r>
              <a:rPr lang="en-US" sz="1200" b="0" u="none" strike="noStrike" dirty="0">
                <a:solidFill>
                  <a:srgbClr val="FFFFFF"/>
                </a:solidFill>
                <a:effectLst/>
                <a:uFillTx/>
                <a:latin typeface="Calibri"/>
                <a:ea typeface="Calibri"/>
              </a:rPr>
              <a:t>Salaries, pensions, homes and insurance now run through the financial system, and loyalty is tied to a national investment portfolio, not oil handouts. The citizen moves from claimant to indebted, self-managing subject; the private sector performance focus is moved from patronage to KPIs under a state-led financialisation project.</a:t>
            </a:r>
            <a:endParaRPr lang="en-GB" sz="1200" b="0" u="none" strike="noStrike" dirty="0">
              <a:solidFill>
                <a:srgbClr val="000000"/>
              </a:solidFill>
              <a:effectLst/>
              <a:uFillTx/>
              <a:latin typeface="Arial"/>
            </a:endParaRPr>
          </a:p>
        </p:txBody>
      </p:sp>
      <p:sp>
        <p:nvSpPr>
          <p:cNvPr id="29" name="Text 9"/>
          <p:cNvSpPr/>
          <p:nvPr/>
        </p:nvSpPr>
        <p:spPr>
          <a:xfrm>
            <a:off x="7680960" y="1572840"/>
            <a:ext cx="40687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50" b="1" u="none" strike="noStrike">
                <a:solidFill>
                  <a:srgbClr val="C29A4B"/>
                </a:solidFill>
                <a:effectLst/>
                <a:uFillTx/>
                <a:latin typeface="Cambria"/>
                <a:ea typeface="Cambria"/>
              </a:rPr>
              <a:t>The shift, 2016 to 2026</a:t>
            </a:r>
            <a:endParaRPr lang="en-GB" sz="1450" b="0" u="none" strike="noStrike">
              <a:solidFill>
                <a:srgbClr val="000000"/>
              </a:solidFill>
              <a:effectLst/>
              <a:uFillTx/>
              <a:latin typeface="Arial"/>
            </a:endParaRPr>
          </a:p>
        </p:txBody>
      </p:sp>
      <p:sp>
        <p:nvSpPr>
          <p:cNvPr id="30" name="Shape 10"/>
          <p:cNvSpPr/>
          <p:nvPr/>
        </p:nvSpPr>
        <p:spPr>
          <a:xfrm>
            <a:off x="7680960" y="1974960"/>
            <a:ext cx="1874160" cy="516240"/>
          </a:xfrm>
          <a:prstGeom prst="rect">
            <a:avLst/>
          </a:prstGeom>
          <a:solidFill>
            <a:srgbClr val="13252C"/>
          </a:solidFill>
          <a:ln w="6350">
            <a:solidFill>
              <a:srgbClr val="D6DEE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31" name="Text 11"/>
          <p:cNvSpPr/>
          <p:nvPr/>
        </p:nvSpPr>
        <p:spPr>
          <a:xfrm>
            <a:off x="7772400" y="1974960"/>
            <a:ext cx="1709640" cy="51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90000"/>
              </a:lnSpc>
              <a:tabLst>
                <a:tab pos="0" algn="l"/>
              </a:tabLst>
            </a:pPr>
            <a:r>
              <a:rPr lang="en-US" sz="980" b="1" u="none" strike="noStrike">
                <a:solidFill>
                  <a:srgbClr val="FFFFFF"/>
                </a:solidFill>
                <a:effectLst/>
                <a:uFillTx/>
                <a:latin typeface="Calibri"/>
                <a:ea typeface="Calibri"/>
              </a:rPr>
              <a:t>Indicator</a:t>
            </a:r>
            <a:endParaRPr lang="en-GB" sz="980" b="0" u="none" strike="noStrike">
              <a:solidFill>
                <a:srgbClr val="000000"/>
              </a:solidFill>
              <a:effectLst/>
              <a:uFillTx/>
              <a:latin typeface="Arial"/>
            </a:endParaRPr>
          </a:p>
        </p:txBody>
      </p:sp>
      <p:sp>
        <p:nvSpPr>
          <p:cNvPr id="32" name="Shape 12"/>
          <p:cNvSpPr/>
          <p:nvPr/>
        </p:nvSpPr>
        <p:spPr>
          <a:xfrm>
            <a:off x="9555480" y="1974960"/>
            <a:ext cx="2194200" cy="516240"/>
          </a:xfrm>
          <a:prstGeom prst="rect">
            <a:avLst/>
          </a:prstGeom>
          <a:solidFill>
            <a:srgbClr val="13252C"/>
          </a:solidFill>
          <a:ln w="6350">
            <a:solidFill>
              <a:srgbClr val="D6DEE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33" name="Text 13"/>
          <p:cNvSpPr/>
          <p:nvPr/>
        </p:nvSpPr>
        <p:spPr>
          <a:xfrm>
            <a:off x="9646920" y="1974960"/>
            <a:ext cx="2029680" cy="51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90000"/>
              </a:lnSpc>
              <a:tabLst>
                <a:tab pos="0" algn="l"/>
              </a:tabLst>
            </a:pPr>
            <a:r>
              <a:rPr lang="en-US" sz="980" b="1" u="none" strike="noStrike">
                <a:solidFill>
                  <a:srgbClr val="FFFFFF"/>
                </a:solidFill>
                <a:effectLst/>
                <a:uFillTx/>
                <a:latin typeface="Calibri"/>
                <a:ea typeface="Calibri"/>
              </a:rPr>
              <a:t>2016  →  2026</a:t>
            </a:r>
            <a:endParaRPr lang="en-GB" sz="980" b="0" u="none" strike="noStrike">
              <a:solidFill>
                <a:srgbClr val="000000"/>
              </a:solidFill>
              <a:effectLst/>
              <a:uFillTx/>
              <a:latin typeface="Arial"/>
            </a:endParaRPr>
          </a:p>
        </p:txBody>
      </p:sp>
      <p:sp>
        <p:nvSpPr>
          <p:cNvPr id="34" name="Shape 14"/>
          <p:cNvSpPr/>
          <p:nvPr/>
        </p:nvSpPr>
        <p:spPr>
          <a:xfrm>
            <a:off x="7680960" y="2491920"/>
            <a:ext cx="1874160" cy="516240"/>
          </a:xfrm>
          <a:prstGeom prst="rect">
            <a:avLst/>
          </a:prstGeom>
          <a:solidFill>
            <a:srgbClr val="FFFFFF"/>
          </a:solidFill>
          <a:ln w="6350">
            <a:solidFill>
              <a:srgbClr val="D6DEE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35" name="Text 15"/>
          <p:cNvSpPr/>
          <p:nvPr/>
        </p:nvSpPr>
        <p:spPr>
          <a:xfrm>
            <a:off x="7772400" y="2491920"/>
            <a:ext cx="1709640" cy="51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90000"/>
              </a:lnSpc>
              <a:tabLst>
                <a:tab pos="0" algn="l"/>
              </a:tabLst>
            </a:pPr>
            <a:r>
              <a:rPr lang="en-US" sz="930" b="0" u="none" strike="noStrike">
                <a:solidFill>
                  <a:srgbClr val="1C2B31"/>
                </a:solidFill>
                <a:effectLst/>
                <a:uFillTx/>
                <a:latin typeface="Calibri"/>
                <a:ea typeface="Calibri"/>
              </a:rPr>
              <a:t>Defence localisation</a:t>
            </a:r>
            <a:endParaRPr lang="en-GB" sz="930" b="0" u="none" strike="noStrike">
              <a:solidFill>
                <a:srgbClr val="000000"/>
              </a:solidFill>
              <a:effectLst/>
              <a:uFillTx/>
              <a:latin typeface="Arial"/>
            </a:endParaRPr>
          </a:p>
        </p:txBody>
      </p:sp>
      <p:sp>
        <p:nvSpPr>
          <p:cNvPr id="36" name="Shape 16"/>
          <p:cNvSpPr/>
          <p:nvPr/>
        </p:nvSpPr>
        <p:spPr>
          <a:xfrm>
            <a:off x="9555480" y="2491920"/>
            <a:ext cx="2194200" cy="516240"/>
          </a:xfrm>
          <a:prstGeom prst="rect">
            <a:avLst/>
          </a:prstGeom>
          <a:solidFill>
            <a:srgbClr val="FFFFFF"/>
          </a:solidFill>
          <a:ln w="6350">
            <a:solidFill>
              <a:srgbClr val="D6DEE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37" name="Text 17"/>
          <p:cNvSpPr/>
          <p:nvPr/>
        </p:nvSpPr>
        <p:spPr>
          <a:xfrm>
            <a:off x="9646920" y="2491920"/>
            <a:ext cx="2029680" cy="51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90000"/>
              </a:lnSpc>
              <a:tabLst>
                <a:tab pos="0" algn="l"/>
              </a:tabLst>
            </a:pPr>
            <a:r>
              <a:rPr lang="en-US" sz="930" b="0" u="none" strike="noStrike">
                <a:solidFill>
                  <a:srgbClr val="1C2B31"/>
                </a:solidFill>
                <a:effectLst/>
                <a:uFillTx/>
                <a:latin typeface="Calibri"/>
                <a:ea typeface="Calibri"/>
              </a:rPr>
              <a:t>~2-4%  →  24.89%</a:t>
            </a:r>
            <a:endParaRPr lang="en-GB" sz="930" b="0" u="none" strike="noStrike">
              <a:solidFill>
                <a:srgbClr val="000000"/>
              </a:solidFill>
              <a:effectLst/>
              <a:uFillTx/>
              <a:latin typeface="Arial"/>
            </a:endParaRPr>
          </a:p>
        </p:txBody>
      </p:sp>
      <p:sp>
        <p:nvSpPr>
          <p:cNvPr id="38" name="Shape 18"/>
          <p:cNvSpPr/>
          <p:nvPr/>
        </p:nvSpPr>
        <p:spPr>
          <a:xfrm>
            <a:off x="7680960" y="3008520"/>
            <a:ext cx="1874160" cy="516240"/>
          </a:xfrm>
          <a:prstGeom prst="rect">
            <a:avLst/>
          </a:prstGeom>
          <a:solidFill>
            <a:srgbClr val="FFFFFF"/>
          </a:solidFill>
          <a:ln w="6350">
            <a:solidFill>
              <a:srgbClr val="D6DEE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39" name="Text 19"/>
          <p:cNvSpPr/>
          <p:nvPr/>
        </p:nvSpPr>
        <p:spPr>
          <a:xfrm>
            <a:off x="7772400" y="3008520"/>
            <a:ext cx="1709640" cy="51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90000"/>
              </a:lnSpc>
              <a:tabLst>
                <a:tab pos="0" algn="l"/>
              </a:tabLst>
            </a:pPr>
            <a:r>
              <a:rPr lang="en-US" sz="930" b="0" u="none" strike="noStrike">
                <a:solidFill>
                  <a:srgbClr val="1C2B31"/>
                </a:solidFill>
                <a:effectLst/>
                <a:uFillTx/>
                <a:latin typeface="Calibri"/>
                <a:ea typeface="Calibri"/>
              </a:rPr>
              <a:t>GAMI permits &amp; licences</a:t>
            </a:r>
            <a:endParaRPr lang="en-GB" sz="930" b="0" u="none" strike="noStrike">
              <a:solidFill>
                <a:srgbClr val="000000"/>
              </a:solidFill>
              <a:effectLst/>
              <a:uFillTx/>
              <a:latin typeface="Arial"/>
            </a:endParaRPr>
          </a:p>
        </p:txBody>
      </p:sp>
      <p:sp>
        <p:nvSpPr>
          <p:cNvPr id="40" name="Shape 20"/>
          <p:cNvSpPr/>
          <p:nvPr/>
        </p:nvSpPr>
        <p:spPr>
          <a:xfrm>
            <a:off x="9555480" y="3008520"/>
            <a:ext cx="2194200" cy="516240"/>
          </a:xfrm>
          <a:prstGeom prst="rect">
            <a:avLst/>
          </a:prstGeom>
          <a:solidFill>
            <a:srgbClr val="FFFFFF"/>
          </a:solidFill>
          <a:ln w="6350">
            <a:solidFill>
              <a:srgbClr val="D6DEE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41" name="Text 21"/>
          <p:cNvSpPr/>
          <p:nvPr/>
        </p:nvSpPr>
        <p:spPr>
          <a:xfrm>
            <a:off x="9646920" y="3008520"/>
            <a:ext cx="2029680" cy="51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90000"/>
              </a:lnSpc>
              <a:tabLst>
                <a:tab pos="0" algn="l"/>
              </a:tabLst>
            </a:pPr>
            <a:r>
              <a:rPr lang="en-US" sz="930" b="0" u="none" strike="noStrike">
                <a:solidFill>
                  <a:srgbClr val="1C2B31"/>
                </a:solidFill>
                <a:effectLst/>
                <a:uFillTx/>
                <a:latin typeface="Calibri"/>
                <a:ea typeface="Calibri"/>
              </a:rPr>
              <a:t>5 (2017)  →  572 (2024)</a:t>
            </a:r>
            <a:endParaRPr lang="en-GB" sz="930" b="0" u="none" strike="noStrike">
              <a:solidFill>
                <a:srgbClr val="000000"/>
              </a:solidFill>
              <a:effectLst/>
              <a:uFillTx/>
              <a:latin typeface="Arial"/>
            </a:endParaRPr>
          </a:p>
        </p:txBody>
      </p:sp>
      <p:sp>
        <p:nvSpPr>
          <p:cNvPr id="42" name="Shape 22"/>
          <p:cNvSpPr/>
          <p:nvPr/>
        </p:nvSpPr>
        <p:spPr>
          <a:xfrm>
            <a:off x="7680960" y="3525120"/>
            <a:ext cx="1874160" cy="516240"/>
          </a:xfrm>
          <a:prstGeom prst="rect">
            <a:avLst/>
          </a:prstGeom>
          <a:solidFill>
            <a:srgbClr val="FFFFFF"/>
          </a:solidFill>
          <a:ln w="6350">
            <a:solidFill>
              <a:srgbClr val="D6DEE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43" name="Text 23"/>
          <p:cNvSpPr/>
          <p:nvPr/>
        </p:nvSpPr>
        <p:spPr>
          <a:xfrm>
            <a:off x="7772400" y="3525120"/>
            <a:ext cx="1709640" cy="51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90000"/>
              </a:lnSpc>
              <a:tabLst>
                <a:tab pos="0" algn="l"/>
              </a:tabLst>
            </a:pPr>
            <a:r>
              <a:rPr lang="en-US" sz="930" b="0" u="none" strike="noStrike">
                <a:solidFill>
                  <a:srgbClr val="1C2B31"/>
                </a:solidFill>
                <a:effectLst/>
                <a:uFillTx/>
                <a:latin typeface="Calibri"/>
                <a:ea typeface="Calibri"/>
              </a:rPr>
              <a:t>Arms-import rank (SIPRI)</a:t>
            </a:r>
            <a:endParaRPr lang="en-GB" sz="930" b="0" u="none" strike="noStrike">
              <a:solidFill>
                <a:srgbClr val="000000"/>
              </a:solidFill>
              <a:effectLst/>
              <a:uFillTx/>
              <a:latin typeface="Arial"/>
            </a:endParaRPr>
          </a:p>
        </p:txBody>
      </p:sp>
      <p:sp>
        <p:nvSpPr>
          <p:cNvPr id="44" name="Shape 24"/>
          <p:cNvSpPr/>
          <p:nvPr/>
        </p:nvSpPr>
        <p:spPr>
          <a:xfrm>
            <a:off x="9555480" y="3525120"/>
            <a:ext cx="2194200" cy="516240"/>
          </a:xfrm>
          <a:prstGeom prst="rect">
            <a:avLst/>
          </a:prstGeom>
          <a:solidFill>
            <a:srgbClr val="FFFFFF"/>
          </a:solidFill>
          <a:ln w="6350">
            <a:solidFill>
              <a:srgbClr val="D6DEE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45" name="Text 25"/>
          <p:cNvSpPr/>
          <p:nvPr/>
        </p:nvSpPr>
        <p:spPr>
          <a:xfrm>
            <a:off x="9646920" y="3525120"/>
            <a:ext cx="2029680" cy="51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90000"/>
              </a:lnSpc>
              <a:tabLst>
                <a:tab pos="0" algn="l"/>
              </a:tabLst>
            </a:pPr>
            <a:r>
              <a:rPr lang="en-US" sz="930" b="0" u="none" strike="noStrike">
                <a:solidFill>
                  <a:srgbClr val="1C2B31"/>
                </a:solidFill>
                <a:effectLst/>
                <a:uFillTx/>
                <a:latin typeface="Calibri"/>
                <a:ea typeface="Calibri"/>
              </a:rPr>
              <a:t>#1  →  #3 (2021-25)</a:t>
            </a:r>
            <a:endParaRPr lang="en-GB" sz="930" b="0" u="none" strike="noStrike">
              <a:solidFill>
                <a:srgbClr val="000000"/>
              </a:solidFill>
              <a:effectLst/>
              <a:uFillTx/>
              <a:latin typeface="Arial"/>
            </a:endParaRPr>
          </a:p>
        </p:txBody>
      </p:sp>
      <p:sp>
        <p:nvSpPr>
          <p:cNvPr id="46" name="Shape 26"/>
          <p:cNvSpPr/>
          <p:nvPr/>
        </p:nvSpPr>
        <p:spPr>
          <a:xfrm>
            <a:off x="7680960" y="4041720"/>
            <a:ext cx="1874160" cy="516240"/>
          </a:xfrm>
          <a:prstGeom prst="rect">
            <a:avLst/>
          </a:prstGeom>
          <a:solidFill>
            <a:srgbClr val="FFFFFF"/>
          </a:solidFill>
          <a:ln w="6350">
            <a:solidFill>
              <a:srgbClr val="D6DEE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47" name="Text 27"/>
          <p:cNvSpPr/>
          <p:nvPr/>
        </p:nvSpPr>
        <p:spPr>
          <a:xfrm>
            <a:off x="7772400" y="4041720"/>
            <a:ext cx="1709640" cy="51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90000"/>
              </a:lnSpc>
              <a:tabLst>
                <a:tab pos="0" algn="l"/>
              </a:tabLst>
            </a:pPr>
            <a:r>
              <a:rPr lang="en-US" sz="930" b="0" u="none" strike="noStrike">
                <a:solidFill>
                  <a:srgbClr val="1C2B31"/>
                </a:solidFill>
                <a:effectLst/>
                <a:uFillTx/>
                <a:latin typeface="Calibri"/>
                <a:ea typeface="Calibri"/>
              </a:rPr>
              <a:t>State defence champion</a:t>
            </a:r>
            <a:endParaRPr lang="en-GB" sz="930" b="0" u="none" strike="noStrike">
              <a:solidFill>
                <a:srgbClr val="000000"/>
              </a:solidFill>
              <a:effectLst/>
              <a:uFillTx/>
              <a:latin typeface="Arial"/>
            </a:endParaRPr>
          </a:p>
        </p:txBody>
      </p:sp>
      <p:sp>
        <p:nvSpPr>
          <p:cNvPr id="48" name="Shape 28"/>
          <p:cNvSpPr/>
          <p:nvPr/>
        </p:nvSpPr>
        <p:spPr>
          <a:xfrm>
            <a:off x="9555480" y="4041720"/>
            <a:ext cx="2194200" cy="516240"/>
          </a:xfrm>
          <a:prstGeom prst="rect">
            <a:avLst/>
          </a:prstGeom>
          <a:solidFill>
            <a:srgbClr val="FFFFFF"/>
          </a:solidFill>
          <a:ln w="6350">
            <a:solidFill>
              <a:srgbClr val="D6DEE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49" name="Text 29"/>
          <p:cNvSpPr/>
          <p:nvPr/>
        </p:nvSpPr>
        <p:spPr>
          <a:xfrm>
            <a:off x="9646920" y="4041720"/>
            <a:ext cx="2029680" cy="51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90000"/>
              </a:lnSpc>
              <a:tabLst>
                <a:tab pos="0" algn="l"/>
              </a:tabLst>
            </a:pPr>
            <a:r>
              <a:rPr lang="en-US" sz="930" b="0" u="none" strike="noStrike">
                <a:solidFill>
                  <a:srgbClr val="1C2B31"/>
                </a:solidFill>
                <a:effectLst/>
                <a:uFillTx/>
                <a:latin typeface="Calibri"/>
                <a:ea typeface="Calibri"/>
              </a:rPr>
              <a:t>none  →  SAMI</a:t>
            </a:r>
            <a:endParaRPr lang="en-GB" sz="930" b="0" u="none" strike="noStrike">
              <a:solidFill>
                <a:srgbClr val="000000"/>
              </a:solidFill>
              <a:effectLst/>
              <a:uFillTx/>
              <a:latin typeface="Arial"/>
            </a:endParaRPr>
          </a:p>
        </p:txBody>
      </p:sp>
      <p:sp>
        <p:nvSpPr>
          <p:cNvPr id="50" name="Shape 30"/>
          <p:cNvSpPr/>
          <p:nvPr/>
        </p:nvSpPr>
        <p:spPr>
          <a:xfrm>
            <a:off x="7680960" y="4558320"/>
            <a:ext cx="1874160" cy="516240"/>
          </a:xfrm>
          <a:prstGeom prst="rect">
            <a:avLst/>
          </a:prstGeom>
          <a:solidFill>
            <a:srgbClr val="FFFFFF"/>
          </a:solidFill>
          <a:ln w="6350">
            <a:solidFill>
              <a:srgbClr val="D6DEE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51" name="Text 31"/>
          <p:cNvSpPr/>
          <p:nvPr/>
        </p:nvSpPr>
        <p:spPr>
          <a:xfrm>
            <a:off x="7772400" y="4558320"/>
            <a:ext cx="1709640" cy="51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90000"/>
              </a:lnSpc>
              <a:tabLst>
                <a:tab pos="0" algn="l"/>
              </a:tabLst>
            </a:pPr>
            <a:r>
              <a:rPr lang="en-US" sz="930" b="0" u="none" strike="noStrike">
                <a:solidFill>
                  <a:srgbClr val="1C2B31"/>
                </a:solidFill>
                <a:effectLst/>
                <a:uFillTx/>
                <a:latin typeface="Calibri"/>
                <a:ea typeface="Calibri"/>
              </a:rPr>
              <a:t>Government debt</a:t>
            </a:r>
            <a:endParaRPr lang="en-GB" sz="930" b="0" u="none" strike="noStrike">
              <a:solidFill>
                <a:srgbClr val="000000"/>
              </a:solidFill>
              <a:effectLst/>
              <a:uFillTx/>
              <a:latin typeface="Arial"/>
            </a:endParaRPr>
          </a:p>
        </p:txBody>
      </p:sp>
      <p:sp>
        <p:nvSpPr>
          <p:cNvPr id="52" name="Shape 32"/>
          <p:cNvSpPr/>
          <p:nvPr/>
        </p:nvSpPr>
        <p:spPr>
          <a:xfrm>
            <a:off x="9555480" y="4558320"/>
            <a:ext cx="2194200" cy="516240"/>
          </a:xfrm>
          <a:prstGeom prst="rect">
            <a:avLst/>
          </a:prstGeom>
          <a:solidFill>
            <a:srgbClr val="FFFFFF"/>
          </a:solidFill>
          <a:ln w="6350">
            <a:solidFill>
              <a:srgbClr val="D6DEE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53" name="Text 33"/>
          <p:cNvSpPr/>
          <p:nvPr/>
        </p:nvSpPr>
        <p:spPr>
          <a:xfrm>
            <a:off x="9646920" y="4558320"/>
            <a:ext cx="2029680" cy="51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90000"/>
              </a:lnSpc>
              <a:tabLst>
                <a:tab pos="0" algn="l"/>
              </a:tabLst>
            </a:pPr>
            <a:r>
              <a:rPr lang="en-US" sz="930" b="0" u="none" strike="noStrike">
                <a:solidFill>
                  <a:srgbClr val="1C2B31"/>
                </a:solidFill>
                <a:effectLst/>
                <a:uFillTx/>
                <a:latin typeface="Calibri"/>
                <a:ea typeface="Calibri"/>
              </a:rPr>
              <a:t>SAR 142bn  →  1,667bn</a:t>
            </a:r>
            <a:endParaRPr lang="en-GB" sz="930" b="0" u="none" strike="noStrike">
              <a:solidFill>
                <a:srgbClr val="000000"/>
              </a:solidFill>
              <a:effectLst/>
              <a:uFillTx/>
              <a:latin typeface="Arial"/>
            </a:endParaRPr>
          </a:p>
        </p:txBody>
      </p:sp>
      <p:sp>
        <p:nvSpPr>
          <p:cNvPr id="54" name="Text 34"/>
          <p:cNvSpPr/>
          <p:nvPr/>
        </p:nvSpPr>
        <p:spPr>
          <a:xfrm>
            <a:off x="7680960" y="5083920"/>
            <a:ext cx="40687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2000"/>
              </a:lnSpc>
              <a:tabLst>
                <a:tab pos="0" algn="l"/>
              </a:tabLst>
            </a:pPr>
            <a:r>
              <a:rPr lang="en-US" sz="950" b="0" i="1" u="none" strike="noStrike">
                <a:solidFill>
                  <a:srgbClr val="5B6D74"/>
                </a:solidFill>
                <a:effectLst/>
                <a:uFillTx/>
                <a:latin typeface="Calibri"/>
                <a:ea typeface="Calibri"/>
              </a:rPr>
              <a:t>Debt at 34% of GDP looks modest, until the state-directed 'private' credit is added in (next slide).</a:t>
            </a:r>
            <a:endParaRPr lang="en-GB" sz="950" b="0" u="none" strike="noStrike">
              <a:solidFill>
                <a:srgbClr val="000000"/>
              </a:solidFill>
              <a:effectLst/>
              <a:uFillTx/>
              <a:latin typeface="Arial"/>
            </a:endParaRPr>
          </a:p>
        </p:txBody>
      </p:sp>
      <p:sp>
        <p:nvSpPr>
          <p:cNvPr id="55" name="Shape 35"/>
          <p:cNvSpPr/>
          <p:nvPr/>
        </p:nvSpPr>
        <p:spPr>
          <a:xfrm>
            <a:off x="502920" y="5394960"/>
            <a:ext cx="11246760" cy="749520"/>
          </a:xfrm>
          <a:prstGeom prst="roundRect">
            <a:avLst>
              <a:gd name="adj" fmla="val 9756"/>
            </a:avLst>
          </a:prstGeom>
          <a:solidFill>
            <a:srgbClr val="EAF0F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56" name="Text 36"/>
          <p:cNvSpPr/>
          <p:nvPr/>
        </p:nvSpPr>
        <p:spPr>
          <a:xfrm>
            <a:off x="685800" y="5459040"/>
            <a:ext cx="10881000" cy="6213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2000"/>
              </a:lnSpc>
              <a:tabLst>
                <a:tab pos="0" algn="l"/>
              </a:tabLst>
            </a:pPr>
            <a:r>
              <a:rPr lang="en-US" sz="1150" b="1" u="none" strike="noStrike">
                <a:solidFill>
                  <a:srgbClr val="C29A4B"/>
                </a:solidFill>
                <a:effectLst/>
                <a:uFillTx/>
                <a:latin typeface="Calibri"/>
                <a:ea typeface="Calibri"/>
              </a:rPr>
              <a:t>Defence is one channel of this. </a:t>
            </a:r>
            <a:r>
              <a:rPr lang="en-US" sz="1150" b="0" u="none" strike="noStrike">
                <a:solidFill>
                  <a:srgbClr val="1C2B31"/>
                </a:solidFill>
                <a:effectLst/>
                <a:uFillTx/>
                <a:latin typeface="Calibri"/>
                <a:ea typeface="Calibri"/>
              </a:rPr>
              <a:t>The same move the state makes on the household and schooling, financialising provision to govern it, is now applied to the security core. The talk traces how, through three mechanisms.</a:t>
            </a:r>
            <a:endParaRPr lang="en-GB" sz="1150" b="0" u="none" strike="noStrike">
              <a:solidFill>
                <a:srgbClr val="000000"/>
              </a:solidFill>
              <a:effectLst/>
              <a:uFillTx/>
              <a:latin typeface="Arial"/>
            </a:endParaRPr>
          </a:p>
        </p:txBody>
      </p:sp>
      <p:sp>
        <p:nvSpPr>
          <p:cNvPr id="57" name="Text 37"/>
          <p:cNvSpPr/>
          <p:nvPr/>
        </p:nvSpPr>
        <p:spPr>
          <a:xfrm>
            <a:off x="502920" y="623628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i="1" u="none" strike="noStrike">
                <a:solidFill>
                  <a:srgbClr val="5B6D74"/>
                </a:solidFill>
                <a:effectLst/>
                <a:uFillTx/>
                <a:latin typeface="Calibri"/>
                <a:ea typeface="Calibri"/>
              </a:rPr>
              <a:t>Sources. SIPRI (Apr 2026, milex 2025; arms transfers 2021-25); GAMI (localisation, end-2024); Saudi MoF (Q1 2026 debt); Al Arabiya (MBS, 2016).</a:t>
            </a:r>
            <a:endParaRPr lang="en-GB" sz="850" b="0" u="none" strike="noStrike">
              <a:solidFill>
                <a:srgbClr val="000000"/>
              </a:solidFill>
              <a:effectLst/>
              <a:uFillTx/>
              <a:latin typeface="Arial"/>
            </a:endParaRPr>
          </a:p>
        </p:txBody>
      </p:sp>
      <p:sp>
        <p:nvSpPr>
          <p:cNvPr id="58" name="Text 38"/>
          <p:cNvSpPr/>
          <p:nvPr/>
        </p:nvSpPr>
        <p:spPr>
          <a:xfrm>
            <a:off x="502920" y="6473880"/>
            <a:ext cx="82292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5B6D74"/>
                </a:solidFill>
                <a:effectLst/>
                <a:uFillTx/>
                <a:latin typeface="Calibri"/>
                <a:ea typeface="Calibri"/>
              </a:rPr>
              <a:t>From Importer to Integrator</a:t>
            </a:r>
            <a:r>
              <a:rPr lang="en-US" sz="900" b="0" u="none" strike="noStrike">
                <a:solidFill>
                  <a:srgbClr val="5B6D74"/>
                </a:solidFill>
                <a:effectLst/>
                <a:uFillTx/>
                <a:latin typeface="Calibri"/>
                <a:ea typeface="Calibri"/>
              </a:rPr>
              <a:t>   ·   CJRES 2026, St Catharine's College</a:t>
            </a:r>
            <a:endParaRPr lang="en-GB" sz="900" b="0" u="none" strike="noStrike">
              <a:solidFill>
                <a:srgbClr val="000000"/>
              </a:solidFill>
              <a:effectLst/>
              <a:uFillTx/>
              <a:latin typeface="Arial"/>
            </a:endParaRPr>
          </a:p>
        </p:txBody>
      </p:sp>
      <p:sp>
        <p:nvSpPr>
          <p:cNvPr id="59" name="Text 39"/>
          <p:cNvSpPr/>
          <p:nvPr/>
        </p:nvSpPr>
        <p:spPr>
          <a:xfrm>
            <a:off x="11338560" y="647388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u="none" strike="noStrike">
                <a:solidFill>
                  <a:srgbClr val="5B6D74"/>
                </a:solidFill>
                <a:effectLst/>
                <a:uFillTx/>
                <a:latin typeface="Calibri"/>
                <a:ea typeface="Calibri"/>
              </a:rPr>
              <a:t>3</a:t>
            </a:r>
            <a:endParaRPr lang="en-GB" sz="900" b="0" u="none" strike="noStrike">
              <a:solidFill>
                <a:srgbClr val="000000"/>
              </a:solidFill>
              <a:effectLst/>
              <a:uFillTx/>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 name="Text 0"/>
          <p:cNvSpPr/>
          <p:nvPr/>
        </p:nvSpPr>
        <p:spPr>
          <a:xfrm>
            <a:off x="502920" y="42048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spc="201">
                <a:solidFill>
                  <a:srgbClr val="C29A4B"/>
                </a:solidFill>
                <a:effectLst/>
                <a:uFillTx/>
                <a:latin typeface="Calibri"/>
                <a:ea typeface="Calibri"/>
              </a:rPr>
              <a:t>THE ARGUMENT</a:t>
            </a:r>
            <a:endParaRPr lang="en-GB" sz="1100" b="0" u="none" strike="noStrike">
              <a:solidFill>
                <a:srgbClr val="000000"/>
              </a:solidFill>
              <a:effectLst/>
              <a:uFillTx/>
              <a:latin typeface="Arial"/>
            </a:endParaRPr>
          </a:p>
        </p:txBody>
      </p:sp>
      <p:sp>
        <p:nvSpPr>
          <p:cNvPr id="61" name="Text 1"/>
          <p:cNvSpPr/>
          <p:nvPr/>
        </p:nvSpPr>
        <p:spPr>
          <a:xfrm>
            <a:off x="502920" y="731520"/>
            <a:ext cx="1115532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500" b="1" u="none" strike="noStrike">
                <a:solidFill>
                  <a:srgbClr val="13252C"/>
                </a:solidFill>
                <a:effectLst/>
                <a:uFillTx/>
                <a:latin typeface="Cambria"/>
                <a:ea typeface="Cambria"/>
              </a:rPr>
              <a:t>Financialised defence capitalism</a:t>
            </a:r>
            <a:endParaRPr lang="en-GB" sz="2500" b="0" u="none" strike="noStrike">
              <a:solidFill>
                <a:srgbClr val="000000"/>
              </a:solidFill>
              <a:effectLst/>
              <a:uFillTx/>
              <a:latin typeface="Arial"/>
            </a:endParaRPr>
          </a:p>
        </p:txBody>
      </p:sp>
      <p:sp>
        <p:nvSpPr>
          <p:cNvPr id="62" name="Text 2"/>
          <p:cNvSpPr/>
          <p:nvPr/>
        </p:nvSpPr>
        <p:spPr>
          <a:xfrm>
            <a:off x="502920" y="1481400"/>
            <a:ext cx="1115532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50" b="0" i="1" u="none" strike="noStrike" dirty="0">
                <a:solidFill>
                  <a:srgbClr val="31525C"/>
                </a:solidFill>
                <a:effectLst/>
                <a:uFillTx/>
                <a:latin typeface="Calibri"/>
                <a:ea typeface="Calibri"/>
              </a:rPr>
              <a:t>The same state acts as all four at once, and that fusion is the argument. </a:t>
            </a:r>
            <a:r>
              <a:rPr lang="en-US" sz="1250" b="0" i="1" u="none" strike="noStrike" dirty="0">
                <a:solidFill>
                  <a:srgbClr val="5B6D74"/>
                </a:solidFill>
                <a:effectLst/>
                <a:uFillTx/>
                <a:latin typeface="Calibri"/>
                <a:ea typeface="Calibri"/>
              </a:rPr>
              <a:t>(PIF = sovereign wealth fund; GAMI = </a:t>
            </a:r>
            <a:r>
              <a:rPr lang="en-US" sz="1250" b="0" i="1" u="none" strike="noStrike" dirty="0" err="1">
                <a:solidFill>
                  <a:srgbClr val="5B6D74"/>
                </a:solidFill>
                <a:effectLst/>
                <a:uFillTx/>
                <a:latin typeface="Calibri"/>
                <a:ea typeface="Calibri"/>
              </a:rPr>
              <a:t>defence</a:t>
            </a:r>
            <a:r>
              <a:rPr lang="en-US" sz="1250" b="0" i="1" u="none" strike="noStrike" dirty="0">
                <a:solidFill>
                  <a:srgbClr val="5B6D74"/>
                </a:solidFill>
                <a:effectLst/>
                <a:uFillTx/>
                <a:latin typeface="Calibri"/>
                <a:ea typeface="Calibri"/>
              </a:rPr>
              <a:t> regulator; SAMI = state </a:t>
            </a:r>
            <a:r>
              <a:rPr lang="en-US" sz="1250" b="0" i="1" u="none" strike="noStrike" dirty="0" err="1">
                <a:solidFill>
                  <a:srgbClr val="5B6D74"/>
                </a:solidFill>
                <a:effectLst/>
                <a:uFillTx/>
                <a:latin typeface="Calibri"/>
                <a:ea typeface="Calibri"/>
              </a:rPr>
              <a:t>defence</a:t>
            </a:r>
            <a:r>
              <a:rPr lang="en-US" sz="1250" b="0" i="1" u="none" strike="noStrike" dirty="0">
                <a:solidFill>
                  <a:srgbClr val="5B6D74"/>
                </a:solidFill>
                <a:effectLst/>
                <a:uFillTx/>
                <a:latin typeface="Calibri"/>
                <a:ea typeface="Calibri"/>
              </a:rPr>
              <a:t> champion.)</a:t>
            </a:r>
            <a:endParaRPr lang="en-GB" sz="1250" b="0" u="none" strike="noStrike" dirty="0">
              <a:solidFill>
                <a:srgbClr val="000000"/>
              </a:solidFill>
              <a:effectLst/>
              <a:uFillTx/>
              <a:latin typeface="Arial"/>
            </a:endParaRPr>
          </a:p>
        </p:txBody>
      </p:sp>
      <p:sp>
        <p:nvSpPr>
          <p:cNvPr id="63" name="Shape 3"/>
          <p:cNvSpPr/>
          <p:nvPr/>
        </p:nvSpPr>
        <p:spPr>
          <a:xfrm>
            <a:off x="502920" y="1920240"/>
            <a:ext cx="2605680" cy="1782720"/>
          </a:xfrm>
          <a:prstGeom prst="roundRect">
            <a:avLst>
              <a:gd name="adj" fmla="val 5128"/>
            </a:avLst>
          </a:prstGeom>
          <a:solidFill>
            <a:srgbClr val="EAF0F1"/>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64" name="Shape 4"/>
          <p:cNvSpPr/>
          <p:nvPr/>
        </p:nvSpPr>
        <p:spPr>
          <a:xfrm>
            <a:off x="1563480" y="2066400"/>
            <a:ext cx="456840" cy="456840"/>
          </a:xfrm>
          <a:prstGeom prst="ellipse">
            <a:avLst/>
          </a:prstGeom>
          <a:solidFill>
            <a:srgbClr val="13252C"/>
          </a:solidFill>
          <a:ln w="1905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65" name="Text 5"/>
          <p:cNvSpPr/>
          <p:nvPr/>
        </p:nvSpPr>
        <p:spPr>
          <a:xfrm>
            <a:off x="1563480" y="2066400"/>
            <a:ext cx="45684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600" b="1" u="none" strike="noStrike">
                <a:solidFill>
                  <a:srgbClr val="D8B978"/>
                </a:solidFill>
                <a:effectLst/>
                <a:uFillTx/>
                <a:latin typeface="Cambria"/>
                <a:ea typeface="Cambria"/>
              </a:rPr>
              <a:t>1</a:t>
            </a:r>
            <a:endParaRPr lang="en-GB" sz="1600" b="0" u="none" strike="noStrike">
              <a:solidFill>
                <a:srgbClr val="000000"/>
              </a:solidFill>
              <a:effectLst/>
              <a:uFillTx/>
              <a:latin typeface="Arial"/>
            </a:endParaRPr>
          </a:p>
        </p:txBody>
      </p:sp>
      <p:sp>
        <p:nvSpPr>
          <p:cNvPr id="66" name="Text 6"/>
          <p:cNvSpPr/>
          <p:nvPr/>
        </p:nvSpPr>
        <p:spPr>
          <a:xfrm>
            <a:off x="594360" y="2597040"/>
            <a:ext cx="2422800" cy="40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400" b="1" u="none" strike="noStrike">
                <a:solidFill>
                  <a:srgbClr val="13252C"/>
                </a:solidFill>
                <a:effectLst/>
                <a:uFillTx/>
                <a:latin typeface="Cambria"/>
                <a:ea typeface="Cambria"/>
              </a:rPr>
              <a:t>Owner</a:t>
            </a:r>
            <a:endParaRPr lang="en-GB" sz="1400" b="0" u="none" strike="noStrike">
              <a:solidFill>
                <a:srgbClr val="000000"/>
              </a:solidFill>
              <a:effectLst/>
              <a:uFillTx/>
              <a:latin typeface="Arial"/>
            </a:endParaRPr>
          </a:p>
        </p:txBody>
      </p:sp>
      <p:sp>
        <p:nvSpPr>
          <p:cNvPr id="67" name="Text 7"/>
          <p:cNvSpPr/>
          <p:nvPr/>
        </p:nvSpPr>
        <p:spPr>
          <a:xfrm>
            <a:off x="667440" y="2999160"/>
            <a:ext cx="2285640" cy="658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2000"/>
              </a:lnSpc>
              <a:tabLst>
                <a:tab pos="0" algn="l"/>
              </a:tabLst>
            </a:pPr>
            <a:r>
              <a:rPr lang="en-US" sz="1000" b="0" u="none" strike="noStrike">
                <a:solidFill>
                  <a:srgbClr val="31525C"/>
                </a:solidFill>
                <a:effectLst/>
                <a:uFillTx/>
                <a:latin typeface="Calibri"/>
                <a:ea typeface="Calibri"/>
              </a:rPr>
              <a:t>PIF holds SAMI and directs credit, the palace's vehicle, not an autonomous investor</a:t>
            </a:r>
            <a:endParaRPr lang="en-GB" sz="1000" b="0" u="none" strike="noStrike">
              <a:solidFill>
                <a:srgbClr val="000000"/>
              </a:solidFill>
              <a:effectLst/>
              <a:uFillTx/>
              <a:latin typeface="Arial"/>
            </a:endParaRPr>
          </a:p>
        </p:txBody>
      </p:sp>
      <p:sp>
        <p:nvSpPr>
          <p:cNvPr id="68" name="Shape 8"/>
          <p:cNvSpPr/>
          <p:nvPr/>
        </p:nvSpPr>
        <p:spPr>
          <a:xfrm>
            <a:off x="3310200" y="1920240"/>
            <a:ext cx="2605680" cy="1782720"/>
          </a:xfrm>
          <a:prstGeom prst="roundRect">
            <a:avLst>
              <a:gd name="adj" fmla="val 5128"/>
            </a:avLst>
          </a:prstGeom>
          <a:solidFill>
            <a:srgbClr val="EAF0F1"/>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69" name="Shape 9"/>
          <p:cNvSpPr/>
          <p:nvPr/>
        </p:nvSpPr>
        <p:spPr>
          <a:xfrm>
            <a:off x="4370760" y="2066400"/>
            <a:ext cx="456840" cy="456840"/>
          </a:xfrm>
          <a:prstGeom prst="ellipse">
            <a:avLst/>
          </a:prstGeom>
          <a:solidFill>
            <a:srgbClr val="13252C"/>
          </a:solidFill>
          <a:ln w="1905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70" name="Text 10"/>
          <p:cNvSpPr/>
          <p:nvPr/>
        </p:nvSpPr>
        <p:spPr>
          <a:xfrm>
            <a:off x="4370760" y="2066400"/>
            <a:ext cx="45684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600" b="1" u="none" strike="noStrike">
                <a:solidFill>
                  <a:srgbClr val="D8B978"/>
                </a:solidFill>
                <a:effectLst/>
                <a:uFillTx/>
                <a:latin typeface="Cambria"/>
                <a:ea typeface="Cambria"/>
              </a:rPr>
              <a:t>2</a:t>
            </a:r>
            <a:endParaRPr lang="en-GB" sz="1600" b="0" u="none" strike="noStrike">
              <a:solidFill>
                <a:srgbClr val="000000"/>
              </a:solidFill>
              <a:effectLst/>
              <a:uFillTx/>
              <a:latin typeface="Arial"/>
            </a:endParaRPr>
          </a:p>
        </p:txBody>
      </p:sp>
      <p:sp>
        <p:nvSpPr>
          <p:cNvPr id="71" name="Text 11"/>
          <p:cNvSpPr/>
          <p:nvPr/>
        </p:nvSpPr>
        <p:spPr>
          <a:xfrm>
            <a:off x="3401640" y="2597040"/>
            <a:ext cx="2422800" cy="40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400" b="1" u="none" strike="noStrike">
                <a:solidFill>
                  <a:srgbClr val="13252C"/>
                </a:solidFill>
                <a:effectLst/>
                <a:uFillTx/>
                <a:latin typeface="Cambria"/>
                <a:ea typeface="Cambria"/>
              </a:rPr>
              <a:t>Regulator</a:t>
            </a:r>
            <a:endParaRPr lang="en-GB" sz="1400" b="0" u="none" strike="noStrike">
              <a:solidFill>
                <a:srgbClr val="000000"/>
              </a:solidFill>
              <a:effectLst/>
              <a:uFillTx/>
              <a:latin typeface="Arial"/>
            </a:endParaRPr>
          </a:p>
        </p:txBody>
      </p:sp>
      <p:sp>
        <p:nvSpPr>
          <p:cNvPr id="72" name="Text 12"/>
          <p:cNvSpPr/>
          <p:nvPr/>
        </p:nvSpPr>
        <p:spPr>
          <a:xfrm>
            <a:off x="3474720" y="2999160"/>
            <a:ext cx="2285640" cy="658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2000"/>
              </a:lnSpc>
              <a:tabLst>
                <a:tab pos="0" algn="l"/>
              </a:tabLst>
            </a:pPr>
            <a:r>
              <a:rPr lang="en-US" sz="1000" b="0" u="none" strike="noStrike">
                <a:solidFill>
                  <a:srgbClr val="31525C"/>
                </a:solidFill>
                <a:effectLst/>
                <a:uFillTx/>
                <a:latin typeface="Calibri"/>
                <a:ea typeface="Calibri"/>
              </a:rPr>
              <a:t>GAMI licenses firms and sets localisation targets</a:t>
            </a:r>
            <a:endParaRPr lang="en-GB" sz="1000" b="0" u="none" strike="noStrike">
              <a:solidFill>
                <a:srgbClr val="000000"/>
              </a:solidFill>
              <a:effectLst/>
              <a:uFillTx/>
              <a:latin typeface="Arial"/>
            </a:endParaRPr>
          </a:p>
        </p:txBody>
      </p:sp>
      <p:sp>
        <p:nvSpPr>
          <p:cNvPr id="73" name="Shape 13"/>
          <p:cNvSpPr/>
          <p:nvPr/>
        </p:nvSpPr>
        <p:spPr>
          <a:xfrm>
            <a:off x="6117480" y="1920240"/>
            <a:ext cx="2605680" cy="1782720"/>
          </a:xfrm>
          <a:prstGeom prst="roundRect">
            <a:avLst>
              <a:gd name="adj" fmla="val 5128"/>
            </a:avLst>
          </a:prstGeom>
          <a:solidFill>
            <a:srgbClr val="EAF0F1"/>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74" name="Shape 14"/>
          <p:cNvSpPr/>
          <p:nvPr/>
        </p:nvSpPr>
        <p:spPr>
          <a:xfrm>
            <a:off x="7178040" y="2066400"/>
            <a:ext cx="456840" cy="456840"/>
          </a:xfrm>
          <a:prstGeom prst="ellipse">
            <a:avLst/>
          </a:prstGeom>
          <a:solidFill>
            <a:srgbClr val="13252C"/>
          </a:solidFill>
          <a:ln w="1905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75" name="Text 15"/>
          <p:cNvSpPr/>
          <p:nvPr/>
        </p:nvSpPr>
        <p:spPr>
          <a:xfrm>
            <a:off x="7178040" y="2066400"/>
            <a:ext cx="45684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600" b="1" u="none" strike="noStrike">
                <a:solidFill>
                  <a:srgbClr val="D8B978"/>
                </a:solidFill>
                <a:effectLst/>
                <a:uFillTx/>
                <a:latin typeface="Cambria"/>
                <a:ea typeface="Cambria"/>
              </a:rPr>
              <a:t>3</a:t>
            </a:r>
            <a:endParaRPr lang="en-GB" sz="1600" b="0" u="none" strike="noStrike">
              <a:solidFill>
                <a:srgbClr val="000000"/>
              </a:solidFill>
              <a:effectLst/>
              <a:uFillTx/>
              <a:latin typeface="Arial"/>
            </a:endParaRPr>
          </a:p>
        </p:txBody>
      </p:sp>
      <p:sp>
        <p:nvSpPr>
          <p:cNvPr id="76" name="Text 16"/>
          <p:cNvSpPr/>
          <p:nvPr/>
        </p:nvSpPr>
        <p:spPr>
          <a:xfrm>
            <a:off x="6208920" y="2597040"/>
            <a:ext cx="2422800" cy="40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400" b="1" u="none" strike="noStrike" dirty="0">
                <a:solidFill>
                  <a:srgbClr val="13252C"/>
                </a:solidFill>
                <a:effectLst/>
                <a:uFillTx/>
                <a:latin typeface="Cambria"/>
                <a:ea typeface="Cambria"/>
              </a:rPr>
              <a:t>Customer</a:t>
            </a:r>
            <a:endParaRPr lang="en-GB" sz="1400" b="0" u="none" strike="noStrike" dirty="0">
              <a:solidFill>
                <a:srgbClr val="000000"/>
              </a:solidFill>
              <a:effectLst/>
              <a:uFillTx/>
              <a:latin typeface="Arial"/>
            </a:endParaRPr>
          </a:p>
        </p:txBody>
      </p:sp>
      <p:sp>
        <p:nvSpPr>
          <p:cNvPr id="77" name="Text 17"/>
          <p:cNvSpPr/>
          <p:nvPr/>
        </p:nvSpPr>
        <p:spPr>
          <a:xfrm>
            <a:off x="6282000" y="2999160"/>
            <a:ext cx="2285640" cy="658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2000"/>
              </a:lnSpc>
              <a:tabLst>
                <a:tab pos="0" algn="l"/>
              </a:tabLst>
            </a:pPr>
            <a:r>
              <a:rPr lang="en-US" sz="1000" b="0" u="none" strike="noStrike">
                <a:solidFill>
                  <a:srgbClr val="31525C"/>
                </a:solidFill>
                <a:effectLst/>
                <a:uFillTx/>
                <a:latin typeface="Calibri"/>
                <a:ea typeface="Calibri"/>
              </a:rPr>
              <a:t>MBS makes both the champion and its demand</a:t>
            </a:r>
            <a:endParaRPr lang="en-GB" sz="1000" b="0" u="none" strike="noStrike">
              <a:solidFill>
                <a:srgbClr val="000000"/>
              </a:solidFill>
              <a:effectLst/>
              <a:uFillTx/>
              <a:latin typeface="Arial"/>
            </a:endParaRPr>
          </a:p>
        </p:txBody>
      </p:sp>
      <p:sp>
        <p:nvSpPr>
          <p:cNvPr id="78" name="Shape 18"/>
          <p:cNvSpPr/>
          <p:nvPr/>
        </p:nvSpPr>
        <p:spPr>
          <a:xfrm>
            <a:off x="8924400" y="1920240"/>
            <a:ext cx="2605680" cy="1782720"/>
          </a:xfrm>
          <a:prstGeom prst="roundRect">
            <a:avLst>
              <a:gd name="adj" fmla="val 5128"/>
            </a:avLst>
          </a:prstGeom>
          <a:solidFill>
            <a:srgbClr val="EAF0F1"/>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79" name="Shape 19"/>
          <p:cNvSpPr/>
          <p:nvPr/>
        </p:nvSpPr>
        <p:spPr>
          <a:xfrm>
            <a:off x="9985320" y="2066400"/>
            <a:ext cx="456840" cy="456840"/>
          </a:xfrm>
          <a:prstGeom prst="ellipse">
            <a:avLst/>
          </a:prstGeom>
          <a:solidFill>
            <a:srgbClr val="13252C"/>
          </a:solidFill>
          <a:ln w="1905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80" name="Text 20"/>
          <p:cNvSpPr/>
          <p:nvPr/>
        </p:nvSpPr>
        <p:spPr>
          <a:xfrm>
            <a:off x="9985320" y="2066400"/>
            <a:ext cx="45684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600" b="1" u="none" strike="noStrike">
                <a:solidFill>
                  <a:srgbClr val="D8B978"/>
                </a:solidFill>
                <a:effectLst/>
                <a:uFillTx/>
                <a:latin typeface="Cambria"/>
                <a:ea typeface="Cambria"/>
              </a:rPr>
              <a:t>4</a:t>
            </a:r>
            <a:endParaRPr lang="en-GB" sz="1600" b="0" u="none" strike="noStrike">
              <a:solidFill>
                <a:srgbClr val="000000"/>
              </a:solidFill>
              <a:effectLst/>
              <a:uFillTx/>
              <a:latin typeface="Arial"/>
            </a:endParaRPr>
          </a:p>
        </p:txBody>
      </p:sp>
      <p:sp>
        <p:nvSpPr>
          <p:cNvPr id="81" name="Text 21"/>
          <p:cNvSpPr/>
          <p:nvPr/>
        </p:nvSpPr>
        <p:spPr>
          <a:xfrm>
            <a:off x="9015840" y="2597040"/>
            <a:ext cx="2422800" cy="40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400" b="1" u="none" strike="noStrike" dirty="0">
                <a:solidFill>
                  <a:srgbClr val="13252C"/>
                </a:solidFill>
                <a:effectLst/>
                <a:uFillTx/>
                <a:latin typeface="Cambria"/>
                <a:ea typeface="Cambria"/>
              </a:rPr>
              <a:t>Producer/Integrator</a:t>
            </a:r>
            <a:endParaRPr lang="en-GB" sz="1400" b="0" u="none" strike="noStrike" dirty="0">
              <a:solidFill>
                <a:srgbClr val="000000"/>
              </a:solidFill>
              <a:effectLst/>
              <a:uFillTx/>
              <a:latin typeface="Arial"/>
            </a:endParaRPr>
          </a:p>
        </p:txBody>
      </p:sp>
      <p:sp>
        <p:nvSpPr>
          <p:cNvPr id="82" name="Text 22"/>
          <p:cNvSpPr/>
          <p:nvPr/>
        </p:nvSpPr>
        <p:spPr>
          <a:xfrm>
            <a:off x="9089280" y="2999160"/>
            <a:ext cx="2285640" cy="658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2000"/>
              </a:lnSpc>
              <a:tabLst>
                <a:tab pos="0" algn="l"/>
              </a:tabLst>
            </a:pPr>
            <a:r>
              <a:rPr lang="en-US" sz="1000" b="0" u="none" strike="noStrike">
                <a:solidFill>
                  <a:srgbClr val="31525C"/>
                </a:solidFill>
                <a:effectLst/>
                <a:uFillTx/>
                <a:latin typeface="Calibri"/>
                <a:ea typeface="Calibri"/>
              </a:rPr>
              <a:t>export stays a 2030 aspiration, not a reality</a:t>
            </a:r>
            <a:endParaRPr lang="en-GB" sz="1000" b="0" u="none" strike="noStrike">
              <a:solidFill>
                <a:srgbClr val="000000"/>
              </a:solidFill>
              <a:effectLst/>
              <a:uFillTx/>
              <a:latin typeface="Arial"/>
            </a:endParaRPr>
          </a:p>
        </p:txBody>
      </p:sp>
      <p:sp>
        <p:nvSpPr>
          <p:cNvPr id="83" name="Shape 23"/>
          <p:cNvSpPr/>
          <p:nvPr/>
        </p:nvSpPr>
        <p:spPr>
          <a:xfrm>
            <a:off x="502920" y="3877200"/>
            <a:ext cx="11246760" cy="2011320"/>
          </a:xfrm>
          <a:prstGeom prst="roundRect">
            <a:avLst>
              <a:gd name="adj" fmla="val 4545"/>
            </a:avLst>
          </a:prstGeom>
          <a:solidFill>
            <a:srgbClr val="EAF0F1"/>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84" name="Text 24"/>
          <p:cNvSpPr/>
          <p:nvPr/>
        </p:nvSpPr>
        <p:spPr>
          <a:xfrm>
            <a:off x="731520" y="3986640"/>
            <a:ext cx="10789560" cy="310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500" b="1" u="none" strike="noStrike" dirty="0">
                <a:solidFill>
                  <a:srgbClr val="C29A4B"/>
                </a:solidFill>
                <a:effectLst/>
                <a:uFillTx/>
                <a:latin typeface="Cambria"/>
                <a:ea typeface="Cambria"/>
              </a:rPr>
              <a:t>The financialisation framework, rebuilt for a state-</a:t>
            </a:r>
            <a:r>
              <a:rPr lang="en-US" sz="1500" b="1" u="none" strike="noStrike" dirty="0" err="1">
                <a:solidFill>
                  <a:srgbClr val="C29A4B"/>
                </a:solidFill>
                <a:effectLst/>
                <a:uFillTx/>
                <a:latin typeface="Cambria"/>
                <a:ea typeface="Cambria"/>
              </a:rPr>
              <a:t>centred</a:t>
            </a:r>
            <a:r>
              <a:rPr lang="en-US" sz="1500" b="1" u="none" strike="noStrike" dirty="0">
                <a:solidFill>
                  <a:srgbClr val="C29A4B"/>
                </a:solidFill>
                <a:effectLst/>
                <a:uFillTx/>
                <a:latin typeface="Cambria"/>
                <a:ea typeface="Cambria"/>
              </a:rPr>
              <a:t> authoritarian setting</a:t>
            </a:r>
            <a:endParaRPr lang="en-GB" sz="1500" b="0" u="none" strike="noStrike" dirty="0">
              <a:solidFill>
                <a:srgbClr val="000000"/>
              </a:solidFill>
              <a:effectLst/>
              <a:uFillTx/>
              <a:latin typeface="Arial"/>
            </a:endParaRPr>
          </a:p>
        </p:txBody>
      </p:sp>
      <p:sp>
        <p:nvSpPr>
          <p:cNvPr id="85" name="Shape 25"/>
          <p:cNvSpPr/>
          <p:nvPr/>
        </p:nvSpPr>
        <p:spPr>
          <a:xfrm>
            <a:off x="4279320" y="4498560"/>
            <a:ext cx="360" cy="1298520"/>
          </a:xfrm>
          <a:prstGeom prst="line">
            <a:avLst/>
          </a:prstGeom>
          <a:ln w="12700">
            <a:solidFill>
              <a:srgbClr val="CBD6D8"/>
            </a:solidFill>
            <a:roun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en-GB" sz="1800" b="0" u="none" strike="noStrike">
              <a:solidFill>
                <a:srgbClr val="000000"/>
              </a:solidFill>
              <a:effectLst/>
              <a:uFillTx/>
              <a:latin typeface="Arial"/>
            </a:endParaRPr>
          </a:p>
        </p:txBody>
      </p:sp>
      <p:sp>
        <p:nvSpPr>
          <p:cNvPr id="86" name="Shape 26"/>
          <p:cNvSpPr/>
          <p:nvPr/>
        </p:nvSpPr>
        <p:spPr>
          <a:xfrm>
            <a:off x="7881840" y="4498560"/>
            <a:ext cx="360" cy="1298520"/>
          </a:xfrm>
          <a:prstGeom prst="line">
            <a:avLst/>
          </a:prstGeom>
          <a:ln w="12700">
            <a:solidFill>
              <a:srgbClr val="CBD6D8"/>
            </a:solidFill>
            <a:roun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en-GB" sz="1800" b="0" u="none" strike="noStrike">
              <a:solidFill>
                <a:srgbClr val="000000"/>
              </a:solidFill>
              <a:effectLst/>
              <a:uFillTx/>
              <a:latin typeface="Arial"/>
            </a:endParaRPr>
          </a:p>
        </p:txBody>
      </p:sp>
      <p:sp>
        <p:nvSpPr>
          <p:cNvPr id="87" name="Text 27"/>
          <p:cNvSpPr/>
          <p:nvPr/>
        </p:nvSpPr>
        <p:spPr>
          <a:xfrm>
            <a:off x="731520" y="4407480"/>
            <a:ext cx="338292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50" b="1" u="none" strike="noStrike">
                <a:solidFill>
                  <a:srgbClr val="13252C"/>
                </a:solidFill>
                <a:effectLst/>
                <a:uFillTx/>
                <a:latin typeface="Cambria"/>
                <a:ea typeface="Cambria"/>
              </a:rPr>
              <a:t>State-led, not liberal</a:t>
            </a:r>
            <a:endParaRPr lang="en-GB" sz="1250" b="0" u="none" strike="noStrike">
              <a:solidFill>
                <a:srgbClr val="000000"/>
              </a:solidFill>
              <a:effectLst/>
              <a:uFillTx/>
              <a:latin typeface="Arial"/>
            </a:endParaRPr>
          </a:p>
        </p:txBody>
      </p:sp>
      <p:sp>
        <p:nvSpPr>
          <p:cNvPr id="88" name="Text 28"/>
          <p:cNvSpPr/>
          <p:nvPr/>
        </p:nvSpPr>
        <p:spPr>
          <a:xfrm>
            <a:off x="731520" y="4718160"/>
            <a:ext cx="3382920" cy="1115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5000"/>
              </a:lnSpc>
              <a:tabLst>
                <a:tab pos="0" algn="l"/>
              </a:tabLst>
            </a:pPr>
            <a:r>
              <a:rPr lang="en-US" sz="1000" b="0" u="none" strike="noStrike">
                <a:solidFill>
                  <a:srgbClr val="1C2B31"/>
                </a:solidFill>
                <a:effectLst/>
                <a:uFillTx/>
                <a:latin typeface="Calibri"/>
                <a:ea typeface="Calibri"/>
              </a:rPr>
              <a:t>The liberal account (Krippner, Epstein, Lapavitsas) has private capital drive finance while the state deregulates. Here the state does the reverse, wielding equity, credit, targets and listing to reorganise provision while keeping control.</a:t>
            </a:r>
            <a:endParaRPr lang="en-GB" sz="1000" b="0" u="none" strike="noStrike">
              <a:solidFill>
                <a:srgbClr val="000000"/>
              </a:solidFill>
              <a:effectLst/>
              <a:uFillTx/>
              <a:latin typeface="Arial"/>
            </a:endParaRPr>
          </a:p>
        </p:txBody>
      </p:sp>
      <p:sp>
        <p:nvSpPr>
          <p:cNvPr id="89" name="Text 29"/>
          <p:cNvSpPr/>
          <p:nvPr/>
        </p:nvSpPr>
        <p:spPr>
          <a:xfrm>
            <a:off x="4480560" y="4407480"/>
            <a:ext cx="338292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50" b="1" u="none" strike="noStrike">
                <a:solidFill>
                  <a:srgbClr val="13252C"/>
                </a:solidFill>
                <a:effectLst/>
                <a:uFillTx/>
                <a:latin typeface="Cambria"/>
                <a:ea typeface="Cambria"/>
              </a:rPr>
              <a:t>Patronage replaced</a:t>
            </a:r>
            <a:endParaRPr lang="en-GB" sz="1250" b="0" u="none" strike="noStrike">
              <a:solidFill>
                <a:srgbClr val="000000"/>
              </a:solidFill>
              <a:effectLst/>
              <a:uFillTx/>
              <a:latin typeface="Arial"/>
            </a:endParaRPr>
          </a:p>
        </p:txBody>
      </p:sp>
      <p:sp>
        <p:nvSpPr>
          <p:cNvPr id="90" name="Text 30"/>
          <p:cNvSpPr/>
          <p:nvPr/>
        </p:nvSpPr>
        <p:spPr>
          <a:xfrm>
            <a:off x="4480560" y="4718160"/>
            <a:ext cx="3382920" cy="1115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5000"/>
              </a:lnSpc>
              <a:tabLst>
                <a:tab pos="0" algn="l"/>
              </a:tabLst>
            </a:pPr>
            <a:r>
              <a:rPr lang="en-US" sz="1000" b="0" u="none" strike="noStrike">
                <a:solidFill>
                  <a:srgbClr val="1C2B31"/>
                </a:solidFill>
                <a:effectLst/>
                <a:uFillTx/>
                <a:latin typeface="Calibri"/>
                <a:ea typeface="Calibri"/>
              </a:rPr>
              <a:t>Financialisation </a:t>
            </a:r>
            <a:r>
              <a:rPr lang="en-US" sz="1000" b="1" u="none" strike="noStrike">
                <a:solidFill>
                  <a:srgbClr val="13252C"/>
                </a:solidFill>
                <a:effectLst/>
                <a:uFillTx/>
                <a:latin typeface="Calibri"/>
                <a:ea typeface="Calibri"/>
              </a:rPr>
              <a:t>replaces patronage as the mode of rule</a:t>
            </a:r>
            <a:r>
              <a:rPr lang="en-US" sz="1000" b="0" u="none" strike="noStrike">
                <a:solidFill>
                  <a:srgbClr val="1C2B31"/>
                </a:solidFill>
                <a:effectLst/>
                <a:uFillTx/>
                <a:latin typeface="Calibri"/>
                <a:ea typeface="Calibri"/>
              </a:rPr>
              <a:t> and works as a </a:t>
            </a:r>
            <a:r>
              <a:rPr lang="en-US" sz="1000" b="1" u="none" strike="noStrike">
                <a:solidFill>
                  <a:srgbClr val="13252C"/>
                </a:solidFill>
                <a:effectLst/>
                <a:uFillTx/>
                <a:latin typeface="Calibri"/>
                <a:ea typeface="Calibri"/>
              </a:rPr>
              <a:t>governance technology</a:t>
            </a:r>
            <a:r>
              <a:rPr lang="en-US" sz="1000" b="0" u="none" strike="noStrike">
                <a:solidFill>
                  <a:srgbClr val="1C2B31"/>
                </a:solidFill>
                <a:effectLst/>
                <a:uFillTx/>
                <a:latin typeface="Calibri"/>
                <a:ea typeface="Calibri"/>
              </a:rPr>
              <a:t>, making the sector legible, auditable and directable, more tightly than the welfare it replaced. Not rentier recycling but oil-derived capital reclassified; debt-led, not productivity-led.</a:t>
            </a:r>
            <a:endParaRPr lang="en-GB" sz="1000" b="0" u="none" strike="noStrike">
              <a:solidFill>
                <a:srgbClr val="000000"/>
              </a:solidFill>
              <a:effectLst/>
              <a:uFillTx/>
              <a:latin typeface="Arial"/>
            </a:endParaRPr>
          </a:p>
        </p:txBody>
      </p:sp>
      <p:sp>
        <p:nvSpPr>
          <p:cNvPr id="91" name="Text 31"/>
          <p:cNvSpPr/>
          <p:nvPr/>
        </p:nvSpPr>
        <p:spPr>
          <a:xfrm>
            <a:off x="8001000" y="4407480"/>
            <a:ext cx="338292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50" b="1" u="none" strike="noStrike">
                <a:solidFill>
                  <a:srgbClr val="13252C"/>
                </a:solidFill>
                <a:effectLst/>
                <a:uFillTx/>
                <a:latin typeface="Cambria"/>
                <a:ea typeface="Cambria"/>
              </a:rPr>
              <a:t>Path-dependent, subordinate</a:t>
            </a:r>
            <a:endParaRPr lang="en-GB" sz="1250" b="0" u="none" strike="noStrike">
              <a:solidFill>
                <a:srgbClr val="000000"/>
              </a:solidFill>
              <a:effectLst/>
              <a:uFillTx/>
              <a:latin typeface="Arial"/>
            </a:endParaRPr>
          </a:p>
        </p:txBody>
      </p:sp>
      <p:sp>
        <p:nvSpPr>
          <p:cNvPr id="92" name="Text 32"/>
          <p:cNvSpPr/>
          <p:nvPr/>
        </p:nvSpPr>
        <p:spPr>
          <a:xfrm>
            <a:off x="8001000" y="4718160"/>
            <a:ext cx="3382920" cy="1115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5000"/>
              </a:lnSpc>
              <a:tabLst>
                <a:tab pos="0" algn="l"/>
              </a:tabLst>
            </a:pPr>
            <a:r>
              <a:rPr lang="en-US" sz="1000" b="0" u="none" strike="noStrike">
                <a:solidFill>
                  <a:srgbClr val="1C2B31"/>
                </a:solidFill>
                <a:effectLst/>
                <a:uFillTx/>
                <a:latin typeface="Calibri"/>
                <a:ea typeface="Calibri"/>
              </a:rPr>
              <a:t>Saudi does not pivot away from foreigners, it reinserts itself as a node in their supply chain. Anchored in Karwowski (the state on financial logic), Alami and Dixon (the state as active organiser) and Bonizzi, Kaltenbrunner and Powell (subordinate financialisation under a dollar hierarchy).</a:t>
            </a:r>
            <a:endParaRPr lang="en-GB" sz="1000" b="0" u="none" strike="noStrike">
              <a:solidFill>
                <a:srgbClr val="000000"/>
              </a:solidFill>
              <a:effectLst/>
              <a:uFillTx/>
              <a:latin typeface="Arial"/>
            </a:endParaRPr>
          </a:p>
        </p:txBody>
      </p:sp>
      <p:sp>
        <p:nvSpPr>
          <p:cNvPr id="93" name="Text 33"/>
          <p:cNvSpPr/>
          <p:nvPr/>
        </p:nvSpPr>
        <p:spPr>
          <a:xfrm>
            <a:off x="502920" y="594360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i="1" u="none" strike="noStrike">
                <a:solidFill>
                  <a:srgbClr val="5B6D74"/>
                </a:solidFill>
                <a:effectLst/>
                <a:uFillTx/>
                <a:latin typeface="Calibri"/>
                <a:ea typeface="Calibri"/>
              </a:rPr>
              <a:t>Anchors. Karwowski (2019); Alami &amp; Dixon (2020); Bonizzi, Kaltenbrunner &amp; Powell (2022); Krippner / Epstein / Lapavitsas. Defence-specific: Matthews et al. (2025); Soubrier (2025).</a:t>
            </a:r>
            <a:endParaRPr lang="en-GB" sz="850" b="0" u="none" strike="noStrike">
              <a:solidFill>
                <a:srgbClr val="000000"/>
              </a:solidFill>
              <a:effectLst/>
              <a:uFillTx/>
              <a:latin typeface="Arial"/>
            </a:endParaRPr>
          </a:p>
        </p:txBody>
      </p:sp>
      <p:sp>
        <p:nvSpPr>
          <p:cNvPr id="94" name="Text 34"/>
          <p:cNvSpPr/>
          <p:nvPr/>
        </p:nvSpPr>
        <p:spPr>
          <a:xfrm>
            <a:off x="502920" y="6473880"/>
            <a:ext cx="82292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5B6D74"/>
                </a:solidFill>
                <a:effectLst/>
                <a:uFillTx/>
                <a:latin typeface="Calibri"/>
                <a:ea typeface="Calibri"/>
              </a:rPr>
              <a:t>From Importer to Integrator</a:t>
            </a:r>
            <a:r>
              <a:rPr lang="en-US" sz="900" b="0" u="none" strike="noStrike">
                <a:solidFill>
                  <a:srgbClr val="5B6D74"/>
                </a:solidFill>
                <a:effectLst/>
                <a:uFillTx/>
                <a:latin typeface="Calibri"/>
                <a:ea typeface="Calibri"/>
              </a:rPr>
              <a:t>   ·   CJRES 2026, St Catharine's College</a:t>
            </a:r>
            <a:endParaRPr lang="en-GB" sz="900" b="0" u="none" strike="noStrike">
              <a:solidFill>
                <a:srgbClr val="000000"/>
              </a:solidFill>
              <a:effectLst/>
              <a:uFillTx/>
              <a:latin typeface="Arial"/>
            </a:endParaRPr>
          </a:p>
        </p:txBody>
      </p:sp>
      <p:sp>
        <p:nvSpPr>
          <p:cNvPr id="95" name="Text 35"/>
          <p:cNvSpPr/>
          <p:nvPr/>
        </p:nvSpPr>
        <p:spPr>
          <a:xfrm>
            <a:off x="11338560" y="647388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u="none" strike="noStrike">
                <a:solidFill>
                  <a:srgbClr val="5B6D74"/>
                </a:solidFill>
                <a:effectLst/>
                <a:uFillTx/>
                <a:latin typeface="Calibri"/>
                <a:ea typeface="Calibri"/>
              </a:rPr>
              <a:t>4</a:t>
            </a:r>
            <a:endParaRPr lang="en-GB" sz="900" b="0" u="none" strike="noStrike">
              <a:solidFill>
                <a:srgbClr val="000000"/>
              </a:solidFill>
              <a:effectLst/>
              <a:uFillTx/>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 name="Text 0"/>
          <p:cNvSpPr/>
          <p:nvPr/>
        </p:nvSpPr>
        <p:spPr>
          <a:xfrm>
            <a:off x="502920" y="42048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spc="201">
                <a:solidFill>
                  <a:srgbClr val="C29A4B"/>
                </a:solidFill>
                <a:effectLst/>
                <a:uFillTx/>
                <a:latin typeface="Calibri"/>
                <a:ea typeface="Calibri"/>
              </a:rPr>
              <a:t>WHO CONTROLS IT</a:t>
            </a:r>
            <a:endParaRPr lang="en-GB" sz="1100" b="0" u="none" strike="noStrike">
              <a:solidFill>
                <a:srgbClr val="000000"/>
              </a:solidFill>
              <a:effectLst/>
              <a:uFillTx/>
              <a:latin typeface="Arial"/>
            </a:endParaRPr>
          </a:p>
        </p:txBody>
      </p:sp>
      <p:sp>
        <p:nvSpPr>
          <p:cNvPr id="97" name="Text 1"/>
          <p:cNvSpPr/>
          <p:nvPr/>
        </p:nvSpPr>
        <p:spPr>
          <a:xfrm>
            <a:off x="502920" y="731520"/>
            <a:ext cx="1115532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500" b="1" u="none" strike="noStrike">
                <a:solidFill>
                  <a:srgbClr val="13252C"/>
                </a:solidFill>
                <a:effectLst/>
                <a:uFillTx/>
                <a:latin typeface="Cambria"/>
                <a:ea typeface="Cambria"/>
              </a:rPr>
              <a:t>Security de-fragmented, then re-centralised under MBS</a:t>
            </a:r>
            <a:endParaRPr lang="en-GB" sz="2500" b="0" u="none" strike="noStrike">
              <a:solidFill>
                <a:srgbClr val="000000"/>
              </a:solidFill>
              <a:effectLst/>
              <a:uFillTx/>
              <a:latin typeface="Arial"/>
            </a:endParaRPr>
          </a:p>
        </p:txBody>
      </p:sp>
      <p:sp>
        <p:nvSpPr>
          <p:cNvPr id="98" name="Shape 2"/>
          <p:cNvSpPr/>
          <p:nvPr/>
        </p:nvSpPr>
        <p:spPr>
          <a:xfrm>
            <a:off x="4480560" y="1481400"/>
            <a:ext cx="3245760" cy="712800"/>
          </a:xfrm>
          <a:prstGeom prst="roundRect">
            <a:avLst>
              <a:gd name="adj" fmla="val 11538"/>
            </a:avLst>
          </a:prstGeom>
          <a:solidFill>
            <a:srgbClr val="13252C"/>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99" name="Text 3"/>
          <p:cNvSpPr/>
          <p:nvPr/>
        </p:nvSpPr>
        <p:spPr>
          <a:xfrm>
            <a:off x="4572000" y="1481400"/>
            <a:ext cx="3062880" cy="71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2000"/>
              </a:lnSpc>
              <a:tabLst>
                <a:tab pos="0" algn="l"/>
              </a:tabLst>
            </a:pPr>
            <a:r>
              <a:rPr lang="en-US" sz="1300" b="1" u="none" strike="noStrike">
                <a:solidFill>
                  <a:srgbClr val="FFFFFF"/>
                </a:solidFill>
                <a:effectLst/>
                <a:uFillTx/>
                <a:latin typeface="Calibri"/>
                <a:ea typeface="Calibri"/>
              </a:rPr>
              <a:t>MOHAMMED BIN SALMAN</a:t>
            </a:r>
            <a:endParaRPr lang="en-GB" sz="1300" b="0" u="none" strike="noStrike">
              <a:solidFill>
                <a:srgbClr val="000000"/>
              </a:solidFill>
              <a:effectLst/>
              <a:uFillTx/>
              <a:latin typeface="Arial"/>
            </a:endParaRPr>
          </a:p>
          <a:p>
            <a:pPr algn="ctr" defTabSz="914400">
              <a:lnSpc>
                <a:spcPct val="102000"/>
              </a:lnSpc>
              <a:tabLst>
                <a:tab pos="0" algn="l"/>
              </a:tabLst>
            </a:pPr>
            <a:r>
              <a:rPr lang="en-US" sz="1300" b="1" u="none" strike="noStrike">
                <a:solidFill>
                  <a:srgbClr val="FFFFFF"/>
                </a:solidFill>
                <a:effectLst/>
                <a:uFillTx/>
                <a:latin typeface="Calibri"/>
                <a:ea typeface="Calibri"/>
              </a:rPr>
              <a:t>Crown Prince, chairs CEDA &amp; PIF</a:t>
            </a:r>
            <a:endParaRPr lang="en-GB" sz="1300" b="0" u="none" strike="noStrike">
              <a:solidFill>
                <a:srgbClr val="000000"/>
              </a:solidFill>
              <a:effectLst/>
              <a:uFillTx/>
              <a:latin typeface="Arial"/>
            </a:endParaRPr>
          </a:p>
        </p:txBody>
      </p:sp>
      <p:sp>
        <p:nvSpPr>
          <p:cNvPr id="100" name="Shape 4"/>
          <p:cNvSpPr/>
          <p:nvPr/>
        </p:nvSpPr>
        <p:spPr>
          <a:xfrm flipH="1">
            <a:off x="2834640" y="2194560"/>
            <a:ext cx="2103120" cy="457200"/>
          </a:xfrm>
          <a:prstGeom prst="line">
            <a:avLst/>
          </a:prstGeom>
          <a:ln w="2540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en-GB" sz="1800" b="0" u="none" strike="noStrike">
              <a:solidFill>
                <a:srgbClr val="000000"/>
              </a:solidFill>
              <a:effectLst/>
              <a:uFillTx/>
              <a:latin typeface="Arial"/>
            </a:endParaRPr>
          </a:p>
        </p:txBody>
      </p:sp>
      <p:sp>
        <p:nvSpPr>
          <p:cNvPr id="101" name="Shape 5"/>
          <p:cNvSpPr/>
          <p:nvPr/>
        </p:nvSpPr>
        <p:spPr>
          <a:xfrm>
            <a:off x="7269480" y="2194560"/>
            <a:ext cx="2148840" cy="457200"/>
          </a:xfrm>
          <a:prstGeom prst="line">
            <a:avLst/>
          </a:prstGeom>
          <a:ln w="2540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en-GB" sz="1800" b="0" u="none" strike="noStrike">
              <a:solidFill>
                <a:srgbClr val="000000"/>
              </a:solidFill>
              <a:effectLst/>
              <a:uFillTx/>
              <a:latin typeface="Arial"/>
            </a:endParaRPr>
          </a:p>
        </p:txBody>
      </p:sp>
      <p:sp>
        <p:nvSpPr>
          <p:cNvPr id="102" name="Shape 6"/>
          <p:cNvSpPr/>
          <p:nvPr/>
        </p:nvSpPr>
        <p:spPr>
          <a:xfrm>
            <a:off x="1463040" y="2651760"/>
            <a:ext cx="2925720" cy="749520"/>
          </a:xfrm>
          <a:prstGeom prst="roundRect">
            <a:avLst>
              <a:gd name="adj" fmla="val 10976"/>
            </a:avLst>
          </a:prstGeom>
          <a:solidFill>
            <a:srgbClr val="31525C"/>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103" name="Text 7"/>
          <p:cNvSpPr/>
          <p:nvPr/>
        </p:nvSpPr>
        <p:spPr>
          <a:xfrm>
            <a:off x="1554480" y="2651760"/>
            <a:ext cx="2742840" cy="749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2000"/>
              </a:lnSpc>
              <a:tabLst>
                <a:tab pos="0" algn="l"/>
              </a:tabLst>
            </a:pPr>
            <a:r>
              <a:rPr lang="en-US" sz="1100" b="1" u="none" strike="noStrike">
                <a:solidFill>
                  <a:srgbClr val="FFFFFF"/>
                </a:solidFill>
                <a:effectLst/>
                <a:uFillTx/>
                <a:latin typeface="Calibri"/>
                <a:ea typeface="Calibri"/>
              </a:rPr>
              <a:t>PIF  (chair: MBS)</a:t>
            </a:r>
            <a:endParaRPr lang="en-GB" sz="1100" b="0" u="none" strike="noStrike">
              <a:solidFill>
                <a:srgbClr val="000000"/>
              </a:solidFill>
              <a:effectLst/>
              <a:uFillTx/>
              <a:latin typeface="Arial"/>
            </a:endParaRPr>
          </a:p>
          <a:p>
            <a:pPr algn="ctr" defTabSz="914400">
              <a:lnSpc>
                <a:spcPct val="102000"/>
              </a:lnSpc>
              <a:tabLst>
                <a:tab pos="0" algn="l"/>
              </a:tabLst>
            </a:pPr>
            <a:r>
              <a:rPr lang="en-US" sz="1100" b="1" u="none" strike="noStrike">
                <a:solidFill>
                  <a:srgbClr val="FFFFFF"/>
                </a:solidFill>
                <a:effectLst/>
                <a:uFillTx/>
                <a:latin typeface="Calibri"/>
                <a:ea typeface="Calibri"/>
              </a:rPr>
              <a:t>Owns SAMI 100% · funds &amp; coinvests</a:t>
            </a:r>
            <a:endParaRPr lang="en-GB" sz="1100" b="0" u="none" strike="noStrike">
              <a:solidFill>
                <a:srgbClr val="000000"/>
              </a:solidFill>
              <a:effectLst/>
              <a:uFillTx/>
              <a:latin typeface="Arial"/>
            </a:endParaRPr>
          </a:p>
        </p:txBody>
      </p:sp>
      <p:sp>
        <p:nvSpPr>
          <p:cNvPr id="104" name="Shape 8"/>
          <p:cNvSpPr/>
          <p:nvPr/>
        </p:nvSpPr>
        <p:spPr>
          <a:xfrm>
            <a:off x="7818120" y="2651760"/>
            <a:ext cx="2925720" cy="749520"/>
          </a:xfrm>
          <a:prstGeom prst="roundRect">
            <a:avLst>
              <a:gd name="adj" fmla="val 10976"/>
            </a:avLst>
          </a:prstGeom>
          <a:solidFill>
            <a:srgbClr val="31525C"/>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105" name="Text 9"/>
          <p:cNvSpPr/>
          <p:nvPr/>
        </p:nvSpPr>
        <p:spPr>
          <a:xfrm>
            <a:off x="7909560" y="2651760"/>
            <a:ext cx="2742840" cy="749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2000"/>
              </a:lnSpc>
              <a:tabLst>
                <a:tab pos="0" algn="l"/>
              </a:tabLst>
            </a:pPr>
            <a:r>
              <a:rPr lang="en-US" sz="1100" b="1" u="none" strike="noStrike">
                <a:solidFill>
                  <a:srgbClr val="FFFFFF"/>
                </a:solidFill>
                <a:effectLst/>
                <a:uFillTx/>
                <a:latin typeface="Calibri"/>
                <a:ea typeface="Calibri"/>
              </a:rPr>
              <a:t>CEDA  (chair: MBS)</a:t>
            </a:r>
            <a:endParaRPr lang="en-GB" sz="1100" b="0" u="none" strike="noStrike">
              <a:solidFill>
                <a:srgbClr val="000000"/>
              </a:solidFill>
              <a:effectLst/>
              <a:uFillTx/>
              <a:latin typeface="Arial"/>
            </a:endParaRPr>
          </a:p>
          <a:p>
            <a:pPr algn="ctr" defTabSz="914400">
              <a:lnSpc>
                <a:spcPct val="102000"/>
              </a:lnSpc>
              <a:tabLst>
                <a:tab pos="0" algn="l"/>
              </a:tabLst>
            </a:pPr>
            <a:r>
              <a:rPr lang="en-US" sz="1100" b="1" u="none" strike="noStrike">
                <a:solidFill>
                  <a:srgbClr val="FFFFFF"/>
                </a:solidFill>
                <a:effectLst/>
                <a:uFillTx/>
                <a:latin typeface="Calibri"/>
                <a:ea typeface="Calibri"/>
              </a:rPr>
              <a:t>Vision 2030 strategy</a:t>
            </a:r>
            <a:endParaRPr lang="en-GB" sz="1100" b="0" u="none" strike="noStrike">
              <a:solidFill>
                <a:srgbClr val="000000"/>
              </a:solidFill>
              <a:effectLst/>
              <a:uFillTx/>
              <a:latin typeface="Arial"/>
            </a:endParaRPr>
          </a:p>
        </p:txBody>
      </p:sp>
      <p:sp>
        <p:nvSpPr>
          <p:cNvPr id="106" name="Shape 10"/>
          <p:cNvSpPr/>
          <p:nvPr/>
        </p:nvSpPr>
        <p:spPr>
          <a:xfrm>
            <a:off x="2926080" y="3401280"/>
            <a:ext cx="360" cy="439200"/>
          </a:xfrm>
          <a:prstGeom prst="line">
            <a:avLst/>
          </a:prstGeom>
          <a:ln w="2540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en-GB" sz="1800" b="0" u="none" strike="noStrike">
              <a:solidFill>
                <a:srgbClr val="000000"/>
              </a:solidFill>
              <a:effectLst/>
              <a:uFillTx/>
              <a:latin typeface="Arial"/>
            </a:endParaRPr>
          </a:p>
        </p:txBody>
      </p:sp>
      <p:sp>
        <p:nvSpPr>
          <p:cNvPr id="107" name="Shape 11"/>
          <p:cNvSpPr/>
          <p:nvPr/>
        </p:nvSpPr>
        <p:spPr>
          <a:xfrm>
            <a:off x="9281160" y="3401280"/>
            <a:ext cx="360" cy="439200"/>
          </a:xfrm>
          <a:prstGeom prst="line">
            <a:avLst/>
          </a:prstGeom>
          <a:ln w="2540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en-GB" sz="1800" b="0" u="none" strike="noStrike">
              <a:solidFill>
                <a:srgbClr val="000000"/>
              </a:solidFill>
              <a:effectLst/>
              <a:uFillTx/>
              <a:latin typeface="Arial"/>
            </a:endParaRPr>
          </a:p>
        </p:txBody>
      </p:sp>
      <p:sp>
        <p:nvSpPr>
          <p:cNvPr id="108" name="Shape 12"/>
          <p:cNvSpPr/>
          <p:nvPr/>
        </p:nvSpPr>
        <p:spPr>
          <a:xfrm>
            <a:off x="1463040" y="3840480"/>
            <a:ext cx="2925720" cy="749520"/>
          </a:xfrm>
          <a:prstGeom prst="roundRect">
            <a:avLst>
              <a:gd name="adj" fmla="val 10976"/>
            </a:avLst>
          </a:prstGeom>
          <a:solidFill>
            <a:srgbClr val="C29A4B"/>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09" name="Text 13"/>
          <p:cNvSpPr/>
          <p:nvPr/>
        </p:nvSpPr>
        <p:spPr>
          <a:xfrm>
            <a:off x="1554480" y="3840480"/>
            <a:ext cx="2742840" cy="749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2000"/>
              </a:lnSpc>
              <a:tabLst>
                <a:tab pos="0" algn="l"/>
              </a:tabLst>
            </a:pPr>
            <a:r>
              <a:rPr lang="en-US" sz="1050" b="1" u="none" strike="noStrike">
                <a:solidFill>
                  <a:srgbClr val="13252C"/>
                </a:solidFill>
                <a:effectLst/>
                <a:uFillTx/>
                <a:latin typeface="Calibri"/>
                <a:ea typeface="Calibri"/>
              </a:rPr>
              <a:t>SAMI = Saudi Arabian</a:t>
            </a:r>
            <a:endParaRPr lang="en-GB" sz="1050" b="0" u="none" strike="noStrike">
              <a:solidFill>
                <a:srgbClr val="000000"/>
              </a:solidFill>
              <a:effectLst/>
              <a:uFillTx/>
              <a:latin typeface="Arial"/>
            </a:endParaRPr>
          </a:p>
          <a:p>
            <a:pPr algn="ctr" defTabSz="914400">
              <a:lnSpc>
                <a:spcPct val="102000"/>
              </a:lnSpc>
              <a:tabLst>
                <a:tab pos="0" algn="l"/>
              </a:tabLst>
            </a:pPr>
            <a:r>
              <a:rPr lang="en-US" sz="1050" b="1" u="none" strike="noStrike">
                <a:solidFill>
                  <a:srgbClr val="13252C"/>
                </a:solidFill>
                <a:effectLst/>
                <a:uFillTx/>
                <a:latin typeface="Calibri"/>
                <a:ea typeface="Calibri"/>
              </a:rPr>
              <a:t>Military Industries</a:t>
            </a:r>
            <a:endParaRPr lang="en-GB" sz="1050" b="0" u="none" strike="noStrike">
              <a:solidFill>
                <a:srgbClr val="000000"/>
              </a:solidFill>
              <a:effectLst/>
              <a:uFillTx/>
              <a:latin typeface="Arial"/>
            </a:endParaRPr>
          </a:p>
          <a:p>
            <a:pPr algn="ctr" defTabSz="914400">
              <a:lnSpc>
                <a:spcPct val="102000"/>
              </a:lnSpc>
              <a:tabLst>
                <a:tab pos="0" algn="l"/>
              </a:tabLst>
            </a:pPr>
            <a:r>
              <a:rPr lang="en-US" sz="1050" b="1" u="none" strike="noStrike">
                <a:solidFill>
                  <a:srgbClr val="13252C"/>
                </a:solidFill>
                <a:effectLst/>
                <a:uFillTx/>
                <a:latin typeface="Calibri"/>
                <a:ea typeface="Calibri"/>
              </a:rPr>
              <a:t>production champion</a:t>
            </a:r>
            <a:endParaRPr lang="en-GB" sz="1050" b="0" u="none" strike="noStrike">
              <a:solidFill>
                <a:srgbClr val="000000"/>
              </a:solidFill>
              <a:effectLst/>
              <a:uFillTx/>
              <a:latin typeface="Arial"/>
            </a:endParaRPr>
          </a:p>
        </p:txBody>
      </p:sp>
      <p:sp>
        <p:nvSpPr>
          <p:cNvPr id="110" name="Shape 14"/>
          <p:cNvSpPr/>
          <p:nvPr/>
        </p:nvSpPr>
        <p:spPr>
          <a:xfrm>
            <a:off x="7818120" y="3840480"/>
            <a:ext cx="2925720" cy="749520"/>
          </a:xfrm>
          <a:prstGeom prst="roundRect">
            <a:avLst>
              <a:gd name="adj" fmla="val 10976"/>
            </a:avLst>
          </a:prstGeom>
          <a:solidFill>
            <a:srgbClr val="C29A4B"/>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11" name="Text 15"/>
          <p:cNvSpPr/>
          <p:nvPr/>
        </p:nvSpPr>
        <p:spPr>
          <a:xfrm>
            <a:off x="7909560" y="3840480"/>
            <a:ext cx="2742840" cy="749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2000"/>
              </a:lnSpc>
              <a:tabLst>
                <a:tab pos="0" algn="l"/>
              </a:tabLst>
            </a:pPr>
            <a:r>
              <a:rPr lang="en-US" sz="1000" b="1" u="none" strike="noStrike">
                <a:solidFill>
                  <a:srgbClr val="13252C"/>
                </a:solidFill>
                <a:effectLst/>
                <a:uFillTx/>
                <a:latin typeface="Calibri"/>
                <a:ea typeface="Calibri"/>
              </a:rPr>
              <a:t>GAMI</a:t>
            </a:r>
            <a:endParaRPr lang="en-GB" sz="1000" b="0" u="none" strike="noStrike">
              <a:solidFill>
                <a:srgbClr val="000000"/>
              </a:solidFill>
              <a:effectLst/>
              <a:uFillTx/>
              <a:latin typeface="Arial"/>
            </a:endParaRPr>
          </a:p>
          <a:p>
            <a:pPr algn="ctr" defTabSz="914400">
              <a:lnSpc>
                <a:spcPct val="102000"/>
              </a:lnSpc>
              <a:tabLst>
                <a:tab pos="0" algn="l"/>
              </a:tabLst>
            </a:pPr>
            <a:r>
              <a:rPr lang="en-US" sz="1000" b="1" u="none" strike="noStrike">
                <a:solidFill>
                  <a:srgbClr val="13252C"/>
                </a:solidFill>
                <a:effectLst/>
                <a:uFillTx/>
                <a:latin typeface="Calibri"/>
                <a:ea typeface="Calibri"/>
              </a:rPr>
              <a:t>regulator · licences · offsets</a:t>
            </a:r>
            <a:endParaRPr lang="en-GB" sz="1000" b="0" u="none" strike="noStrike">
              <a:solidFill>
                <a:srgbClr val="000000"/>
              </a:solidFill>
              <a:effectLst/>
              <a:uFillTx/>
              <a:latin typeface="Arial"/>
            </a:endParaRPr>
          </a:p>
          <a:p>
            <a:pPr algn="ctr" defTabSz="914400">
              <a:lnSpc>
                <a:spcPct val="102000"/>
              </a:lnSpc>
              <a:tabLst>
                <a:tab pos="0" algn="l"/>
              </a:tabLst>
            </a:pPr>
            <a:r>
              <a:rPr lang="en-US" sz="1000" b="1" u="none" strike="noStrike">
                <a:solidFill>
                  <a:srgbClr val="13252C"/>
                </a:solidFill>
                <a:effectLst/>
                <a:uFillTx/>
                <a:latin typeface="Calibri"/>
                <a:ea typeface="Calibri"/>
              </a:rPr>
              <a:t>PM-affiliated; MBS chairs the board</a:t>
            </a:r>
            <a:endParaRPr lang="en-GB" sz="1000" b="0" u="none" strike="noStrike">
              <a:solidFill>
                <a:srgbClr val="000000"/>
              </a:solidFill>
              <a:effectLst/>
              <a:uFillTx/>
              <a:latin typeface="Arial"/>
            </a:endParaRPr>
          </a:p>
        </p:txBody>
      </p:sp>
      <p:sp>
        <p:nvSpPr>
          <p:cNvPr id="112" name="Shape 16"/>
          <p:cNvSpPr/>
          <p:nvPr/>
        </p:nvSpPr>
        <p:spPr>
          <a:xfrm>
            <a:off x="4572000" y="3840480"/>
            <a:ext cx="3062880" cy="749520"/>
          </a:xfrm>
          <a:prstGeom prst="roundRect">
            <a:avLst>
              <a:gd name="adj" fmla="val 10976"/>
            </a:avLst>
          </a:prstGeom>
          <a:solidFill>
            <a:srgbClr val="EAF0F1"/>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13" name="Text 17"/>
          <p:cNvSpPr/>
          <p:nvPr/>
        </p:nvSpPr>
        <p:spPr>
          <a:xfrm>
            <a:off x="4663440" y="3840480"/>
            <a:ext cx="2880000" cy="749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2000"/>
              </a:lnSpc>
              <a:tabLst>
                <a:tab pos="0" algn="l"/>
              </a:tabLst>
            </a:pPr>
            <a:r>
              <a:rPr lang="en-US" sz="1000" b="1" u="none" strike="noStrike">
                <a:solidFill>
                  <a:srgbClr val="31525C"/>
                </a:solidFill>
                <a:effectLst/>
                <a:uFillTx/>
                <a:latin typeface="Calibri"/>
                <a:ea typeface="Calibri"/>
              </a:rPr>
              <a:t>KHALID BIN SALMAN (brother)</a:t>
            </a:r>
            <a:endParaRPr lang="en-GB" sz="1000" b="0" u="none" strike="noStrike">
              <a:solidFill>
                <a:srgbClr val="000000"/>
              </a:solidFill>
              <a:effectLst/>
              <a:uFillTx/>
              <a:latin typeface="Arial"/>
            </a:endParaRPr>
          </a:p>
          <a:p>
            <a:pPr algn="ctr" defTabSz="914400">
              <a:lnSpc>
                <a:spcPct val="102000"/>
              </a:lnSpc>
              <a:tabLst>
                <a:tab pos="0" algn="l"/>
              </a:tabLst>
            </a:pPr>
            <a:r>
              <a:rPr lang="en-US" sz="1000" b="1" u="none" strike="noStrike">
                <a:solidFill>
                  <a:srgbClr val="31525C"/>
                </a:solidFill>
                <a:effectLst/>
                <a:uFillTx/>
                <a:latin typeface="Calibri"/>
                <a:ea typeface="Calibri"/>
              </a:rPr>
              <a:t>Min. of Defence · Chair of SAMI</a:t>
            </a:r>
            <a:endParaRPr lang="en-GB" sz="1000" b="0" u="none" strike="noStrike">
              <a:solidFill>
                <a:srgbClr val="000000"/>
              </a:solidFill>
              <a:effectLst/>
              <a:uFillTx/>
              <a:latin typeface="Arial"/>
            </a:endParaRPr>
          </a:p>
          <a:p>
            <a:pPr algn="ctr" defTabSz="914400">
              <a:lnSpc>
                <a:spcPct val="102000"/>
              </a:lnSpc>
              <a:tabLst>
                <a:tab pos="0" algn="l"/>
              </a:tabLst>
            </a:pPr>
            <a:r>
              <a:rPr lang="en-US" sz="1000" b="1" u="none" strike="noStrike">
                <a:solidFill>
                  <a:srgbClr val="31525C"/>
                </a:solidFill>
                <a:effectLst/>
                <a:uFillTx/>
                <a:latin typeface="Calibri"/>
                <a:ea typeface="Calibri"/>
              </a:rPr>
              <a:t>· Deputy Chair of GAMI</a:t>
            </a:r>
            <a:endParaRPr lang="en-GB" sz="1000" b="0" u="none" strike="noStrike">
              <a:solidFill>
                <a:srgbClr val="000000"/>
              </a:solidFill>
              <a:effectLst/>
              <a:uFillTx/>
              <a:latin typeface="Arial"/>
            </a:endParaRPr>
          </a:p>
        </p:txBody>
      </p:sp>
      <p:sp>
        <p:nvSpPr>
          <p:cNvPr id="114" name="Shape 18"/>
          <p:cNvSpPr/>
          <p:nvPr/>
        </p:nvSpPr>
        <p:spPr>
          <a:xfrm>
            <a:off x="6103440" y="2194560"/>
            <a:ext cx="360" cy="1645920"/>
          </a:xfrm>
          <a:prstGeom prst="line">
            <a:avLst/>
          </a:prstGeom>
          <a:ln w="12700">
            <a:solidFill>
              <a:srgbClr val="5B6D74"/>
            </a:solidFill>
            <a:prstDash val="dash"/>
            <a:roun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en-GB" sz="1800" b="0" u="none" strike="noStrike">
              <a:solidFill>
                <a:srgbClr val="000000"/>
              </a:solidFill>
              <a:effectLst/>
              <a:uFillTx/>
              <a:latin typeface="Arial"/>
            </a:endParaRPr>
          </a:p>
        </p:txBody>
      </p:sp>
      <p:sp>
        <p:nvSpPr>
          <p:cNvPr id="115" name="Text 19"/>
          <p:cNvSpPr/>
          <p:nvPr/>
        </p:nvSpPr>
        <p:spPr>
          <a:xfrm>
            <a:off x="640080" y="4800600"/>
            <a:ext cx="10926720" cy="1234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4000"/>
              </a:lnSpc>
              <a:tabLst>
                <a:tab pos="0" algn="l"/>
              </a:tabLst>
            </a:pPr>
            <a:r>
              <a:rPr lang="en-US" sz="1150" b="1" u="none" strike="noStrike" dirty="0" err="1">
                <a:solidFill>
                  <a:srgbClr val="C29A4B"/>
                </a:solidFill>
                <a:effectLst/>
                <a:uFillTx/>
                <a:latin typeface="Calibri"/>
                <a:ea typeface="Calibri"/>
              </a:rPr>
              <a:t>Financialised</a:t>
            </a:r>
            <a:r>
              <a:rPr lang="en-US" sz="1150" b="1" u="none" strike="noStrike" dirty="0">
                <a:solidFill>
                  <a:srgbClr val="C29A4B"/>
                </a:solidFill>
                <a:effectLst/>
                <a:uFillTx/>
                <a:latin typeface="Calibri"/>
                <a:ea typeface="Calibri"/>
              </a:rPr>
              <a:t>, not just consolidated. </a:t>
            </a:r>
            <a:r>
              <a:rPr lang="en-US" sz="1150" b="0" u="none" strike="noStrike" dirty="0">
                <a:solidFill>
                  <a:srgbClr val="1C2B31"/>
                </a:solidFill>
                <a:effectLst/>
                <a:uFillTx/>
                <a:latin typeface="Calibri"/>
                <a:ea typeface="Calibri"/>
              </a:rPr>
              <a:t>The four coercive apparatuses, </a:t>
            </a:r>
            <a:r>
              <a:rPr lang="en-US" sz="1150" b="0" u="none" strike="noStrike" dirty="0" err="1">
                <a:solidFill>
                  <a:srgbClr val="1C2B31"/>
                </a:solidFill>
                <a:effectLst/>
                <a:uFillTx/>
                <a:latin typeface="Calibri"/>
                <a:ea typeface="Calibri"/>
              </a:rPr>
              <a:t>Defence</a:t>
            </a:r>
            <a:r>
              <a:rPr lang="en-US" sz="1150" b="0" u="none" strike="noStrike" dirty="0">
                <a:solidFill>
                  <a:srgbClr val="1C2B31"/>
                </a:solidFill>
                <a:effectLst/>
                <a:uFillTx/>
                <a:latin typeface="Calibri"/>
                <a:ea typeface="Calibri"/>
              </a:rPr>
              <a:t>, Interior, National Guard and State Security, once kept apart, now sit as members on one board (GAMI) that MBS chairs, alongside finance and economic ministries. That is the tell: the state governs </a:t>
            </a:r>
            <a:r>
              <a:rPr lang="en-US" sz="1150" b="0" u="none" strike="noStrike" dirty="0" err="1">
                <a:solidFill>
                  <a:srgbClr val="1C2B31"/>
                </a:solidFill>
                <a:effectLst/>
                <a:uFillTx/>
                <a:latin typeface="Calibri"/>
                <a:ea typeface="Calibri"/>
              </a:rPr>
              <a:t>defence</a:t>
            </a:r>
            <a:r>
              <a:rPr lang="en-US" sz="1150" b="0" u="none" strike="noStrike" dirty="0">
                <a:solidFill>
                  <a:srgbClr val="1C2B31"/>
                </a:solidFill>
                <a:effectLst/>
                <a:uFillTx/>
                <a:latin typeface="Calibri"/>
                <a:ea typeface="Calibri"/>
              </a:rPr>
              <a:t> through a </a:t>
            </a:r>
            <a:r>
              <a:rPr lang="en-US" sz="1150" b="0" u="none" strike="noStrike" dirty="0" err="1">
                <a:solidFill>
                  <a:srgbClr val="1C2B31"/>
                </a:solidFill>
                <a:effectLst/>
                <a:uFillTx/>
                <a:latin typeface="Calibri"/>
                <a:ea typeface="Calibri"/>
              </a:rPr>
              <a:t>financialised</a:t>
            </a:r>
            <a:r>
              <a:rPr lang="en-US" sz="1150" b="0" u="none" strike="noStrike" dirty="0">
                <a:solidFill>
                  <a:srgbClr val="1C2B31"/>
                </a:solidFill>
                <a:effectLst/>
                <a:uFillTx/>
                <a:latin typeface="Calibri"/>
                <a:ea typeface="Calibri"/>
              </a:rPr>
              <a:t> lens, because money coordinates control more cheaply than coercion. </a:t>
            </a:r>
            <a:endParaRPr lang="en-GB" sz="1150" b="0" u="none" strike="noStrike" dirty="0">
              <a:solidFill>
                <a:srgbClr val="000000"/>
              </a:solidFill>
              <a:effectLst/>
              <a:uFillTx/>
              <a:latin typeface="Arial"/>
            </a:endParaRPr>
          </a:p>
        </p:txBody>
      </p:sp>
      <p:sp>
        <p:nvSpPr>
          <p:cNvPr id="116" name="Text 20"/>
          <p:cNvSpPr/>
          <p:nvPr/>
        </p:nvSpPr>
        <p:spPr>
          <a:xfrm>
            <a:off x="502920" y="614484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i="1" u="none" strike="noStrike">
                <a:solidFill>
                  <a:srgbClr val="5B6D74"/>
                </a:solidFill>
                <a:effectLst/>
                <a:uFillTx/>
                <a:latin typeface="Calibri"/>
                <a:ea typeface="Calibri"/>
              </a:rPr>
              <a:t>Sources. PIF; GAMI (est. Aug 2017; MBS-chaired board); royal order 11 Jul 2026 (SPA); Khalid bin Salman Minister of Defence since 27 Sep 2022.</a:t>
            </a:r>
            <a:endParaRPr lang="en-GB" sz="850" b="0" u="none" strike="noStrike">
              <a:solidFill>
                <a:srgbClr val="000000"/>
              </a:solidFill>
              <a:effectLst/>
              <a:uFillTx/>
              <a:latin typeface="Arial"/>
            </a:endParaRPr>
          </a:p>
        </p:txBody>
      </p:sp>
      <p:sp>
        <p:nvSpPr>
          <p:cNvPr id="117" name="Text 21"/>
          <p:cNvSpPr/>
          <p:nvPr/>
        </p:nvSpPr>
        <p:spPr>
          <a:xfrm>
            <a:off x="502920" y="6473880"/>
            <a:ext cx="82292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5B6D74"/>
                </a:solidFill>
                <a:effectLst/>
                <a:uFillTx/>
                <a:latin typeface="Calibri"/>
                <a:ea typeface="Calibri"/>
              </a:rPr>
              <a:t>From Importer to Integrator</a:t>
            </a:r>
            <a:r>
              <a:rPr lang="en-US" sz="900" b="0" u="none" strike="noStrike">
                <a:solidFill>
                  <a:srgbClr val="5B6D74"/>
                </a:solidFill>
                <a:effectLst/>
                <a:uFillTx/>
                <a:latin typeface="Calibri"/>
                <a:ea typeface="Calibri"/>
              </a:rPr>
              <a:t>   ·   CJRES 2026, St Catharine's College</a:t>
            </a:r>
            <a:endParaRPr lang="en-GB" sz="900" b="0" u="none" strike="noStrike">
              <a:solidFill>
                <a:srgbClr val="000000"/>
              </a:solidFill>
              <a:effectLst/>
              <a:uFillTx/>
              <a:latin typeface="Arial"/>
            </a:endParaRPr>
          </a:p>
        </p:txBody>
      </p:sp>
      <p:sp>
        <p:nvSpPr>
          <p:cNvPr id="118" name="Text 22"/>
          <p:cNvSpPr/>
          <p:nvPr/>
        </p:nvSpPr>
        <p:spPr>
          <a:xfrm>
            <a:off x="11338560" y="647388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u="none" strike="noStrike">
                <a:solidFill>
                  <a:srgbClr val="5B6D74"/>
                </a:solidFill>
                <a:effectLst/>
                <a:uFillTx/>
                <a:latin typeface="Calibri"/>
                <a:ea typeface="Calibri"/>
              </a:rPr>
              <a:t>5</a:t>
            </a:r>
            <a:endParaRPr lang="en-GB" sz="900" b="0" u="none" strike="noStrike">
              <a:solidFill>
                <a:srgbClr val="000000"/>
              </a:solidFill>
              <a:effectLst/>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9" name="Text 0"/>
          <p:cNvSpPr/>
          <p:nvPr/>
        </p:nvSpPr>
        <p:spPr>
          <a:xfrm>
            <a:off x="502920" y="42048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spc="201">
                <a:solidFill>
                  <a:srgbClr val="C29A4B"/>
                </a:solidFill>
                <a:effectLst/>
                <a:uFillTx/>
                <a:latin typeface="Calibri"/>
                <a:ea typeface="Calibri"/>
              </a:rPr>
              <a:t>THE DRIVER</a:t>
            </a:r>
            <a:endParaRPr lang="en-GB" sz="1100" b="0" u="none" strike="noStrike">
              <a:solidFill>
                <a:srgbClr val="000000"/>
              </a:solidFill>
              <a:effectLst/>
              <a:uFillTx/>
              <a:latin typeface="Arial"/>
            </a:endParaRPr>
          </a:p>
        </p:txBody>
      </p:sp>
      <p:sp>
        <p:nvSpPr>
          <p:cNvPr id="120" name="Text 1"/>
          <p:cNvSpPr/>
          <p:nvPr/>
        </p:nvSpPr>
        <p:spPr>
          <a:xfrm>
            <a:off x="502920" y="731520"/>
            <a:ext cx="1115532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500" b="1" u="none" strike="noStrike">
                <a:solidFill>
                  <a:srgbClr val="13252C"/>
                </a:solidFill>
                <a:effectLst/>
                <a:uFillTx/>
                <a:latin typeface="Cambria"/>
                <a:ea typeface="Cambria"/>
              </a:rPr>
              <a:t>Why the imported model is finished</a:t>
            </a:r>
            <a:endParaRPr lang="en-GB" sz="2500" b="0" u="none" strike="noStrike">
              <a:solidFill>
                <a:srgbClr val="000000"/>
              </a:solidFill>
              <a:effectLst/>
              <a:uFillTx/>
              <a:latin typeface="Arial"/>
            </a:endParaRPr>
          </a:p>
        </p:txBody>
      </p:sp>
      <p:sp>
        <p:nvSpPr>
          <p:cNvPr id="121" name="Text 2"/>
          <p:cNvSpPr/>
          <p:nvPr/>
        </p:nvSpPr>
        <p:spPr>
          <a:xfrm>
            <a:off x="502920" y="1481400"/>
            <a:ext cx="5623200" cy="822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6000"/>
              </a:lnSpc>
              <a:tabLst>
                <a:tab pos="0" algn="l"/>
              </a:tabLst>
            </a:pPr>
            <a:r>
              <a:rPr lang="en-US" sz="1300" b="1" u="none" strike="noStrike">
                <a:solidFill>
                  <a:srgbClr val="C29A4B"/>
                </a:solidFill>
                <a:effectLst/>
                <a:uFillTx/>
                <a:latin typeface="Calibri"/>
                <a:ea typeface="Calibri"/>
              </a:rPr>
              <a:t>Saudi can no longer afford imported security, and the US will not subsidise it cheaply any more. </a:t>
            </a:r>
            <a:r>
              <a:rPr lang="en-US" sz="1300" b="0" u="none" strike="noStrike">
                <a:solidFill>
                  <a:srgbClr val="1C2B31"/>
                </a:solidFill>
                <a:effectLst/>
                <a:uFillTx/>
                <a:latin typeface="Calibri"/>
                <a:ea typeface="Calibri"/>
              </a:rPr>
              <a:t>That is why localisation is fiscally compelled, not simply a sovereign choice.</a:t>
            </a:r>
            <a:endParaRPr lang="en-GB" sz="1300" b="0" u="none" strike="noStrike">
              <a:solidFill>
                <a:srgbClr val="000000"/>
              </a:solidFill>
              <a:effectLst/>
              <a:uFillTx/>
              <a:latin typeface="Arial"/>
            </a:endParaRPr>
          </a:p>
        </p:txBody>
      </p:sp>
      <p:sp>
        <p:nvSpPr>
          <p:cNvPr id="122" name="Shape 3"/>
          <p:cNvSpPr/>
          <p:nvPr/>
        </p:nvSpPr>
        <p:spPr>
          <a:xfrm>
            <a:off x="502920" y="2359080"/>
            <a:ext cx="5623200" cy="968760"/>
          </a:xfrm>
          <a:prstGeom prst="roundRect">
            <a:avLst>
              <a:gd name="adj" fmla="val 9434"/>
            </a:avLst>
          </a:prstGeom>
          <a:solidFill>
            <a:srgbClr val="EAF0F1"/>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23" name="Text 4"/>
          <p:cNvSpPr/>
          <p:nvPr/>
        </p:nvSpPr>
        <p:spPr>
          <a:xfrm>
            <a:off x="640080" y="2414160"/>
            <a:ext cx="2239920" cy="859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95000"/>
              </a:lnSpc>
              <a:tabLst>
                <a:tab pos="0" algn="l"/>
              </a:tabLst>
            </a:pPr>
            <a:r>
              <a:rPr lang="en-US" sz="1700" b="1" u="none" strike="noStrike">
                <a:solidFill>
                  <a:srgbClr val="13252C"/>
                </a:solidFill>
                <a:effectLst/>
                <a:uFillTx/>
                <a:latin typeface="Cambria"/>
                <a:ea typeface="Cambria"/>
              </a:rPr>
              <a:t>SAR 277bn</a:t>
            </a:r>
            <a:endParaRPr lang="en-GB" sz="1700" b="0" u="none" strike="noStrike">
              <a:solidFill>
                <a:srgbClr val="000000"/>
              </a:solidFill>
              <a:effectLst/>
              <a:uFillTx/>
              <a:latin typeface="Arial"/>
            </a:endParaRPr>
          </a:p>
        </p:txBody>
      </p:sp>
      <p:sp>
        <p:nvSpPr>
          <p:cNvPr id="124" name="Text 5"/>
          <p:cNvSpPr/>
          <p:nvPr/>
        </p:nvSpPr>
        <p:spPr>
          <a:xfrm>
            <a:off x="2999160" y="2432160"/>
            <a:ext cx="3090240" cy="840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2000"/>
              </a:lnSpc>
              <a:tabLst>
                <a:tab pos="0" algn="l"/>
              </a:tabLst>
            </a:pPr>
            <a:r>
              <a:rPr lang="en-US" sz="980" b="0" u="none" strike="noStrike">
                <a:solidFill>
                  <a:srgbClr val="31525C"/>
                </a:solidFill>
                <a:effectLst/>
                <a:uFillTx/>
                <a:latin typeface="Calibri"/>
                <a:ea typeface="Calibri"/>
              </a:rPr>
              <a:t>the 2025 deficit, fully debt-financed; the budget plans deficits every year out to 2028</a:t>
            </a:r>
            <a:endParaRPr lang="en-GB" sz="980" b="0" u="none" strike="noStrike">
              <a:solidFill>
                <a:srgbClr val="000000"/>
              </a:solidFill>
              <a:effectLst/>
              <a:uFillTx/>
              <a:latin typeface="Arial"/>
            </a:endParaRPr>
          </a:p>
        </p:txBody>
      </p:sp>
      <p:sp>
        <p:nvSpPr>
          <p:cNvPr id="125" name="Shape 6"/>
          <p:cNvSpPr/>
          <p:nvPr/>
        </p:nvSpPr>
        <p:spPr>
          <a:xfrm>
            <a:off x="502920" y="3456360"/>
            <a:ext cx="5623200" cy="968760"/>
          </a:xfrm>
          <a:prstGeom prst="roundRect">
            <a:avLst>
              <a:gd name="adj" fmla="val 9434"/>
            </a:avLst>
          </a:prstGeom>
          <a:solidFill>
            <a:srgbClr val="EAF0F1"/>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26" name="Text 7"/>
          <p:cNvSpPr/>
          <p:nvPr/>
        </p:nvSpPr>
        <p:spPr>
          <a:xfrm>
            <a:off x="640080" y="3511440"/>
            <a:ext cx="2239920" cy="859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95000"/>
              </a:lnSpc>
              <a:tabLst>
                <a:tab pos="0" algn="l"/>
              </a:tabLst>
            </a:pPr>
            <a:r>
              <a:rPr lang="en-US" sz="1700" b="1" u="none" strike="noStrike">
                <a:solidFill>
                  <a:srgbClr val="13252C"/>
                </a:solidFill>
                <a:effectLst/>
                <a:uFillTx/>
                <a:latin typeface="Cambria"/>
                <a:ea typeface="Cambria"/>
              </a:rPr>
              <a:t>SAR 1,667bn</a:t>
            </a:r>
            <a:endParaRPr lang="en-GB" sz="1700" b="0" u="none" strike="noStrike">
              <a:solidFill>
                <a:srgbClr val="000000"/>
              </a:solidFill>
              <a:effectLst/>
              <a:uFillTx/>
              <a:latin typeface="Arial"/>
            </a:endParaRPr>
          </a:p>
        </p:txBody>
      </p:sp>
      <p:sp>
        <p:nvSpPr>
          <p:cNvPr id="127" name="Text 8"/>
          <p:cNvSpPr/>
          <p:nvPr/>
        </p:nvSpPr>
        <p:spPr>
          <a:xfrm>
            <a:off x="2999160" y="3529440"/>
            <a:ext cx="3090240" cy="840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2000"/>
              </a:lnSpc>
              <a:tabLst>
                <a:tab pos="0" algn="l"/>
              </a:tabLst>
            </a:pPr>
            <a:r>
              <a:rPr lang="en-US" sz="980" b="0" u="none" strike="noStrike">
                <a:solidFill>
                  <a:srgbClr val="31525C"/>
                </a:solidFill>
                <a:effectLst/>
                <a:uFillTx/>
                <a:latin typeface="Calibri"/>
                <a:ea typeface="Calibri"/>
              </a:rPr>
              <a:t>public debt, 34% of GDP (Q1 2026), up from ~5% in 2015 and climbing</a:t>
            </a:r>
            <a:endParaRPr lang="en-GB" sz="980" b="0" u="none" strike="noStrike">
              <a:solidFill>
                <a:srgbClr val="000000"/>
              </a:solidFill>
              <a:effectLst/>
              <a:uFillTx/>
              <a:latin typeface="Arial"/>
            </a:endParaRPr>
          </a:p>
        </p:txBody>
      </p:sp>
      <p:sp>
        <p:nvSpPr>
          <p:cNvPr id="128" name="Shape 9"/>
          <p:cNvSpPr/>
          <p:nvPr/>
        </p:nvSpPr>
        <p:spPr>
          <a:xfrm>
            <a:off x="502920" y="4553640"/>
            <a:ext cx="5623200" cy="968760"/>
          </a:xfrm>
          <a:prstGeom prst="roundRect">
            <a:avLst>
              <a:gd name="adj" fmla="val 9434"/>
            </a:avLst>
          </a:prstGeom>
          <a:solidFill>
            <a:srgbClr val="13252C"/>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129" name="Text 10"/>
          <p:cNvSpPr/>
          <p:nvPr/>
        </p:nvSpPr>
        <p:spPr>
          <a:xfrm>
            <a:off x="640080" y="4608720"/>
            <a:ext cx="2239920" cy="859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95000"/>
              </a:lnSpc>
              <a:tabLst>
                <a:tab pos="0" algn="l"/>
              </a:tabLst>
            </a:pPr>
            <a:r>
              <a:rPr lang="en-US" sz="1800" b="1" u="none" strike="noStrike">
                <a:solidFill>
                  <a:srgbClr val="D8B978"/>
                </a:solidFill>
                <a:effectLst/>
                <a:uFillTx/>
                <a:latin typeface="Cambria"/>
                <a:ea typeface="Cambria"/>
              </a:rPr>
              <a:t>~100%+ of GDP</a:t>
            </a:r>
            <a:endParaRPr lang="en-GB" sz="1800" b="0" u="none" strike="noStrike">
              <a:solidFill>
                <a:srgbClr val="000000"/>
              </a:solidFill>
              <a:effectLst/>
              <a:uFillTx/>
              <a:latin typeface="Arial"/>
            </a:endParaRPr>
          </a:p>
        </p:txBody>
      </p:sp>
      <p:sp>
        <p:nvSpPr>
          <p:cNvPr id="130" name="Text 11"/>
          <p:cNvSpPr/>
          <p:nvPr/>
        </p:nvSpPr>
        <p:spPr>
          <a:xfrm>
            <a:off x="2999160" y="4626720"/>
            <a:ext cx="3090240" cy="840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2000"/>
              </a:lnSpc>
              <a:tabLst>
                <a:tab pos="0" algn="l"/>
              </a:tabLst>
            </a:pPr>
            <a:r>
              <a:rPr lang="en-US" sz="980" b="0" u="none" strike="noStrike">
                <a:solidFill>
                  <a:srgbClr val="D6E2E4"/>
                </a:solidFill>
                <a:effectLst/>
                <a:uFillTx/>
                <a:latin typeface="Calibri"/>
                <a:ea typeface="Calibri"/>
              </a:rPr>
              <a:t>an analytical proxy, not an official ratio: add state-directed private credit (~69% of GDP) and off-balance-sheet PIF and megaproject debt to the 34% headline and the state-linked leverage is far larger</a:t>
            </a:r>
            <a:endParaRPr lang="en-GB" sz="980" b="0" u="none" strike="noStrike">
              <a:solidFill>
                <a:srgbClr val="000000"/>
              </a:solidFill>
              <a:effectLst/>
              <a:uFillTx/>
              <a:latin typeface="Arial"/>
            </a:endParaRPr>
          </a:p>
        </p:txBody>
      </p:sp>
      <p:sp>
        <p:nvSpPr>
          <p:cNvPr id="131" name="Text 12"/>
          <p:cNvSpPr/>
          <p:nvPr/>
        </p:nvSpPr>
        <p:spPr>
          <a:xfrm>
            <a:off x="6355080" y="1481400"/>
            <a:ext cx="5394600" cy="1371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6000"/>
              </a:lnSpc>
              <a:tabLst>
                <a:tab pos="0" algn="l"/>
              </a:tabLst>
            </a:pPr>
            <a:r>
              <a:rPr lang="en-US" sz="1200" b="1" u="none" strike="noStrike">
                <a:solidFill>
                  <a:srgbClr val="C29A4B"/>
                </a:solidFill>
                <a:effectLst/>
                <a:uFillTx/>
                <a:latin typeface="Calibri"/>
                <a:ea typeface="Calibri"/>
              </a:rPr>
              <a:t>The Iran wars exposed the arithmetic. </a:t>
            </a:r>
            <a:r>
              <a:rPr lang="en-US" sz="1200" b="0" u="none" strike="noStrike">
                <a:solidFill>
                  <a:srgbClr val="000000"/>
                </a:solidFill>
                <a:effectLst/>
                <a:uFillTx/>
                <a:latin typeface="Calibri"/>
                <a:ea typeface="Calibri"/>
              </a:rPr>
              <a:t>June 2025 and the far larger war of Feb 2026 struck Saudi oil facilities and Riyadh. At roughly 100 to 1 per shot, a ~$4m Patriot round to kill a ~$35k drone, attrition is unwinnable; the fiscal cost proved unsustainable within weeks.</a:t>
            </a:r>
            <a:endParaRPr lang="en-GB" sz="1200" b="0" u="none" strike="noStrike">
              <a:solidFill>
                <a:srgbClr val="000000"/>
              </a:solidFill>
              <a:effectLst/>
              <a:uFillTx/>
              <a:latin typeface="Arial"/>
            </a:endParaRPr>
          </a:p>
        </p:txBody>
      </p:sp>
      <p:sp>
        <p:nvSpPr>
          <p:cNvPr id="132" name="Shape 13"/>
          <p:cNvSpPr/>
          <p:nvPr/>
        </p:nvSpPr>
        <p:spPr>
          <a:xfrm>
            <a:off x="6355080" y="2926080"/>
            <a:ext cx="5394600" cy="822600"/>
          </a:xfrm>
          <a:prstGeom prst="roundRect">
            <a:avLst>
              <a:gd name="adj" fmla="val 11111"/>
            </a:avLst>
          </a:prstGeom>
          <a:solidFill>
            <a:srgbClr val="13252C"/>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133" name="Text 14"/>
          <p:cNvSpPr/>
          <p:nvPr/>
        </p:nvSpPr>
        <p:spPr>
          <a:xfrm>
            <a:off x="6464880" y="2971800"/>
            <a:ext cx="187416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000" b="1" u="none" strike="noStrike">
                <a:solidFill>
                  <a:srgbClr val="D8B978"/>
                </a:solidFill>
                <a:effectLst/>
                <a:uFillTx/>
                <a:latin typeface="Cambria"/>
                <a:ea typeface="Cambria"/>
              </a:rPr>
              <a:t>~100:1</a:t>
            </a:r>
            <a:endParaRPr lang="en-GB" sz="2000" b="0" u="none" strike="noStrike">
              <a:solidFill>
                <a:srgbClr val="000000"/>
              </a:solidFill>
              <a:effectLst/>
              <a:uFillTx/>
              <a:latin typeface="Arial"/>
            </a:endParaRPr>
          </a:p>
        </p:txBody>
      </p:sp>
      <p:sp>
        <p:nvSpPr>
          <p:cNvPr id="134" name="Text 15"/>
          <p:cNvSpPr/>
          <p:nvPr/>
        </p:nvSpPr>
        <p:spPr>
          <a:xfrm>
            <a:off x="8458200" y="2999160"/>
            <a:ext cx="3154320" cy="676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2000"/>
              </a:lnSpc>
              <a:tabLst>
                <a:tab pos="0" algn="l"/>
              </a:tabLst>
            </a:pPr>
            <a:r>
              <a:rPr lang="en-US" sz="1000" b="0" u="none" strike="noStrike">
                <a:solidFill>
                  <a:srgbClr val="CADCDD"/>
                </a:solidFill>
                <a:effectLst/>
                <a:uFillTx/>
                <a:latin typeface="Calibri"/>
                <a:ea typeface="Calibri"/>
              </a:rPr>
              <a:t>a multi-million-dollar interceptor against a drone worth thousands</a:t>
            </a:r>
            <a:endParaRPr lang="en-GB" sz="1000" b="0" u="none" strike="noStrike">
              <a:solidFill>
                <a:srgbClr val="000000"/>
              </a:solidFill>
              <a:effectLst/>
              <a:uFillTx/>
              <a:latin typeface="Arial"/>
            </a:endParaRPr>
          </a:p>
        </p:txBody>
      </p:sp>
      <p:sp>
        <p:nvSpPr>
          <p:cNvPr id="135" name="Shape 16"/>
          <p:cNvSpPr/>
          <p:nvPr/>
        </p:nvSpPr>
        <p:spPr>
          <a:xfrm>
            <a:off x="6355080" y="3840480"/>
            <a:ext cx="5394600" cy="822600"/>
          </a:xfrm>
          <a:prstGeom prst="roundRect">
            <a:avLst>
              <a:gd name="adj" fmla="val 11111"/>
            </a:avLst>
          </a:prstGeom>
          <a:solidFill>
            <a:srgbClr val="13252C"/>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136" name="Text 17"/>
          <p:cNvSpPr/>
          <p:nvPr/>
        </p:nvSpPr>
        <p:spPr>
          <a:xfrm>
            <a:off x="6464880" y="3886200"/>
            <a:ext cx="187416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000" b="1" u="none" strike="noStrike">
                <a:solidFill>
                  <a:srgbClr val="D8B978"/>
                </a:solidFill>
                <a:effectLst/>
                <a:uFillTx/>
                <a:latin typeface="Cambria"/>
                <a:ea typeface="Cambria"/>
              </a:rPr>
              <a:t>620 → 730</a:t>
            </a:r>
            <a:endParaRPr lang="en-GB" sz="2000" b="0" u="none" strike="noStrike">
              <a:solidFill>
                <a:srgbClr val="000000"/>
              </a:solidFill>
              <a:effectLst/>
              <a:uFillTx/>
              <a:latin typeface="Arial"/>
            </a:endParaRPr>
          </a:p>
        </p:txBody>
      </p:sp>
      <p:sp>
        <p:nvSpPr>
          <p:cNvPr id="137" name="Text 18"/>
          <p:cNvSpPr/>
          <p:nvPr/>
        </p:nvSpPr>
        <p:spPr>
          <a:xfrm>
            <a:off x="8458200" y="3913560"/>
            <a:ext cx="3154320" cy="676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2000"/>
              </a:lnSpc>
              <a:tabLst>
                <a:tab pos="0" algn="l"/>
              </a:tabLst>
            </a:pPr>
            <a:r>
              <a:rPr lang="en-US" sz="1000" b="0" u="none" strike="noStrike">
                <a:solidFill>
                  <a:srgbClr val="CADCDD"/>
                </a:solidFill>
                <a:effectLst/>
                <a:uFillTx/>
                <a:latin typeface="Calibri"/>
                <a:ea typeface="Calibri"/>
              </a:rPr>
              <a:t>Camden built 620 PAC-3 interceptors in all of 2025; Saudi's Jan 2026 order alone was 730</a:t>
            </a:r>
            <a:endParaRPr lang="en-GB" sz="1000" b="0" u="none" strike="noStrike">
              <a:solidFill>
                <a:srgbClr val="000000"/>
              </a:solidFill>
              <a:effectLst/>
              <a:uFillTx/>
              <a:latin typeface="Arial"/>
            </a:endParaRPr>
          </a:p>
        </p:txBody>
      </p:sp>
      <p:pic>
        <p:nvPicPr>
          <p:cNvPr id="138" name="Image 0" descr="img/thaad.jpg"/>
          <p:cNvPicPr/>
          <p:nvPr/>
        </p:nvPicPr>
        <p:blipFill>
          <a:blip r:embed="rId3"/>
          <a:stretch/>
        </p:blipFill>
        <p:spPr>
          <a:xfrm>
            <a:off x="6355080" y="4827960"/>
            <a:ext cx="2651400" cy="1188360"/>
          </a:xfrm>
          <a:prstGeom prst="rect">
            <a:avLst/>
          </a:prstGeom>
          <a:noFill/>
          <a:ln w="0">
            <a:noFill/>
          </a:ln>
        </p:spPr>
      </p:pic>
      <p:sp>
        <p:nvSpPr>
          <p:cNvPr id="139" name="Text 19"/>
          <p:cNvSpPr/>
          <p:nvPr/>
        </p:nvSpPr>
        <p:spPr>
          <a:xfrm>
            <a:off x="6355080" y="6026040"/>
            <a:ext cx="265140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0" i="1" u="none" strike="noStrike">
                <a:solidFill>
                  <a:srgbClr val="5B6D74"/>
                </a:solidFill>
                <a:effectLst/>
                <a:uFillTx/>
                <a:latin typeface="Calibri"/>
                <a:ea typeface="Calibri"/>
              </a:rPr>
              <a:t>THAAD launch · US Army (public domain)</a:t>
            </a:r>
            <a:endParaRPr lang="en-GB" sz="750" b="0" u="none" strike="noStrike">
              <a:solidFill>
                <a:srgbClr val="000000"/>
              </a:solidFill>
              <a:effectLst/>
              <a:uFillTx/>
              <a:latin typeface="Arial"/>
            </a:endParaRPr>
          </a:p>
        </p:txBody>
      </p:sp>
      <p:pic>
        <p:nvPicPr>
          <p:cNvPr id="140" name="Image 1" descr="img/patriot.jpg"/>
          <p:cNvPicPr/>
          <p:nvPr/>
        </p:nvPicPr>
        <p:blipFill>
          <a:blip r:embed="rId4"/>
          <a:stretch/>
        </p:blipFill>
        <p:spPr>
          <a:xfrm>
            <a:off x="9098280" y="4827960"/>
            <a:ext cx="2651400" cy="1188360"/>
          </a:xfrm>
          <a:prstGeom prst="rect">
            <a:avLst/>
          </a:prstGeom>
          <a:noFill/>
          <a:ln w="0">
            <a:noFill/>
          </a:ln>
        </p:spPr>
      </p:pic>
      <p:sp>
        <p:nvSpPr>
          <p:cNvPr id="141" name="Text 20"/>
          <p:cNvSpPr/>
          <p:nvPr/>
        </p:nvSpPr>
        <p:spPr>
          <a:xfrm>
            <a:off x="9098280" y="6026040"/>
            <a:ext cx="265140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0" i="1" u="none" strike="noStrike">
                <a:solidFill>
                  <a:srgbClr val="5B6D74"/>
                </a:solidFill>
                <a:effectLst/>
                <a:uFillTx/>
                <a:latin typeface="Calibri"/>
                <a:ea typeface="Calibri"/>
              </a:rPr>
              <a:t>Patriot launch · Israel GPO (CC BY-SA)</a:t>
            </a:r>
            <a:endParaRPr lang="en-GB" sz="750" b="0" u="none" strike="noStrike">
              <a:solidFill>
                <a:srgbClr val="000000"/>
              </a:solidFill>
              <a:effectLst/>
              <a:uFillTx/>
              <a:latin typeface="Arial"/>
            </a:endParaRPr>
          </a:p>
        </p:txBody>
      </p:sp>
      <p:sp>
        <p:nvSpPr>
          <p:cNvPr id="142" name="Text 21"/>
          <p:cNvSpPr/>
          <p:nvPr/>
        </p:nvSpPr>
        <p:spPr>
          <a:xfrm>
            <a:off x="502920" y="619956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i="1" u="none" strike="noStrike">
                <a:solidFill>
                  <a:srgbClr val="5B6D74"/>
                </a:solidFill>
                <a:effectLst/>
                <a:uFillTx/>
                <a:latin typeface="Calibri"/>
                <a:ea typeface="Calibri"/>
              </a:rPr>
              <a:t>Sources. Saudi MoF (2025 deficit; Q1 2026 debt); FSDP/SAMA (private credit ~69% of GDP; banking assets ~97%); Globe &amp; Mail (interceptor costs); Lockheed/US FMS (620 vs 730). The 2026 war is reported current events.</a:t>
            </a:r>
            <a:endParaRPr lang="en-GB" sz="850" b="0" u="none" strike="noStrike">
              <a:solidFill>
                <a:srgbClr val="000000"/>
              </a:solidFill>
              <a:effectLst/>
              <a:uFillTx/>
              <a:latin typeface="Arial"/>
            </a:endParaRPr>
          </a:p>
        </p:txBody>
      </p:sp>
      <p:sp>
        <p:nvSpPr>
          <p:cNvPr id="143" name="Text 22"/>
          <p:cNvSpPr/>
          <p:nvPr/>
        </p:nvSpPr>
        <p:spPr>
          <a:xfrm>
            <a:off x="502920" y="6473880"/>
            <a:ext cx="82292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5B6D74"/>
                </a:solidFill>
                <a:effectLst/>
                <a:uFillTx/>
                <a:latin typeface="Calibri"/>
                <a:ea typeface="Calibri"/>
              </a:rPr>
              <a:t>From Importer to Integrator</a:t>
            </a:r>
            <a:r>
              <a:rPr lang="en-US" sz="900" b="0" u="none" strike="noStrike">
                <a:solidFill>
                  <a:srgbClr val="5B6D74"/>
                </a:solidFill>
                <a:effectLst/>
                <a:uFillTx/>
                <a:latin typeface="Calibri"/>
                <a:ea typeface="Calibri"/>
              </a:rPr>
              <a:t>   ·   CJRES 2026, St Catharine's College</a:t>
            </a:r>
            <a:endParaRPr lang="en-GB" sz="900" b="0" u="none" strike="noStrike">
              <a:solidFill>
                <a:srgbClr val="000000"/>
              </a:solidFill>
              <a:effectLst/>
              <a:uFillTx/>
              <a:latin typeface="Arial"/>
            </a:endParaRPr>
          </a:p>
        </p:txBody>
      </p:sp>
      <p:sp>
        <p:nvSpPr>
          <p:cNvPr id="144" name="Text 23"/>
          <p:cNvSpPr/>
          <p:nvPr/>
        </p:nvSpPr>
        <p:spPr>
          <a:xfrm>
            <a:off x="11338560" y="647388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u="none" strike="noStrike">
                <a:solidFill>
                  <a:srgbClr val="5B6D74"/>
                </a:solidFill>
                <a:effectLst/>
                <a:uFillTx/>
                <a:latin typeface="Calibri"/>
                <a:ea typeface="Calibri"/>
              </a:rPr>
              <a:t>6</a:t>
            </a:r>
            <a:endParaRPr lang="en-GB" sz="900" b="0" u="none" strike="noStrike">
              <a:solidFill>
                <a:srgbClr val="000000"/>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5" name="Text 0"/>
          <p:cNvSpPr/>
          <p:nvPr/>
        </p:nvSpPr>
        <p:spPr>
          <a:xfrm>
            <a:off x="502920" y="42048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spc="201">
                <a:solidFill>
                  <a:srgbClr val="C29A4B"/>
                </a:solidFill>
                <a:effectLst/>
                <a:uFillTx/>
                <a:latin typeface="Calibri"/>
                <a:ea typeface="Calibri"/>
              </a:rPr>
              <a:t>MECHANISM 1</a:t>
            </a:r>
            <a:endParaRPr lang="en-GB" sz="1100" b="0" u="none" strike="noStrike">
              <a:solidFill>
                <a:srgbClr val="000000"/>
              </a:solidFill>
              <a:effectLst/>
              <a:uFillTx/>
              <a:latin typeface="Arial"/>
            </a:endParaRPr>
          </a:p>
        </p:txBody>
      </p:sp>
      <p:sp>
        <p:nvSpPr>
          <p:cNvPr id="146" name="Shape 1"/>
          <p:cNvSpPr/>
          <p:nvPr/>
        </p:nvSpPr>
        <p:spPr>
          <a:xfrm>
            <a:off x="11109960" y="384120"/>
            <a:ext cx="511560" cy="511560"/>
          </a:xfrm>
          <a:prstGeom prst="ellipse">
            <a:avLst/>
          </a:prstGeom>
          <a:solidFill>
            <a:srgbClr val="13252C"/>
          </a:solidFill>
          <a:ln w="2540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147" name="Text 2"/>
          <p:cNvSpPr/>
          <p:nvPr/>
        </p:nvSpPr>
        <p:spPr>
          <a:xfrm>
            <a:off x="11109960" y="384120"/>
            <a:ext cx="511560" cy="511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100" b="1" u="none" strike="noStrike">
                <a:solidFill>
                  <a:srgbClr val="D8B978"/>
                </a:solidFill>
                <a:effectLst/>
                <a:uFillTx/>
                <a:latin typeface="Cambria"/>
                <a:ea typeface="Cambria"/>
              </a:rPr>
              <a:t>1</a:t>
            </a:r>
            <a:endParaRPr lang="en-GB" sz="2100" b="0" u="none" strike="noStrike">
              <a:solidFill>
                <a:srgbClr val="000000"/>
              </a:solidFill>
              <a:effectLst/>
              <a:uFillTx/>
              <a:latin typeface="Arial"/>
            </a:endParaRPr>
          </a:p>
        </p:txBody>
      </p:sp>
      <p:sp>
        <p:nvSpPr>
          <p:cNvPr id="148" name="Text 3"/>
          <p:cNvSpPr/>
          <p:nvPr/>
        </p:nvSpPr>
        <p:spPr>
          <a:xfrm>
            <a:off x="502920" y="731520"/>
            <a:ext cx="1115532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500" b="1" u="none" strike="noStrike">
                <a:solidFill>
                  <a:srgbClr val="13252C"/>
                </a:solidFill>
                <a:effectLst/>
                <a:uFillTx/>
                <a:latin typeface="Cambria"/>
                <a:ea typeface="Cambria"/>
              </a:rPr>
              <a:t>Governing defence through financial logics</a:t>
            </a:r>
            <a:endParaRPr lang="en-GB" sz="2500" b="0" u="none" strike="noStrike">
              <a:solidFill>
                <a:srgbClr val="000000"/>
              </a:solidFill>
              <a:effectLst/>
              <a:uFillTx/>
              <a:latin typeface="Arial"/>
            </a:endParaRPr>
          </a:p>
        </p:txBody>
      </p:sp>
      <p:sp>
        <p:nvSpPr>
          <p:cNvPr id="149" name="Text 4"/>
          <p:cNvSpPr/>
          <p:nvPr/>
        </p:nvSpPr>
        <p:spPr>
          <a:xfrm>
            <a:off x="502920" y="1691640"/>
            <a:ext cx="5623200" cy="2468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6000"/>
              </a:lnSpc>
              <a:tabLst>
                <a:tab pos="0" algn="l"/>
              </a:tabLst>
            </a:pPr>
            <a:r>
              <a:rPr lang="en-US" sz="1250" b="1" u="none" strike="noStrike">
                <a:solidFill>
                  <a:srgbClr val="1C2B31"/>
                </a:solidFill>
                <a:effectLst/>
                <a:uFillTx/>
                <a:latin typeface="Calibri"/>
                <a:ea typeface="Calibri"/>
              </a:rPr>
              <a:t>GAMI runs the sector by target. </a:t>
            </a:r>
            <a:r>
              <a:rPr lang="en-US" sz="1250" b="0" u="none" strike="noStrike">
                <a:solidFill>
                  <a:srgbClr val="1C2B31"/>
                </a:solidFill>
                <a:effectLst/>
                <a:uFillTx/>
                <a:latin typeface="Calibri"/>
                <a:ea typeface="Calibri"/>
              </a:rPr>
              <a:t>Localisation 4% (2018) to 24.89% (2024), goal 50% by 2030; 572 GAMI permits and licences (2024); an estimated ~$20.7bn of 2025 spending retained in-country. Any supply contract over ~SAR 150m (about $40m) must localise about 60% and create Saudi jobs, the Industrial Participation rule. The sector employs &gt;34,000 (64% Saudi), targeting ~100,000 jobs by 2030.</a:t>
            </a:r>
            <a:endParaRPr lang="en-GB" sz="1250" b="0" u="none" strike="noStrike">
              <a:solidFill>
                <a:srgbClr val="000000"/>
              </a:solidFill>
              <a:effectLst/>
              <a:uFillTx/>
              <a:latin typeface="Arial"/>
            </a:endParaRPr>
          </a:p>
        </p:txBody>
      </p:sp>
      <p:sp>
        <p:nvSpPr>
          <p:cNvPr id="150" name="Text 5"/>
          <p:cNvSpPr/>
          <p:nvPr/>
        </p:nvSpPr>
        <p:spPr>
          <a:xfrm>
            <a:off x="502920" y="4297680"/>
            <a:ext cx="5623200" cy="164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4000"/>
              </a:lnSpc>
              <a:tabLst>
                <a:tab pos="0" algn="l"/>
              </a:tabLst>
            </a:pPr>
            <a:r>
              <a:rPr lang="en-US" sz="1200" b="1" u="none" strike="noStrike">
                <a:solidFill>
                  <a:srgbClr val="C29A4B"/>
                </a:solidFill>
                <a:effectLst/>
                <a:uFillTx/>
                <a:latin typeface="Calibri"/>
                <a:ea typeface="Calibri"/>
              </a:rPr>
              <a:t>But where is the value? </a:t>
            </a:r>
            <a:r>
              <a:rPr lang="en-US" sz="1200" b="0" u="none" strike="noStrike">
                <a:solidFill>
                  <a:srgbClr val="1C2B31"/>
                </a:solidFill>
                <a:effectLst/>
                <a:uFillTx/>
                <a:latin typeface="Calibri"/>
                <a:ea typeface="Calibri"/>
              </a:rPr>
              <a:t>Almost all in low-value assembly, MRO and ammunition, not design. On the value ladder, MRO and assembly are the strong rungs; systems integration is selective (Hazem on a Navantia hull); critical subsystems and design stay foreign, the rungs Turkey and Israel already hold. Capture without capability.</a:t>
            </a:r>
            <a:endParaRPr lang="en-GB" sz="1200" b="0" u="none" strike="noStrike">
              <a:solidFill>
                <a:srgbClr val="000000"/>
              </a:solidFill>
              <a:effectLst/>
              <a:uFillTx/>
              <a:latin typeface="Arial"/>
            </a:endParaRPr>
          </a:p>
        </p:txBody>
      </p:sp>
      <p:pic>
        <p:nvPicPr>
          <p:cNvPr id="151" name="Image 0" descr="img/akinci.jpg"/>
          <p:cNvPicPr/>
          <p:nvPr/>
        </p:nvPicPr>
        <p:blipFill>
          <a:blip r:embed="rId3"/>
          <a:stretch/>
        </p:blipFill>
        <p:spPr>
          <a:xfrm>
            <a:off x="502920" y="3072240"/>
            <a:ext cx="2724480" cy="895680"/>
          </a:xfrm>
          <a:prstGeom prst="rect">
            <a:avLst/>
          </a:prstGeom>
          <a:noFill/>
          <a:ln w="0">
            <a:noFill/>
          </a:ln>
        </p:spPr>
      </p:pic>
      <p:sp>
        <p:nvSpPr>
          <p:cNvPr id="152" name="Text 6"/>
          <p:cNvSpPr/>
          <p:nvPr/>
        </p:nvSpPr>
        <p:spPr>
          <a:xfrm>
            <a:off x="502920" y="3977640"/>
            <a:ext cx="272448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0" i="1" u="none" strike="noStrike">
                <a:solidFill>
                  <a:srgbClr val="5B6D74"/>
                </a:solidFill>
                <a:effectLst/>
                <a:uFillTx/>
                <a:latin typeface="Calibri"/>
                <a:ea typeface="Calibri"/>
              </a:rPr>
              <a:t>Bayraktar Akıncı, assembled under Baykar · CC BY-SA</a:t>
            </a:r>
            <a:endParaRPr lang="en-GB" sz="750" b="0" u="none" strike="noStrike">
              <a:solidFill>
                <a:srgbClr val="000000"/>
              </a:solidFill>
              <a:effectLst/>
              <a:uFillTx/>
              <a:latin typeface="Arial"/>
            </a:endParaRPr>
          </a:p>
        </p:txBody>
      </p:sp>
      <p:pic>
        <p:nvPicPr>
          <p:cNvPr id="153" name="Image 1" descr="img/tabuk.jpg"/>
          <p:cNvPicPr/>
          <p:nvPr/>
        </p:nvPicPr>
        <p:blipFill>
          <a:blip r:embed="rId4"/>
          <a:stretch/>
        </p:blipFill>
        <p:spPr>
          <a:xfrm>
            <a:off x="3401640" y="3072240"/>
            <a:ext cx="2724480" cy="895680"/>
          </a:xfrm>
          <a:prstGeom prst="rect">
            <a:avLst/>
          </a:prstGeom>
          <a:noFill/>
          <a:ln w="0">
            <a:noFill/>
          </a:ln>
        </p:spPr>
      </p:pic>
      <p:sp>
        <p:nvSpPr>
          <p:cNvPr id="154" name="Text 7"/>
          <p:cNvSpPr/>
          <p:nvPr/>
        </p:nvSpPr>
        <p:spPr>
          <a:xfrm>
            <a:off x="3401640" y="3977640"/>
            <a:ext cx="272448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0" i="1" u="none" strike="noStrike">
                <a:solidFill>
                  <a:srgbClr val="5B6D74"/>
                </a:solidFill>
                <a:effectLst/>
                <a:uFillTx/>
                <a:latin typeface="Calibri"/>
                <a:ea typeface="Calibri"/>
              </a:rPr>
              <a:t>Royal Saudi Navy missile corvette · US Navy, PD</a:t>
            </a:r>
            <a:endParaRPr lang="en-GB" sz="750" b="0" u="none" strike="noStrike">
              <a:solidFill>
                <a:srgbClr val="000000"/>
              </a:solidFill>
              <a:effectLst/>
              <a:uFillTx/>
              <a:latin typeface="Arial"/>
            </a:endParaRPr>
          </a:p>
        </p:txBody>
      </p:sp>
      <p:sp>
        <p:nvSpPr>
          <p:cNvPr id="155" name="Text 8"/>
          <p:cNvSpPr/>
          <p:nvPr/>
        </p:nvSpPr>
        <p:spPr>
          <a:xfrm>
            <a:off x="6400800" y="1664280"/>
            <a:ext cx="530316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500" b="1" u="none" strike="noStrike">
                <a:solidFill>
                  <a:srgbClr val="13252C"/>
                </a:solidFill>
                <a:effectLst/>
                <a:uFillTx/>
                <a:latin typeface="Cambria"/>
                <a:ea typeface="Cambria"/>
              </a:rPr>
              <a:t>What is actually made locally</a:t>
            </a:r>
            <a:endParaRPr lang="en-GB" sz="1500" b="0" u="none" strike="noStrike">
              <a:solidFill>
                <a:srgbClr val="000000"/>
              </a:solidFill>
              <a:effectLst/>
              <a:uFillTx/>
              <a:latin typeface="Arial"/>
            </a:endParaRPr>
          </a:p>
        </p:txBody>
      </p:sp>
      <p:sp>
        <p:nvSpPr>
          <p:cNvPr id="156" name="Shape 9"/>
          <p:cNvSpPr/>
          <p:nvPr/>
        </p:nvSpPr>
        <p:spPr>
          <a:xfrm>
            <a:off x="6400800" y="2084760"/>
            <a:ext cx="5303160" cy="658080"/>
          </a:xfrm>
          <a:prstGeom prst="roundRect">
            <a:avLst>
              <a:gd name="adj" fmla="val 9722"/>
            </a:avLst>
          </a:prstGeom>
          <a:solidFill>
            <a:srgbClr val="EAF0F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57" name="Text 10"/>
          <p:cNvSpPr/>
          <p:nvPr/>
        </p:nvSpPr>
        <p:spPr>
          <a:xfrm>
            <a:off x="6583680" y="2084760"/>
            <a:ext cx="5028840" cy="658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13252C"/>
                </a:solidFill>
                <a:effectLst/>
                <a:uFillTx/>
                <a:latin typeface="Calibri"/>
                <a:ea typeface="Calibri"/>
              </a:rPr>
              <a:t>Bayraktar Akıncı drones  </a:t>
            </a:r>
            <a:r>
              <a:rPr lang="en-US" sz="1100" b="0" i="1" u="none" strike="noStrike">
                <a:solidFill>
                  <a:srgbClr val="31525C"/>
                </a:solidFill>
                <a:effectLst/>
                <a:uFillTx/>
                <a:latin typeface="Calibri"/>
                <a:ea typeface="Calibri"/>
              </a:rPr>
              <a:t>·  assembly under Baykar · low/mid</a:t>
            </a:r>
            <a:endParaRPr lang="en-GB" sz="1100" b="0" u="none" strike="noStrike">
              <a:solidFill>
                <a:srgbClr val="000000"/>
              </a:solidFill>
              <a:effectLst/>
              <a:uFillTx/>
              <a:latin typeface="Arial"/>
            </a:endParaRPr>
          </a:p>
        </p:txBody>
      </p:sp>
      <p:sp>
        <p:nvSpPr>
          <p:cNvPr id="158" name="Shape 11"/>
          <p:cNvSpPr/>
          <p:nvPr/>
        </p:nvSpPr>
        <p:spPr>
          <a:xfrm>
            <a:off x="6400800" y="2834640"/>
            <a:ext cx="5303160" cy="658080"/>
          </a:xfrm>
          <a:prstGeom prst="roundRect">
            <a:avLst>
              <a:gd name="adj" fmla="val 9722"/>
            </a:avLst>
          </a:prstGeom>
          <a:solidFill>
            <a:srgbClr val="EAF0F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59" name="Text 12"/>
          <p:cNvSpPr/>
          <p:nvPr/>
        </p:nvSpPr>
        <p:spPr>
          <a:xfrm>
            <a:off x="6583680" y="2834640"/>
            <a:ext cx="5028840" cy="658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13252C"/>
                </a:solidFill>
                <a:effectLst/>
                <a:uFillTx/>
                <a:latin typeface="Calibri"/>
                <a:ea typeface="Calibri"/>
              </a:rPr>
              <a:t>THAAD launcher parts  </a:t>
            </a:r>
            <a:r>
              <a:rPr lang="en-US" sz="1100" b="0" i="1" u="none" strike="noStrike">
                <a:solidFill>
                  <a:srgbClr val="31525C"/>
                </a:solidFill>
                <a:effectLst/>
                <a:uFillTx/>
                <a:latin typeface="Calibri"/>
                <a:ea typeface="Calibri"/>
              </a:rPr>
              <a:t>·  component fabrication · low</a:t>
            </a:r>
            <a:endParaRPr lang="en-GB" sz="1100" b="0" u="none" strike="noStrike">
              <a:solidFill>
                <a:srgbClr val="000000"/>
              </a:solidFill>
              <a:effectLst/>
              <a:uFillTx/>
              <a:latin typeface="Arial"/>
            </a:endParaRPr>
          </a:p>
        </p:txBody>
      </p:sp>
      <p:sp>
        <p:nvSpPr>
          <p:cNvPr id="160" name="Shape 13"/>
          <p:cNvSpPr/>
          <p:nvPr/>
        </p:nvSpPr>
        <p:spPr>
          <a:xfrm>
            <a:off x="6400800" y="3584520"/>
            <a:ext cx="5303160" cy="658080"/>
          </a:xfrm>
          <a:prstGeom prst="roundRect">
            <a:avLst>
              <a:gd name="adj" fmla="val 9722"/>
            </a:avLst>
          </a:prstGeom>
          <a:solidFill>
            <a:srgbClr val="EAF0F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61" name="Text 14"/>
          <p:cNvSpPr/>
          <p:nvPr/>
        </p:nvSpPr>
        <p:spPr>
          <a:xfrm>
            <a:off x="6583680" y="3584520"/>
            <a:ext cx="5028840" cy="658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13252C"/>
                </a:solidFill>
                <a:effectLst/>
                <a:uFillTx/>
                <a:latin typeface="Calibri"/>
                <a:ea typeface="Calibri"/>
              </a:rPr>
              <a:t>Ammunition (&gt;60% local)  </a:t>
            </a:r>
            <a:r>
              <a:rPr lang="en-US" sz="1100" b="0" i="1" u="none" strike="noStrike">
                <a:solidFill>
                  <a:srgbClr val="31525C"/>
                </a:solidFill>
                <a:effectLst/>
                <a:uFillTx/>
                <a:latin typeface="Calibri"/>
                <a:ea typeface="Calibri"/>
              </a:rPr>
              <a:t>·  mass assembly · low/mid</a:t>
            </a:r>
            <a:endParaRPr lang="en-GB" sz="1100" b="0" u="none" strike="noStrike">
              <a:solidFill>
                <a:srgbClr val="000000"/>
              </a:solidFill>
              <a:effectLst/>
              <a:uFillTx/>
              <a:latin typeface="Arial"/>
            </a:endParaRPr>
          </a:p>
        </p:txBody>
      </p:sp>
      <p:sp>
        <p:nvSpPr>
          <p:cNvPr id="162" name="Shape 15"/>
          <p:cNvSpPr/>
          <p:nvPr/>
        </p:nvSpPr>
        <p:spPr>
          <a:xfrm>
            <a:off x="6400800" y="4334400"/>
            <a:ext cx="5303160" cy="658080"/>
          </a:xfrm>
          <a:prstGeom prst="roundRect">
            <a:avLst>
              <a:gd name="adj" fmla="val 9722"/>
            </a:avLst>
          </a:prstGeom>
          <a:solidFill>
            <a:srgbClr val="EAF0F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63" name="Text 16"/>
          <p:cNvSpPr/>
          <p:nvPr/>
        </p:nvSpPr>
        <p:spPr>
          <a:xfrm>
            <a:off x="6583680" y="4334400"/>
            <a:ext cx="5028840" cy="658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13252C"/>
                </a:solidFill>
                <a:effectLst/>
                <a:uFillTx/>
                <a:latin typeface="Calibri"/>
                <a:ea typeface="Calibri"/>
              </a:rPr>
              <a:t>Corvette combat systems (Hazem)  </a:t>
            </a:r>
            <a:r>
              <a:rPr lang="en-US" sz="1100" b="0" i="1" u="none" strike="noStrike">
                <a:solidFill>
                  <a:srgbClr val="31525C"/>
                </a:solidFill>
                <a:effectLst/>
                <a:uFillTx/>
                <a:latin typeface="Calibri"/>
                <a:ea typeface="Calibri"/>
              </a:rPr>
              <a:t>·  integration on a foreign hull · mid</a:t>
            </a:r>
            <a:endParaRPr lang="en-GB" sz="1100" b="0" u="none" strike="noStrike">
              <a:solidFill>
                <a:srgbClr val="000000"/>
              </a:solidFill>
              <a:effectLst/>
              <a:uFillTx/>
              <a:latin typeface="Arial"/>
            </a:endParaRPr>
          </a:p>
        </p:txBody>
      </p:sp>
      <p:sp>
        <p:nvSpPr>
          <p:cNvPr id="164" name="Shape 17"/>
          <p:cNvSpPr/>
          <p:nvPr/>
        </p:nvSpPr>
        <p:spPr>
          <a:xfrm>
            <a:off x="6400800" y="5083920"/>
            <a:ext cx="5303160" cy="658080"/>
          </a:xfrm>
          <a:prstGeom prst="roundRect">
            <a:avLst>
              <a:gd name="adj" fmla="val 9722"/>
            </a:avLst>
          </a:prstGeom>
          <a:solidFill>
            <a:srgbClr val="EAF0F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65" name="Text 18"/>
          <p:cNvSpPr/>
          <p:nvPr/>
        </p:nvSpPr>
        <p:spPr>
          <a:xfrm>
            <a:off x="6583680" y="5083920"/>
            <a:ext cx="5028840" cy="658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a:solidFill>
                  <a:srgbClr val="13252C"/>
                </a:solidFill>
                <a:effectLst/>
                <a:uFillTx/>
                <a:latin typeface="Calibri"/>
                <a:ea typeface="Calibri"/>
              </a:rPr>
              <a:t>Aircraft MRO (Alsalam, 75% local)  </a:t>
            </a:r>
            <a:r>
              <a:rPr lang="en-US" sz="1100" b="0" i="1" u="none" strike="noStrike">
                <a:solidFill>
                  <a:srgbClr val="31525C"/>
                </a:solidFill>
                <a:effectLst/>
                <a:uFillTx/>
                <a:latin typeface="Calibri"/>
                <a:ea typeface="Calibri"/>
              </a:rPr>
              <a:t>·  maintenance · low</a:t>
            </a:r>
            <a:endParaRPr lang="en-GB" sz="1100" b="0" u="none" strike="noStrike">
              <a:solidFill>
                <a:srgbClr val="000000"/>
              </a:solidFill>
              <a:effectLst/>
              <a:uFillTx/>
              <a:latin typeface="Arial"/>
            </a:endParaRPr>
          </a:p>
        </p:txBody>
      </p:sp>
      <p:sp>
        <p:nvSpPr>
          <p:cNvPr id="166" name="Text 19"/>
          <p:cNvSpPr/>
          <p:nvPr/>
        </p:nvSpPr>
        <p:spPr>
          <a:xfrm>
            <a:off x="502920" y="594360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i="1" u="none" strike="noStrike">
                <a:solidFill>
                  <a:srgbClr val="5B6D74"/>
                </a:solidFill>
                <a:effectLst/>
                <a:uFillTx/>
                <a:latin typeface="Calibri"/>
                <a:ea typeface="Calibri"/>
              </a:rPr>
              <a:t>Sources. GAMI (Budget Forum 2026; localisation end-2024); GAMI Industrial Participation Policy (60%); SAMI CEO (Arab News, Feb 2026); Soubrier, ISPI (2025).</a:t>
            </a:r>
            <a:endParaRPr lang="en-GB" sz="850" b="0" u="none" strike="noStrike">
              <a:solidFill>
                <a:srgbClr val="000000"/>
              </a:solidFill>
              <a:effectLst/>
              <a:uFillTx/>
              <a:latin typeface="Arial"/>
            </a:endParaRPr>
          </a:p>
        </p:txBody>
      </p:sp>
      <p:sp>
        <p:nvSpPr>
          <p:cNvPr id="167" name="Text 20"/>
          <p:cNvSpPr/>
          <p:nvPr/>
        </p:nvSpPr>
        <p:spPr>
          <a:xfrm>
            <a:off x="502920" y="6473880"/>
            <a:ext cx="82292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5B6D74"/>
                </a:solidFill>
                <a:effectLst/>
                <a:uFillTx/>
                <a:latin typeface="Calibri"/>
                <a:ea typeface="Calibri"/>
              </a:rPr>
              <a:t>From Importer to Integrator</a:t>
            </a:r>
            <a:r>
              <a:rPr lang="en-US" sz="900" b="0" u="none" strike="noStrike">
                <a:solidFill>
                  <a:srgbClr val="5B6D74"/>
                </a:solidFill>
                <a:effectLst/>
                <a:uFillTx/>
                <a:latin typeface="Calibri"/>
                <a:ea typeface="Calibri"/>
              </a:rPr>
              <a:t>   ·   CJRES 2026, St Catharine's College</a:t>
            </a:r>
            <a:endParaRPr lang="en-GB" sz="900" b="0" u="none" strike="noStrike">
              <a:solidFill>
                <a:srgbClr val="000000"/>
              </a:solidFill>
              <a:effectLst/>
              <a:uFillTx/>
              <a:latin typeface="Arial"/>
            </a:endParaRPr>
          </a:p>
        </p:txBody>
      </p:sp>
      <p:sp>
        <p:nvSpPr>
          <p:cNvPr id="168" name="Text 21"/>
          <p:cNvSpPr/>
          <p:nvPr/>
        </p:nvSpPr>
        <p:spPr>
          <a:xfrm>
            <a:off x="11338560" y="647388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u="none" strike="noStrike">
                <a:solidFill>
                  <a:srgbClr val="5B6D74"/>
                </a:solidFill>
                <a:effectLst/>
                <a:uFillTx/>
                <a:latin typeface="Calibri"/>
                <a:ea typeface="Calibri"/>
              </a:rPr>
              <a:t>7</a:t>
            </a:r>
            <a:endParaRPr lang="en-GB" sz="900" b="0" u="none" strike="noStrike">
              <a:solidFill>
                <a:srgbClr val="000000"/>
              </a:solidFill>
              <a:effectLst/>
              <a:uFillTx/>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9" name="Text 0"/>
          <p:cNvSpPr/>
          <p:nvPr/>
        </p:nvSpPr>
        <p:spPr>
          <a:xfrm>
            <a:off x="502920" y="42048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spc="201">
                <a:solidFill>
                  <a:srgbClr val="C29A4B"/>
                </a:solidFill>
                <a:effectLst/>
                <a:uFillTx/>
                <a:latin typeface="Calibri"/>
                <a:ea typeface="Calibri"/>
              </a:rPr>
              <a:t>MECHANISM 2</a:t>
            </a:r>
            <a:endParaRPr lang="en-GB" sz="1100" b="0" u="none" strike="noStrike">
              <a:solidFill>
                <a:srgbClr val="000000"/>
              </a:solidFill>
              <a:effectLst/>
              <a:uFillTx/>
              <a:latin typeface="Arial"/>
            </a:endParaRPr>
          </a:p>
        </p:txBody>
      </p:sp>
      <p:sp>
        <p:nvSpPr>
          <p:cNvPr id="170" name="Shape 1"/>
          <p:cNvSpPr/>
          <p:nvPr/>
        </p:nvSpPr>
        <p:spPr>
          <a:xfrm>
            <a:off x="11109960" y="384120"/>
            <a:ext cx="511560" cy="511560"/>
          </a:xfrm>
          <a:prstGeom prst="ellipse">
            <a:avLst/>
          </a:prstGeom>
          <a:solidFill>
            <a:srgbClr val="13252C"/>
          </a:solidFill>
          <a:ln w="2540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171" name="Text 2"/>
          <p:cNvSpPr/>
          <p:nvPr/>
        </p:nvSpPr>
        <p:spPr>
          <a:xfrm>
            <a:off x="11109960" y="384120"/>
            <a:ext cx="511560" cy="511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100" b="1" u="none" strike="noStrike">
                <a:solidFill>
                  <a:srgbClr val="D8B978"/>
                </a:solidFill>
                <a:effectLst/>
                <a:uFillTx/>
                <a:latin typeface="Cambria"/>
                <a:ea typeface="Cambria"/>
              </a:rPr>
              <a:t>2</a:t>
            </a:r>
            <a:endParaRPr lang="en-GB" sz="2100" b="0" u="none" strike="noStrike">
              <a:solidFill>
                <a:srgbClr val="000000"/>
              </a:solidFill>
              <a:effectLst/>
              <a:uFillTx/>
              <a:latin typeface="Arial"/>
            </a:endParaRPr>
          </a:p>
        </p:txBody>
      </p:sp>
      <p:sp>
        <p:nvSpPr>
          <p:cNvPr id="172" name="Text 3"/>
          <p:cNvSpPr/>
          <p:nvPr/>
        </p:nvSpPr>
        <p:spPr>
          <a:xfrm>
            <a:off x="502920" y="731520"/>
            <a:ext cx="1115532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500" b="1" u="none" strike="noStrike">
                <a:solidFill>
                  <a:srgbClr val="13252C"/>
                </a:solidFill>
                <a:effectLst/>
                <a:uFillTx/>
                <a:latin typeface="Cambria"/>
                <a:ea typeface="Cambria"/>
              </a:rPr>
              <a:t>The financialised soldier</a:t>
            </a:r>
            <a:endParaRPr lang="en-GB" sz="2500" b="0" u="none" strike="noStrike">
              <a:solidFill>
                <a:srgbClr val="000000"/>
              </a:solidFill>
              <a:effectLst/>
              <a:uFillTx/>
              <a:latin typeface="Arial"/>
            </a:endParaRPr>
          </a:p>
        </p:txBody>
      </p:sp>
      <p:sp>
        <p:nvSpPr>
          <p:cNvPr id="173" name="Text 4"/>
          <p:cNvSpPr/>
          <p:nvPr/>
        </p:nvSpPr>
        <p:spPr>
          <a:xfrm>
            <a:off x="502920" y="1463040"/>
            <a:ext cx="1124676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4000"/>
              </a:lnSpc>
              <a:tabLst>
                <a:tab pos="0" algn="l"/>
              </a:tabLst>
            </a:pPr>
            <a:r>
              <a:rPr lang="en-US" sz="1300" b="1" u="none" strike="noStrike" dirty="0">
                <a:solidFill>
                  <a:srgbClr val="C29A4B"/>
                </a:solidFill>
                <a:effectLst/>
                <a:uFillTx/>
                <a:latin typeface="Calibri"/>
                <a:ea typeface="Calibri"/>
              </a:rPr>
              <a:t>Paid from oil rent before, bound by finance now. </a:t>
            </a:r>
            <a:r>
              <a:rPr lang="en-US" sz="1300" b="0" u="none" strike="noStrike" dirty="0">
                <a:solidFill>
                  <a:srgbClr val="1C2B31"/>
                </a:solidFill>
                <a:effectLst/>
                <a:uFillTx/>
                <a:latin typeface="Calibri"/>
                <a:ea typeface="Calibri"/>
              </a:rPr>
              <a:t>With the oil revenues shrinking vs spending, the state binds the officer and the conscript, and their whole household, into the financial system.</a:t>
            </a:r>
            <a:endParaRPr lang="en-GB" sz="1300" b="0" u="none" strike="noStrike" dirty="0">
              <a:solidFill>
                <a:srgbClr val="000000"/>
              </a:solidFill>
              <a:effectLst/>
              <a:uFillTx/>
              <a:latin typeface="Arial"/>
            </a:endParaRPr>
          </a:p>
        </p:txBody>
      </p:sp>
      <p:sp>
        <p:nvSpPr>
          <p:cNvPr id="174" name="Text 5"/>
          <p:cNvSpPr/>
          <p:nvPr/>
        </p:nvSpPr>
        <p:spPr>
          <a:xfrm>
            <a:off x="502920" y="2030040"/>
            <a:ext cx="5668920" cy="25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50" b="1" u="none" strike="noStrike" spc="79">
                <a:solidFill>
                  <a:srgbClr val="C29A4B"/>
                </a:solidFill>
                <a:effectLst/>
                <a:uFillTx/>
                <a:latin typeface="Calibri"/>
                <a:ea typeface="Calibri"/>
              </a:rPr>
              <a:t>EVERYTHING BECOMES A FINANCIAL PRODUCT</a:t>
            </a:r>
            <a:endParaRPr lang="en-GB" sz="950" b="0" u="none" strike="noStrike">
              <a:solidFill>
                <a:srgbClr val="000000"/>
              </a:solidFill>
              <a:effectLst/>
              <a:uFillTx/>
              <a:latin typeface="Arial"/>
            </a:endParaRPr>
          </a:p>
        </p:txBody>
      </p:sp>
      <p:sp>
        <p:nvSpPr>
          <p:cNvPr id="175" name="Shape 6"/>
          <p:cNvSpPr/>
          <p:nvPr/>
        </p:nvSpPr>
        <p:spPr>
          <a:xfrm>
            <a:off x="502920" y="2331720"/>
            <a:ext cx="5668920" cy="603000"/>
          </a:xfrm>
          <a:prstGeom prst="roundRect">
            <a:avLst>
              <a:gd name="adj" fmla="val 9091"/>
            </a:avLst>
          </a:prstGeom>
          <a:solidFill>
            <a:srgbClr val="EAF0F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76" name="Shape 7"/>
          <p:cNvSpPr/>
          <p:nvPr/>
        </p:nvSpPr>
        <p:spPr>
          <a:xfrm>
            <a:off x="502920" y="2331720"/>
            <a:ext cx="63720" cy="603000"/>
          </a:xfrm>
          <a:prstGeom prst="rect">
            <a:avLst/>
          </a:prstGeom>
          <a:solidFill>
            <a:srgbClr val="C29A4B"/>
          </a:solidFill>
          <a:ln w="12700">
            <a:solidFill>
              <a:srgbClr val="33333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77" name="Text 8"/>
          <p:cNvSpPr/>
          <p:nvPr/>
        </p:nvSpPr>
        <p:spPr>
          <a:xfrm>
            <a:off x="694800" y="2350080"/>
            <a:ext cx="535788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u="none" strike="noStrike">
                <a:solidFill>
                  <a:srgbClr val="13252C"/>
                </a:solidFill>
                <a:effectLst/>
                <a:uFillTx/>
                <a:latin typeface="Calibri"/>
                <a:ea typeface="Calibri"/>
              </a:rPr>
              <a:t>Salary.  </a:t>
            </a:r>
            <a:r>
              <a:rPr lang="en-US" sz="1000" b="0" u="none" strike="noStrike">
                <a:solidFill>
                  <a:srgbClr val="31525C"/>
                </a:solidFill>
                <a:effectLst/>
                <a:uFillTx/>
                <a:latin typeface="Calibri"/>
                <a:ea typeface="Calibri"/>
              </a:rPr>
              <a:t>paid through the banking system, not a cash handout</a:t>
            </a:r>
            <a:endParaRPr lang="en-GB" sz="1000" b="0" u="none" strike="noStrike">
              <a:solidFill>
                <a:srgbClr val="000000"/>
              </a:solidFill>
              <a:effectLst/>
              <a:uFillTx/>
              <a:latin typeface="Arial"/>
            </a:endParaRPr>
          </a:p>
        </p:txBody>
      </p:sp>
      <p:sp>
        <p:nvSpPr>
          <p:cNvPr id="178" name="Shape 9"/>
          <p:cNvSpPr/>
          <p:nvPr/>
        </p:nvSpPr>
        <p:spPr>
          <a:xfrm>
            <a:off x="502920" y="3017520"/>
            <a:ext cx="5668920" cy="603000"/>
          </a:xfrm>
          <a:prstGeom prst="roundRect">
            <a:avLst>
              <a:gd name="adj" fmla="val 9091"/>
            </a:avLst>
          </a:prstGeom>
          <a:solidFill>
            <a:srgbClr val="EAF0F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79" name="Shape 10"/>
          <p:cNvSpPr/>
          <p:nvPr/>
        </p:nvSpPr>
        <p:spPr>
          <a:xfrm>
            <a:off x="502920" y="3017520"/>
            <a:ext cx="63720" cy="603000"/>
          </a:xfrm>
          <a:prstGeom prst="rect">
            <a:avLst/>
          </a:prstGeom>
          <a:solidFill>
            <a:srgbClr val="C29A4B"/>
          </a:solidFill>
          <a:ln w="12700">
            <a:solidFill>
              <a:srgbClr val="33333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80" name="Text 11"/>
          <p:cNvSpPr/>
          <p:nvPr/>
        </p:nvSpPr>
        <p:spPr>
          <a:xfrm>
            <a:off x="694800" y="3035880"/>
            <a:ext cx="535788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u="none" strike="noStrike">
                <a:solidFill>
                  <a:srgbClr val="13252C"/>
                </a:solidFill>
                <a:effectLst/>
                <a:uFillTx/>
                <a:latin typeface="Calibri"/>
                <a:ea typeface="Calibri"/>
              </a:rPr>
              <a:t>Pension.  </a:t>
            </a:r>
            <a:r>
              <a:rPr lang="en-US" sz="1000" b="0" u="none" strike="noStrike">
                <a:solidFill>
                  <a:srgbClr val="31525C"/>
                </a:solidFill>
                <a:effectLst/>
                <a:uFillTx/>
                <a:latin typeface="Calibri"/>
                <a:ea typeface="Calibri"/>
              </a:rPr>
              <a:t>increasingly market-invested via state vehicles, not a pure treasury promise; military and civil funds merged into GOSI (2021), invested by Hassana (~SAR 1.2tn) in Tadawul equities and sukuk</a:t>
            </a:r>
            <a:endParaRPr lang="en-GB" sz="1000" b="0" u="none" strike="noStrike">
              <a:solidFill>
                <a:srgbClr val="000000"/>
              </a:solidFill>
              <a:effectLst/>
              <a:uFillTx/>
              <a:latin typeface="Arial"/>
            </a:endParaRPr>
          </a:p>
        </p:txBody>
      </p:sp>
      <p:sp>
        <p:nvSpPr>
          <p:cNvPr id="181" name="Shape 12"/>
          <p:cNvSpPr/>
          <p:nvPr/>
        </p:nvSpPr>
        <p:spPr>
          <a:xfrm>
            <a:off x="502920" y="3703320"/>
            <a:ext cx="5668920" cy="603000"/>
          </a:xfrm>
          <a:prstGeom prst="roundRect">
            <a:avLst>
              <a:gd name="adj" fmla="val 9091"/>
            </a:avLst>
          </a:prstGeom>
          <a:solidFill>
            <a:srgbClr val="EAF0F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82" name="Shape 13"/>
          <p:cNvSpPr/>
          <p:nvPr/>
        </p:nvSpPr>
        <p:spPr>
          <a:xfrm>
            <a:off x="502920" y="3703320"/>
            <a:ext cx="63720" cy="603000"/>
          </a:xfrm>
          <a:prstGeom prst="rect">
            <a:avLst/>
          </a:prstGeom>
          <a:solidFill>
            <a:srgbClr val="C29A4B"/>
          </a:solidFill>
          <a:ln w="12700">
            <a:solidFill>
              <a:srgbClr val="33333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83" name="Text 14"/>
          <p:cNvSpPr/>
          <p:nvPr/>
        </p:nvSpPr>
        <p:spPr>
          <a:xfrm>
            <a:off x="694800" y="3721680"/>
            <a:ext cx="535788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u="none" strike="noStrike" dirty="0">
                <a:solidFill>
                  <a:srgbClr val="13252C"/>
                </a:solidFill>
                <a:effectLst/>
                <a:uFillTx/>
                <a:latin typeface="Calibri"/>
                <a:ea typeface="Calibri"/>
              </a:rPr>
              <a:t>Home.  </a:t>
            </a:r>
            <a:r>
              <a:rPr lang="en-US" sz="1000" b="0" u="none" strike="noStrike" dirty="0">
                <a:solidFill>
                  <a:srgbClr val="31525C"/>
                </a:solidFill>
                <a:effectLst/>
                <a:uFillTx/>
                <a:latin typeface="Calibri"/>
                <a:ea typeface="Calibri"/>
              </a:rPr>
              <a:t>a REDF sharia mortgage from a commercial bank. Rent Now Pay Later</a:t>
            </a:r>
          </a:p>
          <a:p>
            <a:pPr defTabSz="914400">
              <a:lnSpc>
                <a:spcPct val="100000"/>
              </a:lnSpc>
              <a:tabLst>
                <a:tab pos="0" algn="l"/>
              </a:tabLst>
            </a:pPr>
            <a:endParaRPr lang="en-GB" sz="1000" b="0" u="none" strike="noStrike" dirty="0">
              <a:solidFill>
                <a:srgbClr val="000000"/>
              </a:solidFill>
              <a:effectLst/>
              <a:uFillTx/>
              <a:latin typeface="Arial"/>
            </a:endParaRPr>
          </a:p>
        </p:txBody>
      </p:sp>
      <p:sp>
        <p:nvSpPr>
          <p:cNvPr id="184" name="Shape 15"/>
          <p:cNvSpPr/>
          <p:nvPr/>
        </p:nvSpPr>
        <p:spPr>
          <a:xfrm>
            <a:off x="502920" y="4389120"/>
            <a:ext cx="5668920" cy="603000"/>
          </a:xfrm>
          <a:prstGeom prst="roundRect">
            <a:avLst>
              <a:gd name="adj" fmla="val 9091"/>
            </a:avLst>
          </a:prstGeom>
          <a:solidFill>
            <a:srgbClr val="EAF0F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85" name="Shape 16"/>
          <p:cNvSpPr/>
          <p:nvPr/>
        </p:nvSpPr>
        <p:spPr>
          <a:xfrm>
            <a:off x="502920" y="4389120"/>
            <a:ext cx="63720" cy="603000"/>
          </a:xfrm>
          <a:prstGeom prst="rect">
            <a:avLst/>
          </a:prstGeom>
          <a:solidFill>
            <a:srgbClr val="C29A4B"/>
          </a:solidFill>
          <a:ln w="12700">
            <a:solidFill>
              <a:srgbClr val="33333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86" name="Text 17"/>
          <p:cNvSpPr/>
          <p:nvPr/>
        </p:nvSpPr>
        <p:spPr>
          <a:xfrm>
            <a:off x="694800" y="4407480"/>
            <a:ext cx="535788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u="none" strike="noStrike">
                <a:solidFill>
                  <a:srgbClr val="13252C"/>
                </a:solidFill>
                <a:effectLst/>
                <a:uFillTx/>
                <a:latin typeface="Calibri"/>
                <a:ea typeface="Calibri"/>
              </a:rPr>
              <a:t>Insurance.  </a:t>
            </a:r>
            <a:r>
              <a:rPr lang="en-US" sz="1000" b="0" u="none" strike="noStrike">
                <a:solidFill>
                  <a:srgbClr val="31525C"/>
                </a:solidFill>
                <a:effectLst/>
                <a:uFillTx/>
                <a:latin typeface="Calibri"/>
                <a:ea typeface="Calibri"/>
              </a:rPr>
              <a:t>compulsory motor and health, the bulk of a ~SAR 71bn market (2025)</a:t>
            </a:r>
            <a:endParaRPr lang="en-GB" sz="1000" b="0" u="none" strike="noStrike">
              <a:solidFill>
                <a:srgbClr val="000000"/>
              </a:solidFill>
              <a:effectLst/>
              <a:uFillTx/>
              <a:latin typeface="Arial"/>
            </a:endParaRPr>
          </a:p>
        </p:txBody>
      </p:sp>
      <p:sp>
        <p:nvSpPr>
          <p:cNvPr id="187" name="Shape 18"/>
          <p:cNvSpPr/>
          <p:nvPr/>
        </p:nvSpPr>
        <p:spPr>
          <a:xfrm>
            <a:off x="502920" y="5074920"/>
            <a:ext cx="5668920" cy="603000"/>
          </a:xfrm>
          <a:prstGeom prst="roundRect">
            <a:avLst>
              <a:gd name="adj" fmla="val 9091"/>
            </a:avLst>
          </a:prstGeom>
          <a:solidFill>
            <a:srgbClr val="EAF0F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88" name="Shape 19"/>
          <p:cNvSpPr/>
          <p:nvPr/>
        </p:nvSpPr>
        <p:spPr>
          <a:xfrm>
            <a:off x="502920" y="5074920"/>
            <a:ext cx="63720" cy="603000"/>
          </a:xfrm>
          <a:prstGeom prst="rect">
            <a:avLst/>
          </a:prstGeom>
          <a:solidFill>
            <a:srgbClr val="C29A4B"/>
          </a:solidFill>
          <a:ln w="12700">
            <a:solidFill>
              <a:srgbClr val="333333"/>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189" name="Text 20"/>
          <p:cNvSpPr/>
          <p:nvPr/>
        </p:nvSpPr>
        <p:spPr>
          <a:xfrm>
            <a:off x="694800" y="5093280"/>
            <a:ext cx="535788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u="none" strike="noStrike">
                <a:solidFill>
                  <a:srgbClr val="13252C"/>
                </a:solidFill>
                <a:effectLst/>
                <a:uFillTx/>
                <a:latin typeface="Calibri"/>
                <a:ea typeface="Calibri"/>
              </a:rPr>
              <a:t>School fees, the car, purchases.  </a:t>
            </a:r>
            <a:r>
              <a:rPr lang="en-US" sz="1000" b="0" u="none" strike="noStrike">
                <a:solidFill>
                  <a:srgbClr val="31525C"/>
                </a:solidFill>
                <a:effectLst/>
                <a:uFillTx/>
                <a:latin typeface="Calibri"/>
                <a:ea typeface="Calibri"/>
              </a:rPr>
              <a:t>instalments and BNPL (Tabby ~15m users across its markets, Tamara's Study-Now-Pay-Later)</a:t>
            </a:r>
            <a:endParaRPr lang="en-GB" sz="1000" b="0" u="none" strike="noStrike">
              <a:solidFill>
                <a:srgbClr val="000000"/>
              </a:solidFill>
              <a:effectLst/>
              <a:uFillTx/>
              <a:latin typeface="Arial"/>
            </a:endParaRPr>
          </a:p>
        </p:txBody>
      </p:sp>
      <p:sp>
        <p:nvSpPr>
          <p:cNvPr id="190" name="Shape 21"/>
          <p:cNvSpPr/>
          <p:nvPr/>
        </p:nvSpPr>
        <p:spPr>
          <a:xfrm>
            <a:off x="6400800" y="2030040"/>
            <a:ext cx="5348880" cy="3794400"/>
          </a:xfrm>
          <a:prstGeom prst="roundRect">
            <a:avLst>
              <a:gd name="adj" fmla="val 2892"/>
            </a:avLst>
          </a:prstGeom>
          <a:solidFill>
            <a:srgbClr val="13252C"/>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191" name="Text 22"/>
          <p:cNvSpPr/>
          <p:nvPr/>
        </p:nvSpPr>
        <p:spPr>
          <a:xfrm>
            <a:off x="6675120" y="2212920"/>
            <a:ext cx="48459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600" b="1" u="none" strike="noStrike">
                <a:solidFill>
                  <a:srgbClr val="D8B978"/>
                </a:solidFill>
                <a:effectLst/>
                <a:uFillTx/>
                <a:latin typeface="Cambria"/>
                <a:ea typeface="Cambria"/>
              </a:rPr>
              <a:t>The payoff: coup-proofing</a:t>
            </a:r>
            <a:endParaRPr lang="en-GB" sz="1600" b="0" u="none" strike="noStrike">
              <a:solidFill>
                <a:srgbClr val="000000"/>
              </a:solidFill>
              <a:effectLst/>
              <a:uFillTx/>
              <a:latin typeface="Arial"/>
            </a:endParaRPr>
          </a:p>
        </p:txBody>
      </p:sp>
      <p:sp>
        <p:nvSpPr>
          <p:cNvPr id="192" name="Text 23"/>
          <p:cNvSpPr/>
          <p:nvPr/>
        </p:nvSpPr>
        <p:spPr>
          <a:xfrm>
            <a:off x="6675120" y="2651760"/>
            <a:ext cx="4845960" cy="2285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10000"/>
              </a:lnSpc>
              <a:tabLst>
                <a:tab pos="0" algn="l"/>
              </a:tabLst>
            </a:pPr>
            <a:r>
              <a:rPr lang="en-US" sz="1250" b="1" u="none" strike="noStrike">
                <a:solidFill>
                  <a:srgbClr val="FFFFFF"/>
                </a:solidFill>
                <a:effectLst/>
                <a:uFillTx/>
                <a:latin typeface="Calibri"/>
                <a:ea typeface="Calibri"/>
              </a:rPr>
              <a:t>A financialised soldier has more to lose from disorder. </a:t>
            </a:r>
            <a:r>
              <a:rPr lang="en-US" sz="1250" b="0" u="none" strike="noStrike">
                <a:solidFill>
                  <a:srgbClr val="D6E2E4"/>
                </a:solidFill>
                <a:effectLst/>
                <a:uFillTx/>
                <a:latin typeface="Calibri"/>
                <a:ea typeface="Calibri"/>
              </a:rPr>
              <a:t>His home, savings, salary and pension are all claims on the same system. Moving against it, or seizing and selling the oil, would wreck his own financial future, so he would face a short-term loss many would be reluctant to take. Loyalty is no longer bought with a handout, it is capitalised. Financialisation may reinforce coup-proofing by binding military households to state-managed financial circuits more cheaply than coercion, and it repositions the citizen from a claimant on the state into an indebted, self-managing subject who has to protect the order that holds his money.</a:t>
            </a:r>
            <a:endParaRPr lang="en-GB" sz="1250" b="0" u="none" strike="noStrike">
              <a:solidFill>
                <a:srgbClr val="000000"/>
              </a:solidFill>
              <a:effectLst/>
              <a:uFillTx/>
              <a:latin typeface="Arial"/>
            </a:endParaRPr>
          </a:p>
        </p:txBody>
      </p:sp>
      <p:sp>
        <p:nvSpPr>
          <p:cNvPr id="193" name="Shape 24"/>
          <p:cNvSpPr/>
          <p:nvPr/>
        </p:nvSpPr>
        <p:spPr>
          <a:xfrm>
            <a:off x="6675120" y="4955760"/>
            <a:ext cx="4800600" cy="360"/>
          </a:xfrm>
          <a:prstGeom prst="line">
            <a:avLst/>
          </a:prstGeom>
          <a:ln w="12700">
            <a:solidFill>
              <a:srgbClr val="C29A4B"/>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GB" sz="1800" b="0" u="none" strike="noStrike">
              <a:solidFill>
                <a:srgbClr val="000000"/>
              </a:solidFill>
              <a:effectLst/>
              <a:uFillTx/>
              <a:latin typeface="Arial"/>
            </a:endParaRPr>
          </a:p>
        </p:txBody>
      </p:sp>
      <p:sp>
        <p:nvSpPr>
          <p:cNvPr id="194" name="Text 25"/>
          <p:cNvSpPr/>
          <p:nvPr/>
        </p:nvSpPr>
        <p:spPr>
          <a:xfrm>
            <a:off x="6675120" y="5056560"/>
            <a:ext cx="480024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600" b="1" i="1" u="none" strike="noStrike">
                <a:solidFill>
                  <a:srgbClr val="D8B978"/>
                </a:solidFill>
                <a:effectLst/>
                <a:uFillTx/>
                <a:latin typeface="Cambria"/>
                <a:ea typeface="Cambria"/>
              </a:rPr>
              <a:t>Loyalty is capitalised, not bought.</a:t>
            </a:r>
            <a:endParaRPr lang="en-GB" sz="1600" b="0" u="none" strike="noStrike">
              <a:solidFill>
                <a:srgbClr val="000000"/>
              </a:solidFill>
              <a:effectLst/>
              <a:uFillTx/>
              <a:latin typeface="Arial"/>
            </a:endParaRPr>
          </a:p>
        </p:txBody>
      </p:sp>
      <p:sp>
        <p:nvSpPr>
          <p:cNvPr id="195" name="Text 26"/>
          <p:cNvSpPr/>
          <p:nvPr/>
        </p:nvSpPr>
        <p:spPr>
          <a:xfrm>
            <a:off x="6675120" y="5477400"/>
            <a:ext cx="48002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60" b="0" u="none" strike="noStrike">
                <a:solidFill>
                  <a:srgbClr val="CADCDD"/>
                </a:solidFill>
                <a:effectLst/>
                <a:uFillTx/>
                <a:latin typeface="Calibri"/>
                <a:ea typeface="Calibri"/>
              </a:rPr>
              <a:t>Household debt ~31.6% of GDP (broad measure)  ·  85% of payments electronic  ·  the whole household drawn in.</a:t>
            </a:r>
            <a:endParaRPr lang="en-GB" sz="960" b="0" u="none" strike="noStrike">
              <a:solidFill>
                <a:srgbClr val="000000"/>
              </a:solidFill>
              <a:effectLst/>
              <a:uFillTx/>
              <a:latin typeface="Arial"/>
            </a:endParaRPr>
          </a:p>
        </p:txBody>
      </p:sp>
      <p:sp>
        <p:nvSpPr>
          <p:cNvPr id="196" name="Text 27"/>
          <p:cNvSpPr/>
          <p:nvPr/>
        </p:nvSpPr>
        <p:spPr>
          <a:xfrm>
            <a:off x="502920" y="594360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i="1" u="none" strike="noStrike">
                <a:solidFill>
                  <a:srgbClr val="5B6D74"/>
                </a:solidFill>
                <a:effectLst/>
                <a:uFillTx/>
                <a:latin typeface="Calibri"/>
                <a:ea typeface="Calibri"/>
              </a:rPr>
              <a:t>Sources. GOSI/Hassana (2021 PPA merger; ~SAR 1.2tn); REDF/Sakani; Insurance Authority/SAMA (compulsory lines); Tabby/Tamara (2025-26); SAMA (e-payments 85%); household debt ~31.6% of GDP on a broad measure, narrower measures much lower. The coup-proofing synthesis is the author's argument.</a:t>
            </a:r>
            <a:endParaRPr lang="en-GB" sz="850" b="0" u="none" strike="noStrike">
              <a:solidFill>
                <a:srgbClr val="000000"/>
              </a:solidFill>
              <a:effectLst/>
              <a:uFillTx/>
              <a:latin typeface="Arial"/>
            </a:endParaRPr>
          </a:p>
        </p:txBody>
      </p:sp>
      <p:sp>
        <p:nvSpPr>
          <p:cNvPr id="197" name="Text 28"/>
          <p:cNvSpPr/>
          <p:nvPr/>
        </p:nvSpPr>
        <p:spPr>
          <a:xfrm>
            <a:off x="502920" y="6473880"/>
            <a:ext cx="82292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5B6D74"/>
                </a:solidFill>
                <a:effectLst/>
                <a:uFillTx/>
                <a:latin typeface="Calibri"/>
                <a:ea typeface="Calibri"/>
              </a:rPr>
              <a:t>From Importer to Integrator</a:t>
            </a:r>
            <a:r>
              <a:rPr lang="en-US" sz="900" b="0" u="none" strike="noStrike">
                <a:solidFill>
                  <a:srgbClr val="5B6D74"/>
                </a:solidFill>
                <a:effectLst/>
                <a:uFillTx/>
                <a:latin typeface="Calibri"/>
                <a:ea typeface="Calibri"/>
              </a:rPr>
              <a:t>   ·   CJRES 2026, St Catharine's College</a:t>
            </a:r>
            <a:endParaRPr lang="en-GB" sz="900" b="0" u="none" strike="noStrike">
              <a:solidFill>
                <a:srgbClr val="000000"/>
              </a:solidFill>
              <a:effectLst/>
              <a:uFillTx/>
              <a:latin typeface="Arial"/>
            </a:endParaRPr>
          </a:p>
        </p:txBody>
      </p:sp>
      <p:sp>
        <p:nvSpPr>
          <p:cNvPr id="198" name="Text 29"/>
          <p:cNvSpPr/>
          <p:nvPr/>
        </p:nvSpPr>
        <p:spPr>
          <a:xfrm>
            <a:off x="11338560" y="647388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u="none" strike="noStrike">
                <a:solidFill>
                  <a:srgbClr val="5B6D74"/>
                </a:solidFill>
                <a:effectLst/>
                <a:uFillTx/>
                <a:latin typeface="Calibri"/>
                <a:ea typeface="Calibri"/>
              </a:rPr>
              <a:t>8</a:t>
            </a:r>
            <a:endParaRPr lang="en-GB" sz="900" b="0" u="none" strike="noStrike">
              <a:solidFill>
                <a:srgbClr val="000000"/>
              </a:solidFill>
              <a:effectLst/>
              <a:uFillTx/>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9" name="Text 0"/>
          <p:cNvSpPr/>
          <p:nvPr/>
        </p:nvSpPr>
        <p:spPr>
          <a:xfrm>
            <a:off x="502920" y="42048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spc="201">
                <a:solidFill>
                  <a:srgbClr val="C29A4B"/>
                </a:solidFill>
                <a:effectLst/>
                <a:uFillTx/>
                <a:latin typeface="Calibri"/>
                <a:ea typeface="Calibri"/>
              </a:rPr>
              <a:t>MECHANISM 3</a:t>
            </a:r>
            <a:endParaRPr lang="en-GB" sz="1100" b="0" u="none" strike="noStrike">
              <a:solidFill>
                <a:srgbClr val="000000"/>
              </a:solidFill>
              <a:effectLst/>
              <a:uFillTx/>
              <a:latin typeface="Arial"/>
            </a:endParaRPr>
          </a:p>
        </p:txBody>
      </p:sp>
      <p:sp>
        <p:nvSpPr>
          <p:cNvPr id="200" name="Shape 1"/>
          <p:cNvSpPr/>
          <p:nvPr/>
        </p:nvSpPr>
        <p:spPr>
          <a:xfrm>
            <a:off x="11109960" y="384120"/>
            <a:ext cx="511560" cy="511560"/>
          </a:xfrm>
          <a:prstGeom prst="ellipse">
            <a:avLst/>
          </a:prstGeom>
          <a:solidFill>
            <a:srgbClr val="13252C"/>
          </a:solidFill>
          <a:ln w="2540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201" name="Text 2"/>
          <p:cNvSpPr/>
          <p:nvPr/>
        </p:nvSpPr>
        <p:spPr>
          <a:xfrm>
            <a:off x="11109960" y="384120"/>
            <a:ext cx="511560" cy="511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100" b="1" u="none" strike="noStrike">
                <a:solidFill>
                  <a:srgbClr val="D8B978"/>
                </a:solidFill>
                <a:effectLst/>
                <a:uFillTx/>
                <a:latin typeface="Cambria"/>
                <a:ea typeface="Cambria"/>
              </a:rPr>
              <a:t>3</a:t>
            </a:r>
            <a:endParaRPr lang="en-GB" sz="2100" b="0" u="none" strike="noStrike">
              <a:solidFill>
                <a:srgbClr val="000000"/>
              </a:solidFill>
              <a:effectLst/>
              <a:uFillTx/>
              <a:latin typeface="Arial"/>
            </a:endParaRPr>
          </a:p>
        </p:txBody>
      </p:sp>
      <p:sp>
        <p:nvSpPr>
          <p:cNvPr id="202" name="Text 3"/>
          <p:cNvSpPr/>
          <p:nvPr/>
        </p:nvSpPr>
        <p:spPr>
          <a:xfrm>
            <a:off x="502920" y="731520"/>
            <a:ext cx="1115532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500" b="1" u="none" strike="noStrike">
                <a:solidFill>
                  <a:srgbClr val="13252C"/>
                </a:solidFill>
                <a:effectLst/>
                <a:uFillTx/>
                <a:latin typeface="Cambria"/>
                <a:ea typeface="Cambria"/>
              </a:rPr>
              <a:t>Defence as an asset class</a:t>
            </a:r>
            <a:endParaRPr lang="en-GB" sz="2500" b="0" u="none" strike="noStrike">
              <a:solidFill>
                <a:srgbClr val="000000"/>
              </a:solidFill>
              <a:effectLst/>
              <a:uFillTx/>
              <a:latin typeface="Arial"/>
            </a:endParaRPr>
          </a:p>
        </p:txBody>
      </p:sp>
      <p:sp>
        <p:nvSpPr>
          <p:cNvPr id="203" name="Text 4"/>
          <p:cNvSpPr/>
          <p:nvPr/>
        </p:nvSpPr>
        <p:spPr>
          <a:xfrm>
            <a:off x="502920" y="1481400"/>
            <a:ext cx="112467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1300" b="1" u="none" strike="noStrike">
                <a:solidFill>
                  <a:srgbClr val="C29A4B"/>
                </a:solidFill>
                <a:effectLst/>
                <a:uFillTx/>
                <a:latin typeface="Calibri"/>
                <a:ea typeface="Calibri"/>
              </a:rPr>
              <a:t>Follow the money. </a:t>
            </a:r>
            <a:r>
              <a:rPr lang="en-US" sz="1300" b="0" u="none" strike="noStrike">
                <a:solidFill>
                  <a:srgbClr val="1C2B31"/>
                </a:solidFill>
                <a:effectLst/>
                <a:uFillTx/>
                <a:latin typeface="Calibri"/>
                <a:ea typeface="Calibri"/>
              </a:rPr>
              <a:t>No defence firm is listed, so value comes from the state's balance sheet, not a share price. It is made an asset three ways.</a:t>
            </a:r>
            <a:endParaRPr lang="en-GB" sz="1300" b="0" u="none" strike="noStrike">
              <a:solidFill>
                <a:srgbClr val="000000"/>
              </a:solidFill>
              <a:effectLst/>
              <a:uFillTx/>
              <a:latin typeface="Arial"/>
            </a:endParaRPr>
          </a:p>
        </p:txBody>
      </p:sp>
      <p:sp>
        <p:nvSpPr>
          <p:cNvPr id="204" name="Shape 5"/>
          <p:cNvSpPr/>
          <p:nvPr/>
        </p:nvSpPr>
        <p:spPr>
          <a:xfrm>
            <a:off x="502920" y="2011680"/>
            <a:ext cx="11246760" cy="1188360"/>
          </a:xfrm>
          <a:prstGeom prst="roundRect">
            <a:avLst>
              <a:gd name="adj" fmla="val 7692"/>
            </a:avLst>
          </a:prstGeom>
          <a:solidFill>
            <a:srgbClr val="EAF0F1"/>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205" name="Shape 6"/>
          <p:cNvSpPr/>
          <p:nvPr/>
        </p:nvSpPr>
        <p:spPr>
          <a:xfrm>
            <a:off x="777240" y="2331720"/>
            <a:ext cx="548280" cy="548280"/>
          </a:xfrm>
          <a:prstGeom prst="ellipse">
            <a:avLst/>
          </a:prstGeom>
          <a:solidFill>
            <a:srgbClr val="13252C"/>
          </a:solidFill>
          <a:ln w="2540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206" name="Text 7"/>
          <p:cNvSpPr/>
          <p:nvPr/>
        </p:nvSpPr>
        <p:spPr>
          <a:xfrm>
            <a:off x="777240" y="2331720"/>
            <a:ext cx="548280" cy="548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000" b="1" u="none" strike="noStrike">
                <a:solidFill>
                  <a:srgbClr val="D8B978"/>
                </a:solidFill>
                <a:effectLst/>
                <a:uFillTx/>
                <a:latin typeface="Cambria"/>
                <a:ea typeface="Cambria"/>
              </a:rPr>
              <a:t>1</a:t>
            </a:r>
            <a:endParaRPr lang="en-GB" sz="2000" b="0" u="none" strike="noStrike">
              <a:solidFill>
                <a:srgbClr val="000000"/>
              </a:solidFill>
              <a:effectLst/>
              <a:uFillTx/>
              <a:latin typeface="Arial"/>
            </a:endParaRPr>
          </a:p>
        </p:txBody>
      </p:sp>
      <p:sp>
        <p:nvSpPr>
          <p:cNvPr id="207" name="Text 8"/>
          <p:cNvSpPr/>
          <p:nvPr/>
        </p:nvSpPr>
        <p:spPr>
          <a:xfrm>
            <a:off x="1554480" y="2176200"/>
            <a:ext cx="310860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500" b="1" u="none" strike="noStrike">
                <a:solidFill>
                  <a:srgbClr val="13252C"/>
                </a:solidFill>
                <a:effectLst/>
                <a:uFillTx/>
                <a:latin typeface="Cambria"/>
                <a:ea typeface="Cambria"/>
              </a:rPr>
              <a:t>Joint ventures</a:t>
            </a:r>
            <a:endParaRPr lang="en-GB" sz="1500" b="0" u="none" strike="noStrike">
              <a:solidFill>
                <a:srgbClr val="000000"/>
              </a:solidFill>
              <a:effectLst/>
              <a:uFillTx/>
              <a:latin typeface="Arial"/>
            </a:endParaRPr>
          </a:p>
        </p:txBody>
      </p:sp>
      <p:sp>
        <p:nvSpPr>
          <p:cNvPr id="208" name="Text 9"/>
          <p:cNvSpPr/>
          <p:nvPr/>
        </p:nvSpPr>
        <p:spPr>
          <a:xfrm>
            <a:off x="4754880" y="2130480"/>
            <a:ext cx="6811920" cy="959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4000"/>
              </a:lnSpc>
              <a:tabLst>
                <a:tab pos="0" algn="l"/>
              </a:tabLst>
            </a:pPr>
            <a:r>
              <a:rPr lang="en-US" sz="1100" b="0" u="none" strike="noStrike">
                <a:solidFill>
                  <a:srgbClr val="1C2B31"/>
                </a:solidFill>
                <a:effectLst/>
                <a:uFillTx/>
                <a:latin typeface="Calibri"/>
                <a:ea typeface="Calibri"/>
              </a:rPr>
              <a:t>SAMI's operating divisions are joint ventures with foreign primes, Navantia, GDLS, Airbus, MBDA, Lockheed, L3Harris, Thales. Capability is packaged as co-owned corporate equity vehicles, financed and booked as assets, rather than bought off the shelf.</a:t>
            </a:r>
            <a:endParaRPr lang="en-GB" sz="1100" b="0" u="none" strike="noStrike">
              <a:solidFill>
                <a:srgbClr val="000000"/>
              </a:solidFill>
              <a:effectLst/>
              <a:uFillTx/>
              <a:latin typeface="Arial"/>
            </a:endParaRPr>
          </a:p>
        </p:txBody>
      </p:sp>
      <p:sp>
        <p:nvSpPr>
          <p:cNvPr id="209" name="Shape 10"/>
          <p:cNvSpPr/>
          <p:nvPr/>
        </p:nvSpPr>
        <p:spPr>
          <a:xfrm>
            <a:off x="502920" y="3337560"/>
            <a:ext cx="11246760" cy="1188360"/>
          </a:xfrm>
          <a:prstGeom prst="roundRect">
            <a:avLst>
              <a:gd name="adj" fmla="val 7692"/>
            </a:avLst>
          </a:prstGeom>
          <a:solidFill>
            <a:srgbClr val="EAF0F1"/>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210" name="Shape 11"/>
          <p:cNvSpPr/>
          <p:nvPr/>
        </p:nvSpPr>
        <p:spPr>
          <a:xfrm>
            <a:off x="777240" y="3657600"/>
            <a:ext cx="548280" cy="548280"/>
          </a:xfrm>
          <a:prstGeom prst="ellipse">
            <a:avLst/>
          </a:prstGeom>
          <a:solidFill>
            <a:srgbClr val="13252C"/>
          </a:solidFill>
          <a:ln w="2540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211" name="Text 12"/>
          <p:cNvSpPr/>
          <p:nvPr/>
        </p:nvSpPr>
        <p:spPr>
          <a:xfrm>
            <a:off x="777240" y="3657600"/>
            <a:ext cx="548280" cy="548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000" b="1" u="none" strike="noStrike">
                <a:solidFill>
                  <a:srgbClr val="D8B978"/>
                </a:solidFill>
                <a:effectLst/>
                <a:uFillTx/>
                <a:latin typeface="Cambria"/>
                <a:ea typeface="Cambria"/>
              </a:rPr>
              <a:t>2</a:t>
            </a:r>
            <a:endParaRPr lang="en-GB" sz="2000" b="0" u="none" strike="noStrike">
              <a:solidFill>
                <a:srgbClr val="000000"/>
              </a:solidFill>
              <a:effectLst/>
              <a:uFillTx/>
              <a:latin typeface="Arial"/>
            </a:endParaRPr>
          </a:p>
        </p:txBody>
      </p:sp>
      <p:sp>
        <p:nvSpPr>
          <p:cNvPr id="212" name="Text 13"/>
          <p:cNvSpPr/>
          <p:nvPr/>
        </p:nvSpPr>
        <p:spPr>
          <a:xfrm>
            <a:off x="1554480" y="3502080"/>
            <a:ext cx="310860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500" b="1" u="none" strike="noStrike">
                <a:solidFill>
                  <a:srgbClr val="13252C"/>
                </a:solidFill>
                <a:effectLst/>
                <a:uFillTx/>
                <a:latin typeface="Cambria"/>
                <a:ea typeface="Cambria"/>
              </a:rPr>
              <a:t>SAMI, created and leveraged</a:t>
            </a:r>
            <a:endParaRPr lang="en-GB" sz="1500" b="0" u="none" strike="noStrike">
              <a:solidFill>
                <a:srgbClr val="000000"/>
              </a:solidFill>
              <a:effectLst/>
              <a:uFillTx/>
              <a:latin typeface="Arial"/>
            </a:endParaRPr>
          </a:p>
        </p:txBody>
      </p:sp>
      <p:sp>
        <p:nvSpPr>
          <p:cNvPr id="213" name="Text 14"/>
          <p:cNvSpPr/>
          <p:nvPr/>
        </p:nvSpPr>
        <p:spPr>
          <a:xfrm>
            <a:off x="4754880" y="3456360"/>
            <a:ext cx="6811920" cy="959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4000"/>
              </a:lnSpc>
              <a:tabLst>
                <a:tab pos="0" algn="l"/>
              </a:tabLst>
            </a:pPr>
            <a:r>
              <a:rPr lang="en-US" sz="1100" b="0" u="none" strike="noStrike">
                <a:solidFill>
                  <a:srgbClr val="1C2B31"/>
                </a:solidFill>
                <a:effectLst/>
                <a:uFillTx/>
                <a:latin typeface="Calibri"/>
                <a:ea typeface="Calibri"/>
              </a:rPr>
              <a:t>The state built SAMI (2017) as its PIF champion and had it borrow, ~$1.8bn from three Saudi banks in 2022, a first for the sector. It reports revenue rising to ~$1.44bn but discloses no profit; the value sits on the state's balance sheet and PIF ownership.</a:t>
            </a:r>
            <a:endParaRPr lang="en-GB" sz="1100" b="0" u="none" strike="noStrike">
              <a:solidFill>
                <a:srgbClr val="000000"/>
              </a:solidFill>
              <a:effectLst/>
              <a:uFillTx/>
              <a:latin typeface="Arial"/>
            </a:endParaRPr>
          </a:p>
        </p:txBody>
      </p:sp>
      <p:sp>
        <p:nvSpPr>
          <p:cNvPr id="214" name="Shape 15"/>
          <p:cNvSpPr/>
          <p:nvPr/>
        </p:nvSpPr>
        <p:spPr>
          <a:xfrm>
            <a:off x="502920" y="4663440"/>
            <a:ext cx="11246760" cy="1188360"/>
          </a:xfrm>
          <a:prstGeom prst="roundRect">
            <a:avLst>
              <a:gd name="adj" fmla="val 7692"/>
            </a:avLst>
          </a:prstGeom>
          <a:solidFill>
            <a:srgbClr val="EAF0F1"/>
          </a:solidFill>
          <a:ln w="0">
            <a:noFill/>
          </a:ln>
          <a:effectLst>
            <a:outerShdw blurRad="88920" dist="38160" dir="5400000" algn="bl" rotWithShape="0">
              <a:srgbClr val="000000">
                <a:alpha val="16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000000"/>
              </a:solidFill>
              <a:effectLst/>
              <a:uFillTx/>
              <a:latin typeface="Arial"/>
            </a:endParaRPr>
          </a:p>
        </p:txBody>
      </p:sp>
      <p:sp>
        <p:nvSpPr>
          <p:cNvPr id="215" name="Shape 16"/>
          <p:cNvSpPr/>
          <p:nvPr/>
        </p:nvSpPr>
        <p:spPr>
          <a:xfrm>
            <a:off x="777240" y="4983480"/>
            <a:ext cx="548280" cy="548280"/>
          </a:xfrm>
          <a:prstGeom prst="ellipse">
            <a:avLst/>
          </a:prstGeom>
          <a:solidFill>
            <a:srgbClr val="13252C"/>
          </a:solidFill>
          <a:ln w="25400">
            <a:solidFill>
              <a:srgbClr val="C29A4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sz="1800" b="0" u="none" strike="noStrike">
              <a:solidFill>
                <a:srgbClr val="FFFFFF"/>
              </a:solidFill>
              <a:effectLst/>
              <a:uFillTx/>
              <a:latin typeface="Arial"/>
            </a:endParaRPr>
          </a:p>
        </p:txBody>
      </p:sp>
      <p:sp>
        <p:nvSpPr>
          <p:cNvPr id="216" name="Text 17"/>
          <p:cNvSpPr/>
          <p:nvPr/>
        </p:nvSpPr>
        <p:spPr>
          <a:xfrm>
            <a:off x="777240" y="4983480"/>
            <a:ext cx="548280" cy="548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000" b="1" u="none" strike="noStrike">
                <a:solidFill>
                  <a:srgbClr val="D8B978"/>
                </a:solidFill>
                <a:effectLst/>
                <a:uFillTx/>
                <a:latin typeface="Cambria"/>
                <a:ea typeface="Cambria"/>
              </a:rPr>
              <a:t>3</a:t>
            </a:r>
            <a:endParaRPr lang="en-GB" sz="2000" b="0" u="none" strike="noStrike">
              <a:solidFill>
                <a:srgbClr val="000000"/>
              </a:solidFill>
              <a:effectLst/>
              <a:uFillTx/>
              <a:latin typeface="Arial"/>
            </a:endParaRPr>
          </a:p>
        </p:txBody>
      </p:sp>
      <p:sp>
        <p:nvSpPr>
          <p:cNvPr id="217" name="Text 18"/>
          <p:cNvSpPr/>
          <p:nvPr/>
        </p:nvSpPr>
        <p:spPr>
          <a:xfrm>
            <a:off x="1554480" y="4827960"/>
            <a:ext cx="310860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500" b="1" u="none" strike="noStrike">
                <a:solidFill>
                  <a:srgbClr val="13252C"/>
                </a:solidFill>
                <a:effectLst/>
                <a:uFillTx/>
                <a:latin typeface="Cambria"/>
                <a:ea typeface="Cambria"/>
              </a:rPr>
              <a:t>Listed companies, through contracts</a:t>
            </a:r>
            <a:endParaRPr lang="en-GB" sz="1500" b="0" u="none" strike="noStrike">
              <a:solidFill>
                <a:srgbClr val="000000"/>
              </a:solidFill>
              <a:effectLst/>
              <a:uFillTx/>
              <a:latin typeface="Arial"/>
            </a:endParaRPr>
          </a:p>
        </p:txBody>
      </p:sp>
      <p:sp>
        <p:nvSpPr>
          <p:cNvPr id="218" name="Text 19"/>
          <p:cNvSpPr/>
          <p:nvPr/>
        </p:nvSpPr>
        <p:spPr>
          <a:xfrm>
            <a:off x="4754880" y="4782240"/>
            <a:ext cx="6811920" cy="959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4000"/>
              </a:lnSpc>
              <a:tabLst>
                <a:tab pos="0" algn="l"/>
              </a:tabLst>
            </a:pPr>
            <a:r>
              <a:rPr lang="en-US" sz="1100" b="0" u="none" strike="noStrike">
                <a:solidFill>
                  <a:srgbClr val="1C2B31"/>
                </a:solidFill>
                <a:effectLst/>
                <a:uFillTx/>
                <a:latin typeface="Calibri"/>
                <a:ea typeface="Calibri"/>
              </a:rPr>
              <a:t>Ordinary listed suppliers must disclose their defence contracts under CMA rules, Anmat (MoD IT, SAR 37m), Tibbiyah (National Guard health, SAR 129m), so the defence budget surfaces in the capital market and feeds bank credit. The first defence VC fund, MASNA ($100m, 2026), and the state-run World Defense Show sit on top.</a:t>
            </a:r>
            <a:endParaRPr lang="en-GB" sz="1100" b="0" u="none" strike="noStrike">
              <a:solidFill>
                <a:srgbClr val="000000"/>
              </a:solidFill>
              <a:effectLst/>
              <a:uFillTx/>
              <a:latin typeface="Arial"/>
            </a:endParaRPr>
          </a:p>
        </p:txBody>
      </p:sp>
      <p:sp>
        <p:nvSpPr>
          <p:cNvPr id="219" name="Text 20"/>
          <p:cNvSpPr/>
          <p:nvPr/>
        </p:nvSpPr>
        <p:spPr>
          <a:xfrm>
            <a:off x="502920" y="598932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i="1" u="none" strike="noStrike">
                <a:solidFill>
                  <a:srgbClr val="5B6D74"/>
                </a:solidFill>
                <a:effectLst/>
                <a:uFillTx/>
                <a:latin typeface="Calibri"/>
                <a:ea typeface="Calibri"/>
              </a:rPr>
              <a:t>Sources. SIPRI/Breaking Defense (SAMI revenue); Arab News (2022 bank facilities); Tadawul/Argaam (Anmat Jul 2026, Tibbiyah Jan 2026); Semafor (MASNA, Feb 2026); Al Defaiya (WDS 2026, GAMI-run).</a:t>
            </a:r>
            <a:endParaRPr lang="en-GB" sz="850" b="0" u="none" strike="noStrike">
              <a:solidFill>
                <a:srgbClr val="000000"/>
              </a:solidFill>
              <a:effectLst/>
              <a:uFillTx/>
              <a:latin typeface="Arial"/>
            </a:endParaRPr>
          </a:p>
        </p:txBody>
      </p:sp>
      <p:sp>
        <p:nvSpPr>
          <p:cNvPr id="220" name="Text 21"/>
          <p:cNvSpPr/>
          <p:nvPr/>
        </p:nvSpPr>
        <p:spPr>
          <a:xfrm>
            <a:off x="502920" y="6473880"/>
            <a:ext cx="82292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5B6D74"/>
                </a:solidFill>
                <a:effectLst/>
                <a:uFillTx/>
                <a:latin typeface="Calibri"/>
                <a:ea typeface="Calibri"/>
              </a:rPr>
              <a:t>From Importer to Integrator</a:t>
            </a:r>
            <a:r>
              <a:rPr lang="en-US" sz="900" b="0" u="none" strike="noStrike">
                <a:solidFill>
                  <a:srgbClr val="5B6D74"/>
                </a:solidFill>
                <a:effectLst/>
                <a:uFillTx/>
                <a:latin typeface="Calibri"/>
                <a:ea typeface="Calibri"/>
              </a:rPr>
              <a:t>   ·   CJRES 2026, St Catharine's College</a:t>
            </a:r>
            <a:endParaRPr lang="en-GB" sz="900" b="0" u="none" strike="noStrike">
              <a:solidFill>
                <a:srgbClr val="000000"/>
              </a:solidFill>
              <a:effectLst/>
              <a:uFillTx/>
              <a:latin typeface="Arial"/>
            </a:endParaRPr>
          </a:p>
        </p:txBody>
      </p:sp>
      <p:sp>
        <p:nvSpPr>
          <p:cNvPr id="221" name="Text 22"/>
          <p:cNvSpPr/>
          <p:nvPr/>
        </p:nvSpPr>
        <p:spPr>
          <a:xfrm>
            <a:off x="11338560" y="647388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u="none" strike="noStrike">
                <a:solidFill>
                  <a:srgbClr val="5B6D74"/>
                </a:solidFill>
                <a:effectLst/>
                <a:uFillTx/>
                <a:latin typeface="Calibri"/>
                <a:ea typeface="Calibri"/>
              </a:rPr>
              <a:t>9</a:t>
            </a:r>
            <a:endParaRPr lang="en-GB" sz="900" b="0" u="none" strike="noStrike">
              <a:solidFill>
                <a:srgbClr val="000000"/>
              </a:solidFill>
              <a:effectLst/>
              <a:uFillTx/>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2" name="Text 0"/>
          <p:cNvSpPr/>
          <p:nvPr/>
        </p:nvSpPr>
        <p:spPr>
          <a:xfrm>
            <a:off x="502920" y="42048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u="none" strike="noStrike" spc="201">
                <a:solidFill>
                  <a:srgbClr val="C29A4B"/>
                </a:solidFill>
                <a:effectLst/>
                <a:uFillTx/>
                <a:latin typeface="Calibri"/>
                <a:ea typeface="Calibri"/>
              </a:rPr>
              <a:t>THE GEOGRAPHY · THE NETWORK</a:t>
            </a:r>
            <a:endParaRPr lang="en-GB" sz="1100" b="0" u="none" strike="noStrike">
              <a:solidFill>
                <a:srgbClr val="000000"/>
              </a:solidFill>
              <a:effectLst/>
              <a:uFillTx/>
              <a:latin typeface="Arial"/>
            </a:endParaRPr>
          </a:p>
        </p:txBody>
      </p:sp>
      <p:sp>
        <p:nvSpPr>
          <p:cNvPr id="223" name="Text 1"/>
          <p:cNvSpPr/>
          <p:nvPr/>
        </p:nvSpPr>
        <p:spPr>
          <a:xfrm>
            <a:off x="502920" y="731520"/>
            <a:ext cx="1115532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500" b="1" u="none" strike="noStrike">
                <a:solidFill>
                  <a:srgbClr val="13252C"/>
                </a:solidFill>
                <a:effectLst/>
                <a:uFillTx/>
                <a:latin typeface="Cambria"/>
                <a:ea typeface="Cambria"/>
              </a:rPr>
              <a:t>SAMI's map of the defence ecosystem</a:t>
            </a:r>
            <a:endParaRPr lang="en-GB" sz="2500" b="0" u="none" strike="noStrike">
              <a:solidFill>
                <a:srgbClr val="000000"/>
              </a:solidFill>
              <a:effectLst/>
              <a:uFillTx/>
              <a:latin typeface="Arial"/>
            </a:endParaRPr>
          </a:p>
        </p:txBody>
      </p:sp>
      <p:pic>
        <p:nvPicPr>
          <p:cNvPr id="224" name="Image 0" descr="img/sami_map_final.png"/>
          <p:cNvPicPr/>
          <p:nvPr/>
        </p:nvPicPr>
        <p:blipFill>
          <a:blip r:embed="rId3"/>
          <a:stretch/>
        </p:blipFill>
        <p:spPr>
          <a:xfrm>
            <a:off x="2549160" y="1371600"/>
            <a:ext cx="7092720" cy="4955760"/>
          </a:xfrm>
          <a:prstGeom prst="rect">
            <a:avLst/>
          </a:prstGeom>
          <a:noFill/>
          <a:ln w="0">
            <a:noFill/>
          </a:ln>
        </p:spPr>
      </p:pic>
      <p:sp>
        <p:nvSpPr>
          <p:cNvPr id="225" name="Text 2"/>
          <p:cNvSpPr/>
          <p:nvPr/>
        </p:nvSpPr>
        <p:spPr>
          <a:xfrm>
            <a:off x="502920" y="6364080"/>
            <a:ext cx="111553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i="1" u="none" strike="noStrike">
                <a:solidFill>
                  <a:srgbClr val="5B6D74"/>
                </a:solidFill>
                <a:effectLst/>
                <a:uFillTx/>
                <a:latin typeface="Calibri"/>
                <a:ea typeface="Calibri"/>
              </a:rPr>
              <a:t>SAMI Corporate Presentation, April 2024 (p.3). The bottom row of listed suppliers is added by the author; the rest is SAMI's own diagram.</a:t>
            </a:r>
            <a:endParaRPr lang="en-GB" sz="850" b="0" u="none" strike="noStrike">
              <a:solidFill>
                <a:srgbClr val="000000"/>
              </a:solidFill>
              <a:effectLst/>
              <a:uFillTx/>
              <a:latin typeface="Arial"/>
            </a:endParaRPr>
          </a:p>
        </p:txBody>
      </p:sp>
      <p:sp>
        <p:nvSpPr>
          <p:cNvPr id="226" name="Text 3"/>
          <p:cNvSpPr/>
          <p:nvPr/>
        </p:nvSpPr>
        <p:spPr>
          <a:xfrm>
            <a:off x="502920" y="6473880"/>
            <a:ext cx="82292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00" b="1" u="none" strike="noStrike">
                <a:solidFill>
                  <a:srgbClr val="5B6D74"/>
                </a:solidFill>
                <a:effectLst/>
                <a:uFillTx/>
                <a:latin typeface="Calibri"/>
                <a:ea typeface="Calibri"/>
              </a:rPr>
              <a:t>From Importer to Integrator</a:t>
            </a:r>
            <a:r>
              <a:rPr lang="en-US" sz="900" b="0" u="none" strike="noStrike">
                <a:solidFill>
                  <a:srgbClr val="5B6D74"/>
                </a:solidFill>
                <a:effectLst/>
                <a:uFillTx/>
                <a:latin typeface="Calibri"/>
                <a:ea typeface="Calibri"/>
              </a:rPr>
              <a:t>   ·   CJRES 2026, St Catharine's College</a:t>
            </a:r>
            <a:endParaRPr lang="en-GB" sz="900" b="0" u="none" strike="noStrike">
              <a:solidFill>
                <a:srgbClr val="000000"/>
              </a:solidFill>
              <a:effectLst/>
              <a:uFillTx/>
              <a:latin typeface="Arial"/>
            </a:endParaRPr>
          </a:p>
        </p:txBody>
      </p:sp>
      <p:sp>
        <p:nvSpPr>
          <p:cNvPr id="227" name="Text 4"/>
          <p:cNvSpPr/>
          <p:nvPr/>
        </p:nvSpPr>
        <p:spPr>
          <a:xfrm>
            <a:off x="11338560" y="647388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u="none" strike="noStrike">
                <a:solidFill>
                  <a:srgbClr val="5B6D74"/>
                </a:solidFill>
                <a:effectLst/>
                <a:uFillTx/>
                <a:latin typeface="Calibri"/>
                <a:ea typeface="Calibri"/>
              </a:rPr>
              <a:t>10</a:t>
            </a:r>
            <a:endParaRPr lang="en-GB" sz="900" b="0" u="none" strike="noStrike">
              <a:solidFill>
                <a:srgbClr val="000000"/>
              </a:solidFill>
              <a:effectLst/>
              <a:uFillTx/>
              <a:latin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5001</Words>
  <Application>Microsoft Office PowerPoint</Application>
  <PresentationFormat>Widescreen</PresentationFormat>
  <Paragraphs>250</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Cambria</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Importer to Integrator</dc:title>
  <dc:subject>PptxGenJS Presentation</dc:subject>
  <dc:creator>Ahmed Alqarout</dc:creator>
  <dc:description/>
  <cp:lastModifiedBy>Ahmed Alqarout</cp:lastModifiedBy>
  <cp:revision>9</cp:revision>
  <dcterms:created xsi:type="dcterms:W3CDTF">2026-07-12T11:39:04Z</dcterms:created>
  <dcterms:modified xsi:type="dcterms:W3CDTF">2026-07-13T12:04:00Z</dcterms:modified>
  <dc:language>en-GB</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13</vt:r8>
  </property>
  <property fmtid="{D5CDD505-2E9C-101B-9397-08002B2CF9AE}" pid="3" name="PresentationFormat">
    <vt:lpwstr>On-screen Show (16:9)</vt:lpwstr>
  </property>
  <property fmtid="{D5CDD505-2E9C-101B-9397-08002B2CF9AE}" pid="4" name="Slides">
    <vt:r8>13</vt:r8>
  </property>
</Properties>
</file>