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3" r:id="rId4"/>
    <p:sldId id="274" r:id="rId5"/>
    <p:sldId id="315" r:id="rId6"/>
    <p:sldId id="287" r:id="rId7"/>
    <p:sldId id="275" r:id="rId8"/>
    <p:sldId id="257" r:id="rId9"/>
    <p:sldId id="277" r:id="rId10"/>
    <p:sldId id="258" r:id="rId11"/>
    <p:sldId id="260" r:id="rId12"/>
    <p:sldId id="261" r:id="rId13"/>
    <p:sldId id="271" r:id="rId14"/>
    <p:sldId id="296" r:id="rId15"/>
    <p:sldId id="269" r:id="rId16"/>
    <p:sldId id="272" r:id="rId17"/>
    <p:sldId id="297" r:id="rId18"/>
    <p:sldId id="279" r:id="rId19"/>
    <p:sldId id="263" r:id="rId20"/>
    <p:sldId id="280" r:id="rId21"/>
    <p:sldId id="281" r:id="rId22"/>
    <p:sldId id="292" r:id="rId23"/>
    <p:sldId id="282" r:id="rId24"/>
    <p:sldId id="300" r:id="rId25"/>
    <p:sldId id="293" r:id="rId26"/>
    <p:sldId id="295" r:id="rId27"/>
    <p:sldId id="309" r:id="rId28"/>
    <p:sldId id="312" r:id="rId29"/>
    <p:sldId id="294" r:id="rId30"/>
    <p:sldId id="301" r:id="rId31"/>
    <p:sldId id="302" r:id="rId32"/>
    <p:sldId id="311" r:id="rId33"/>
    <p:sldId id="313" r:id="rId34"/>
    <p:sldId id="265" r:id="rId35"/>
    <p:sldId id="299" r:id="rId36"/>
    <p:sldId id="314" r:id="rId37"/>
    <p:sldId id="298" r:id="rId38"/>
    <p:sldId id="303" r:id="rId39"/>
    <p:sldId id="304" r:id="rId4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77" autoAdjust="0"/>
  </p:normalViewPr>
  <p:slideViewPr>
    <p:cSldViewPr snapToGrid="0">
      <p:cViewPr varScale="1">
        <p:scale>
          <a:sx n="99" d="100"/>
          <a:sy n="99" d="100"/>
        </p:scale>
        <p:origin x="75" y="1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B4AE-D4AB-4978-8A11-910C968807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321701-869B-412B-9C75-CF7A1E11BD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8DFB-E1ED-40BD-9DFC-5CCFF127C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F54D-C297-42C6-8948-A34AD077173A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E76AC6-9823-45C7-B90B-90D4D93EC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7CBD6-8535-418C-A026-9DFA0ED6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2093-ACD5-4E69-92B2-0102FCAD2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23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63331-EA80-4618-B53A-EB08B2C85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BC87AA-CC18-4F01-B8C9-76FF8694D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E6DFA-0BE7-407E-BAF6-8F630AA27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F54D-C297-42C6-8948-A34AD077173A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749A0-D713-4080-AB08-6523985E1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7AF7E-FB4F-4802-B2BD-2418DE725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2093-ACD5-4E69-92B2-0102FCAD2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290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D907A5-A1AA-47E2-97C6-84859C0432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EB8DEB-03CE-450F-B213-CCC4B04CA6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295A2-A009-4D91-A08F-5746B5405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F54D-C297-42C6-8948-A34AD077173A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FE4B5-0FD7-4787-8494-126B3BD93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BCA20-9DB6-4FBD-86AD-811D0F8EF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2093-ACD5-4E69-92B2-0102FCAD2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2083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D2219-C6F1-467C-94EF-96ED692F7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65726-E25F-434D-9A2C-50CAE4796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32F25-CBE3-43B7-A029-A78CAB7D2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F54D-C297-42C6-8948-A34AD077173A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AEA11-A6DB-4519-91D8-9E9BE1917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4B9C39-22A6-4590-B55D-5CF418C7B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2093-ACD5-4E69-92B2-0102FCAD2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158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866A0-3599-46CA-9AFA-FF550A645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03F724-3900-4E68-B6F6-AB701ABB8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AFD4F5-E5D0-4317-9816-743BA685F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F54D-C297-42C6-8948-A34AD077173A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49C0E-5A0D-4672-B32E-B82459ADB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4E4676-B58A-496A-823B-B813C5F35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2093-ACD5-4E69-92B2-0102FCAD2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372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F0DE2-9AA8-43A7-8FD0-23DADCF02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C1B97-3EEC-40BF-8626-C6460442EE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477183-F5CD-4799-AD97-6634D7364D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099E3E-3DC4-4608-B2BA-5387A1A3F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F54D-C297-42C6-8948-A34AD077173A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44A227-0DA9-4693-89BD-8DCAD0549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764313-7E81-4FB9-9791-57B099979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2093-ACD5-4E69-92B2-0102FCAD2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063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F5A0A-7433-4107-BE98-95C8B3226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219530-EECA-4CE2-A642-FA8101FE8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7F6F91-DC7D-48D6-892E-4421EC3BC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5BDB82-DFD9-4667-8A47-0B6294EB67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0BB78E-456C-4CA2-98E6-CD88D58F11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9F3655-6D9D-439B-9532-5E84DAB7E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F54D-C297-42C6-8948-A34AD077173A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43A297-9F24-485E-BCC4-D942985B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254EE7-6779-4E9D-87B1-8C823D914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2093-ACD5-4E69-92B2-0102FCAD2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452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1D4C6-F42B-4411-9136-2EC4F6326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1DBB81-18A6-4D13-A1A1-68ADB21BC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F54D-C297-42C6-8948-A34AD077173A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048BB7-70A0-45D3-B9A3-7D226C7DB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320835-E616-44A8-910E-12993D3C9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2093-ACD5-4E69-92B2-0102FCAD2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33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2895DA-5438-4208-8A93-C7C33CD68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F54D-C297-42C6-8948-A34AD077173A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688859-3B42-43AF-90B4-D1A3D6CF5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E9C3C2-6854-4446-BA8A-AE5D95212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2093-ACD5-4E69-92B2-0102FCAD2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42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AE62B-DF77-45FF-B4D7-AB8C526E4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F4FE8-7179-4F5E-AF20-F7480C581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1C7D8F-1762-470E-87EF-29C99C48E1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C532ED-B9A2-42BD-858C-C0427674F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F54D-C297-42C6-8948-A34AD077173A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392E55-6F3E-43EB-9890-3D9DD063B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F8B54-E74E-4193-AFA1-BBD01257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2093-ACD5-4E69-92B2-0102FCAD2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165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87059-2E64-4CEB-B33B-3EE5443F9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F6115A-6615-47D8-926F-C37FB88CC9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FB684B-CF46-409E-9A64-8C6CE71EDC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73A8E3-1587-476D-82E5-18C19F60D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F54D-C297-42C6-8948-A34AD077173A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E28457-C6A7-426C-97E1-55AFA4E6E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AF54E4-1FBC-436D-B9D4-FB79224E3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2093-ACD5-4E69-92B2-0102FCAD2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241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5957DC-5D10-43EF-A603-DEE792BEF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C8FEB7-5B0F-480A-8CF5-E624AF788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2FF5C-580F-4C0B-86DA-93A989F510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4F54D-C297-42C6-8948-A34AD077173A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DA54D8-F9E3-45D3-B8C2-F7F2CFBD6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C775C-57C2-46CD-96AB-D7EC6A5B6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12093-ACD5-4E69-92B2-0102FCAD2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172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epsjournal.org.uk/index.php/EPSJ/article/view/242" TargetMode="External"/><Relationship Id="rId2" Type="http://schemas.openxmlformats.org/officeDocument/2006/relationships/hyperlink" Target="http://www.prism.uct.ac.za/prism/Working-Paper-Serie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deas.repec.org/p/uwe/wpaper/0907.html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BF840-AC06-4611-BC93-F23E888629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Re-Restructuring of the International Arms Industry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C9CAC0-D59D-4E52-BB72-ECF2248F58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J Paul Dunne, PRISM, UCT</a:t>
            </a:r>
          </a:p>
        </p:txBody>
      </p:sp>
    </p:spTree>
    <p:extLst>
      <p:ext uri="{BB962C8B-B14F-4D97-AF65-F5344CB8AC3E}">
        <p14:creationId xmlns:p14="http://schemas.microsoft.com/office/powerpoint/2010/main" val="1431122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7A988-A47E-4D95-A656-E519C0CB8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After RMA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B91BA-2ADD-4DB2-A239-52E952F76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Cybersecurity recognised as important issue</a:t>
            </a:r>
          </a:p>
          <a:p>
            <a:r>
              <a:rPr lang="en-GB" dirty="0"/>
              <a:t>Private security firms –conflict roles</a:t>
            </a:r>
          </a:p>
          <a:p>
            <a:r>
              <a:rPr lang="en-GB" dirty="0"/>
              <a:t>Early 2010 recognition need to consider civil technology developments –US govt spending review and end of US conflicts. </a:t>
            </a:r>
          </a:p>
          <a:p>
            <a:r>
              <a:rPr lang="en-GB" dirty="0"/>
              <a:t>Cuts in conventional, but recognise threats</a:t>
            </a:r>
          </a:p>
          <a:p>
            <a:r>
              <a:rPr lang="en-GB" dirty="0"/>
              <a:t>Third offset strategy developed.</a:t>
            </a:r>
          </a:p>
          <a:p>
            <a:pPr lvl="1"/>
            <a:r>
              <a:rPr lang="en-GB" dirty="0"/>
              <a:t> Apply emerging and disruptive technologies in innovative ways.  Artificial intelligence, autonomous systems</a:t>
            </a:r>
          </a:p>
          <a:p>
            <a:pPr lvl="1"/>
            <a:r>
              <a:rPr lang="en-GB" dirty="0"/>
              <a:t>(Second in 70s –network centric; first in 50s –tactical nuclear)</a:t>
            </a:r>
          </a:p>
        </p:txBody>
      </p:sp>
    </p:spTree>
    <p:extLst>
      <p:ext uri="{BB962C8B-B14F-4D97-AF65-F5344CB8AC3E}">
        <p14:creationId xmlns:p14="http://schemas.microsoft.com/office/powerpoint/2010/main" val="1601921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7A988-A47E-4D95-A656-E519C0CB8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Transformation 2015-26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B91BA-2ADD-4DB2-A239-52E952F76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Striking changes from 2015</a:t>
            </a:r>
          </a:p>
          <a:p>
            <a:r>
              <a:rPr lang="en-GB" dirty="0"/>
              <a:t>2015-6 Ashton Carter Sec of Def links with Silicon Valley; Defence Innovation Unit Experimental (</a:t>
            </a:r>
            <a:r>
              <a:rPr lang="en-GB" dirty="0" err="1"/>
              <a:t>DIUx</a:t>
            </a:r>
            <a:r>
              <a:rPr lang="en-GB" dirty="0"/>
              <a:t>); CSO defence innovation board. Visits companies </a:t>
            </a:r>
            <a:r>
              <a:rPr lang="en-GB" dirty="0" err="1"/>
              <a:t>inc</a:t>
            </a:r>
            <a:r>
              <a:rPr lang="en-GB" dirty="0"/>
              <a:t> Alphabet and Google </a:t>
            </a:r>
          </a:p>
          <a:p>
            <a:r>
              <a:rPr lang="en-GB" dirty="0"/>
              <a:t>2017 Trump Admin: return to major invest conventional. </a:t>
            </a:r>
          </a:p>
          <a:p>
            <a:pPr lvl="1"/>
            <a:r>
              <a:rPr lang="en-GB" dirty="0"/>
              <a:t>Stops Third Offset–but spirit remained; Recognition importance cloud computing cyber security; DIB not ready for threats</a:t>
            </a:r>
          </a:p>
          <a:p>
            <a:pPr marL="0" indent="0">
              <a:buNone/>
            </a:pPr>
            <a:r>
              <a:rPr lang="en-GB" dirty="0"/>
              <a:t>2018 </a:t>
            </a:r>
            <a:r>
              <a:rPr lang="en-GB" dirty="0" err="1"/>
              <a:t>DiUx</a:t>
            </a:r>
            <a:r>
              <a:rPr lang="en-GB" dirty="0"/>
              <a:t> made permanent, changed name to DIU: accelerate AI machine learning etc for security needs</a:t>
            </a:r>
          </a:p>
          <a:p>
            <a:r>
              <a:rPr lang="en-GB" dirty="0"/>
              <a:t>Another DoD unit, JAIC (Joint Artificial Intelligence Unit) unit: DoD: accelerate AI capability –adopt techniques developed in commercial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9046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7A988-A47E-4D95-A656-E519C0CB8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B91BA-2ADD-4DB2-A239-52E952F76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2019-20 National Security Commission on Artificial Intelligence (NSCAI) set up: </a:t>
            </a:r>
          </a:p>
          <a:p>
            <a:pPr lvl="1"/>
            <a:r>
              <a:rPr lang="en-GB" dirty="0"/>
              <a:t>to make recommendations to meet AI, machine learning needs for security. </a:t>
            </a:r>
          </a:p>
          <a:p>
            <a:pPr lvl="1"/>
            <a:r>
              <a:rPr lang="en-GB" dirty="0"/>
              <a:t>Recognise need different approach.</a:t>
            </a:r>
          </a:p>
          <a:p>
            <a:r>
              <a:rPr lang="en-GB" dirty="0"/>
              <a:t> JEDI cloud contract awarded to Microsoft –Amazon legal action –delayed</a:t>
            </a:r>
          </a:p>
          <a:p>
            <a:pPr lvl="1"/>
            <a:r>
              <a:rPr lang="en-GB" dirty="0"/>
              <a:t>JADC2</a:t>
            </a:r>
          </a:p>
          <a:p>
            <a:pPr lvl="1"/>
            <a:r>
              <a:rPr lang="en-GB" dirty="0"/>
              <a:t>NSF (National Science Foundation) restructuring approved –China threat –security and economic competitiveness/leadership</a:t>
            </a:r>
          </a:p>
          <a:p>
            <a:pPr lvl="1"/>
            <a:r>
              <a:rPr lang="en-GB" dirty="0"/>
              <a:t>Techinquiry.org report –former Google scientist. Illustrated links new tech and DoD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6787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46199-649C-4C70-B140-A7C6090D6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Transformation 2021-5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7BD42-C7E1-478C-93FD-0C7CFDC4C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GB" dirty="0"/>
          </a:p>
          <a:p>
            <a:pPr lvl="1"/>
            <a:r>
              <a:rPr lang="en-GB" dirty="0"/>
              <a:t>All represents real change in attitude</a:t>
            </a:r>
          </a:p>
          <a:p>
            <a:pPr lvl="1"/>
            <a:r>
              <a:rPr lang="en-GB" dirty="0"/>
              <a:t>National Security </a:t>
            </a:r>
            <a:r>
              <a:rPr lang="en-GB" dirty="0" err="1"/>
              <a:t>Commision</a:t>
            </a:r>
            <a:r>
              <a:rPr lang="en-GB" dirty="0"/>
              <a:t> on AI (NSCAI) final report</a:t>
            </a:r>
          </a:p>
          <a:p>
            <a:pPr lvl="1"/>
            <a:r>
              <a:rPr lang="en-GB" dirty="0"/>
              <a:t>Biden infrastructure plan: Major new funding public/private research centres</a:t>
            </a:r>
          </a:p>
          <a:p>
            <a:pPr lvl="1"/>
            <a:r>
              <a:rPr lang="en-GB" dirty="0"/>
              <a:t>JEDI cancelled but new initiative promised with more companies involved,</a:t>
            </a:r>
          </a:p>
          <a:p>
            <a:pPr lvl="1"/>
            <a:r>
              <a:rPr lang="en-GB" dirty="0"/>
              <a:t>JWCC program as replacement $9b 2022, multiple cloud providers</a:t>
            </a:r>
          </a:p>
          <a:p>
            <a:pPr lvl="1"/>
            <a:r>
              <a:rPr lang="en-GB" dirty="0"/>
              <a:t>Amazon/Microsoft/Google/Oracle awarded</a:t>
            </a:r>
          </a:p>
          <a:p>
            <a:pPr lvl="1"/>
            <a:r>
              <a:rPr lang="en-GB" dirty="0"/>
              <a:t>Replicator Initiative –autonomous systems 2023</a:t>
            </a:r>
          </a:p>
        </p:txBody>
      </p:sp>
    </p:spTree>
    <p:extLst>
      <p:ext uri="{BB962C8B-B14F-4D97-AF65-F5344CB8AC3E}">
        <p14:creationId xmlns:p14="http://schemas.microsoft.com/office/powerpoint/2010/main" val="3076510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F6250-9963-1F6F-C60E-376DD7DFB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8C5FA-F72D-61BB-8FF6-0B0F3B120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NB not a lot of money in relative terms:</a:t>
            </a:r>
          </a:p>
          <a:p>
            <a:pPr lvl="1"/>
            <a:r>
              <a:rPr lang="en-GB" dirty="0"/>
              <a:t> JWCC up to $9b; replicator initiative c $500m pa 2024-5</a:t>
            </a:r>
          </a:p>
          <a:p>
            <a:pPr lvl="1"/>
            <a:r>
              <a:rPr lang="en-GB" dirty="0"/>
              <a:t>DoD budget is c $850 b</a:t>
            </a:r>
          </a:p>
          <a:p>
            <a:pPr lvl="1"/>
            <a:r>
              <a:rPr lang="en-GB" dirty="0"/>
              <a:t>So plenty for traditional producers</a:t>
            </a:r>
          </a:p>
          <a:p>
            <a:r>
              <a:rPr lang="en-GB" dirty="0"/>
              <a:t>But once infrastructure in place</a:t>
            </a:r>
          </a:p>
          <a:p>
            <a:pPr lvl="1"/>
            <a:r>
              <a:rPr lang="en-GB" dirty="0"/>
              <a:t>Additional small and large grants available, reaching ceiling of $10b</a:t>
            </a:r>
          </a:p>
          <a:p>
            <a:pPr lvl="1"/>
            <a:r>
              <a:rPr lang="en-GB" dirty="0"/>
              <a:t>Target AI/autonomous/cybersecurity/space/Command and control/data management and computing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7304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1DC3B-88AD-471E-8CF7-033F41F37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Commercial tech and DIB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D4A56-D683-4CD0-8698-B25BF180B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So changing relations within MIC and changing links with new tech commercial companies</a:t>
            </a:r>
          </a:p>
          <a:p>
            <a:r>
              <a:rPr lang="en-GB" dirty="0"/>
              <a:t>These major commercial companies look very different to arms companies</a:t>
            </a:r>
          </a:p>
          <a:p>
            <a:pPr lvl="1"/>
            <a:r>
              <a:rPr lang="en-GB" dirty="0"/>
              <a:t>large and higher R&amp;D spenders 4-5 are &gt;10% revenues</a:t>
            </a:r>
          </a:p>
          <a:p>
            <a:pPr lvl="1"/>
            <a:r>
              <a:rPr lang="en-GB" dirty="0"/>
              <a:t>Range of smaller dynamic companies  -mergers &amp; acquisitions</a:t>
            </a:r>
          </a:p>
          <a:p>
            <a:pPr lvl="1"/>
            <a:r>
              <a:rPr lang="en-GB" dirty="0"/>
              <a:t>Funding models differ venture capital, entrepreneurs with stable companies focussed on innovation expect failure and success</a:t>
            </a:r>
          </a:p>
          <a:p>
            <a:r>
              <a:rPr lang="en-GB" dirty="0"/>
              <a:t>DIU recognises this and government became willing to use companies outside traditional primes </a:t>
            </a:r>
            <a:r>
              <a:rPr lang="en-GB" dirty="0" err="1"/>
              <a:t>eg</a:t>
            </a:r>
            <a:r>
              <a:rPr lang="en-GB" dirty="0"/>
              <a:t> SpaceX to do what was in house at 1/6 of the cost</a:t>
            </a:r>
          </a:p>
        </p:txBody>
      </p:sp>
    </p:spTree>
    <p:extLst>
      <p:ext uri="{BB962C8B-B14F-4D97-AF65-F5344CB8AC3E}">
        <p14:creationId xmlns:p14="http://schemas.microsoft.com/office/powerpoint/2010/main" val="1146792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C7415-1D6C-496D-9FB3-C49318E84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Commercial tech and DIB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A96E7-6AC9-4DCF-931B-8915D15C17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Unlike RMA DIB the defence primes tactic of takeover to get capability won’t work: large and successful companies</a:t>
            </a:r>
          </a:p>
          <a:p>
            <a:r>
              <a:rPr lang="en-GB" dirty="0"/>
              <a:t>Tech firms also successfully becoming part of ‘revolving door’/MIC –as shown by links and behaviour (appeals)</a:t>
            </a:r>
          </a:p>
          <a:p>
            <a:r>
              <a:rPr lang="en-GB" dirty="0"/>
              <a:t>Will still be plenty of work for primes in traditional areas, but growth likely to be where tech firms are</a:t>
            </a:r>
          </a:p>
          <a:p>
            <a:r>
              <a:rPr lang="en-GB" dirty="0"/>
              <a:t>So unclear how they will respond: </a:t>
            </a:r>
          </a:p>
          <a:p>
            <a:r>
              <a:rPr lang="en-GB" dirty="0"/>
              <a:t>They are not taking it lying down DESO contact won by General Dynamics after acquiring IT firm –Microsoft expected to win.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5528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E34FB-70DC-6303-4D41-36671EDA2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Commercial tech and DIB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D5CC8-526A-076F-8C9C-7AC1DC4F8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Tech firms operation: buying in through free services before charging means attuned to the ways of the MIC </a:t>
            </a:r>
          </a:p>
          <a:p>
            <a:r>
              <a:rPr lang="en-GB" dirty="0"/>
              <a:t>So can overcome barriers to entry better than previous attempts</a:t>
            </a:r>
          </a:p>
          <a:p>
            <a:r>
              <a:rPr lang="en-GB" dirty="0"/>
              <a:t>Also new kids on the block as shall see</a:t>
            </a:r>
          </a:p>
          <a:p>
            <a:r>
              <a:rPr lang="en-GB" dirty="0"/>
              <a:t>Integration of tech companies into MIC is likely to change them and change the MIC</a:t>
            </a:r>
          </a:p>
          <a:p>
            <a:r>
              <a:rPr lang="en-GB" dirty="0"/>
              <a:t>At present not clear where it will end</a:t>
            </a:r>
          </a:p>
          <a:p>
            <a:r>
              <a:rPr lang="en-GB" dirty="0"/>
              <a:t>Still lot of legacy systems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9894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292E9-2025-DCAB-B552-FDAB9466D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Ethical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8DEED-DC53-3748-0BB6-5C1383A89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Interesting ethical issues</a:t>
            </a:r>
          </a:p>
          <a:p>
            <a:pPr lvl="1"/>
            <a:r>
              <a:rPr lang="en-GB" dirty="0"/>
              <a:t>Alphabet formed in 2015 took ‘Do the right thing’ rather than ‘Don’t be evil’. In 2018 Google moved it from code of conduct preface to last sentence</a:t>
            </a:r>
          </a:p>
          <a:p>
            <a:pPr lvl="1"/>
            <a:r>
              <a:rPr lang="en-GB" dirty="0"/>
              <a:t>Microsoft strong in military activities; Amazon no apparent concerns; </a:t>
            </a:r>
            <a:r>
              <a:rPr lang="en-GB" dirty="0" err="1"/>
              <a:t>Silcon</a:t>
            </a:r>
            <a:r>
              <a:rPr lang="en-GB" dirty="0"/>
              <a:t> valley links to DARPA</a:t>
            </a:r>
          </a:p>
          <a:p>
            <a:pPr lvl="1"/>
            <a:r>
              <a:rPr lang="en-GB" dirty="0"/>
              <a:t>But sensitivity and actions by employees </a:t>
            </a:r>
            <a:r>
              <a:rPr lang="en-GB" dirty="0" err="1"/>
              <a:t>eg</a:t>
            </a:r>
            <a:r>
              <a:rPr lang="en-GB" dirty="0"/>
              <a:t> Google robotics work Overall, seems easily dealt with</a:t>
            </a:r>
          </a:p>
          <a:p>
            <a:pPr lvl="1"/>
            <a:r>
              <a:rPr lang="en-GB" dirty="0"/>
              <a:t>In 2020 DoD adopted its own set of ethical principles for AI: responsible. Equitable, traceable, reliable, governable.</a:t>
            </a:r>
          </a:p>
          <a:p>
            <a:pPr lvl="1"/>
            <a:r>
              <a:rPr lang="en-GB" dirty="0"/>
              <a:t>Other governments, such as UK now talking about ethical use, but…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5611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7A988-A47E-4D95-A656-E519C0CB8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the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B91BA-2ADD-4DB2-A239-52E952F76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Recognition of challenges of new technologies, AI and cloud computing and threats to US dominance </a:t>
            </a:r>
          </a:p>
          <a:p>
            <a:r>
              <a:rPr lang="en-GB" dirty="0"/>
              <a:t>Realisation of need for marked changes in DoD approach to military technology and large commercial tech firms</a:t>
            </a:r>
          </a:p>
          <a:p>
            <a:pPr lvl="1"/>
            <a:r>
              <a:rPr lang="en-GB" dirty="0"/>
              <a:t>Civil R&amp;D expenditure in these areas high and innovation fast</a:t>
            </a:r>
          </a:p>
          <a:p>
            <a:pPr lvl="1"/>
            <a:r>
              <a:rPr lang="en-GB" dirty="0"/>
              <a:t>Large size and profitability of these companies –need to attract to defence budget</a:t>
            </a:r>
          </a:p>
          <a:p>
            <a:pPr lvl="1"/>
            <a:r>
              <a:rPr lang="en-GB" dirty="0"/>
              <a:t>Traditional defence companies cannot compete –nature of DIB</a:t>
            </a:r>
          </a:p>
          <a:p>
            <a:pPr lvl="1"/>
            <a:r>
              <a:rPr lang="en-GB" dirty="0"/>
              <a:t>Recognition that need to move to cloud DoD for both administration and warfighting</a:t>
            </a:r>
          </a:p>
          <a:p>
            <a:r>
              <a:rPr lang="en-GB" dirty="0"/>
              <a:t>JEDI project indicative of problems: </a:t>
            </a:r>
          </a:p>
          <a:p>
            <a:pPr lvl="1"/>
            <a:r>
              <a:rPr lang="en-GB" dirty="0"/>
              <a:t>bids from tech companies; legal challenges and Amazon vs Microsoft; Google dropped out- employee opposition; Cancellation</a:t>
            </a:r>
          </a:p>
          <a:p>
            <a:r>
              <a:rPr lang="en-GB" dirty="0"/>
              <a:t>New tech firms mastered environment in MIC very quickly</a:t>
            </a:r>
          </a:p>
          <a:p>
            <a:pPr lvl="1"/>
            <a:r>
              <a:rPr lang="en-GB" dirty="0"/>
              <a:t>Established firms and some officials calling out development of cronyism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6705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7A988-A47E-4D95-A656-E519C0CB8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B91BA-2ADD-4DB2-A239-52E952F76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Important changes taking place in defence industrial base (DIB) and military industrial complex (MIC). With implications for economy and security </a:t>
            </a:r>
          </a:p>
          <a:p>
            <a:r>
              <a:rPr lang="en-GB" dirty="0"/>
              <a:t>Both continuity and change. Not clear what outcome will be </a:t>
            </a:r>
          </a:p>
          <a:p>
            <a:r>
              <a:rPr lang="en-GB" dirty="0"/>
              <a:t>Results of new tech and changing military tactics/strategy and rapid tech change in private sector</a:t>
            </a:r>
          </a:p>
          <a:p>
            <a:r>
              <a:rPr lang="en-GB" dirty="0"/>
              <a:t>Rapidly changing scenario–cancellations of tech projects; legal challenges; resignations</a:t>
            </a:r>
          </a:p>
          <a:p>
            <a:r>
              <a:rPr lang="en-GB" dirty="0"/>
              <a:t>Both Ukraine and Iran conflicts are changing the nature of conflict and perceptions of future: new paradigm?</a:t>
            </a:r>
          </a:p>
          <a:p>
            <a:r>
              <a:rPr lang="en-GB" dirty="0"/>
              <a:t>But can’t understand where we are and where we are going without understanding where we came from</a:t>
            </a:r>
          </a:p>
        </p:txBody>
      </p:sp>
    </p:spTree>
    <p:extLst>
      <p:ext uri="{BB962C8B-B14F-4D97-AF65-F5344CB8AC3E}">
        <p14:creationId xmlns:p14="http://schemas.microsoft.com/office/powerpoint/2010/main" val="1073019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FA15C-A79B-434B-C5A2-3207259C8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 then!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23EC0-D3D2-C4DE-AFF3-2AFE0FD71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Donald Trump on international stage</a:t>
            </a:r>
          </a:p>
          <a:p>
            <a:r>
              <a:rPr lang="en-GB" dirty="0"/>
              <a:t>Russia invade Ukraine and then USA and Israel attack Iran</a:t>
            </a:r>
          </a:p>
          <a:p>
            <a:r>
              <a:rPr lang="en-GB" dirty="0"/>
              <a:t>Many systems are obsolete: Always say weapons/tactics never survive the next conflict</a:t>
            </a:r>
          </a:p>
          <a:p>
            <a:r>
              <a:rPr lang="en-GB" dirty="0"/>
              <a:t>Expensive high tech multi-use make less sense</a:t>
            </a:r>
          </a:p>
          <a:p>
            <a:r>
              <a:rPr lang="en-GB" dirty="0"/>
              <a:t>Drones: land air and sea</a:t>
            </a:r>
          </a:p>
          <a:p>
            <a:r>
              <a:rPr lang="en-GB" dirty="0"/>
              <a:t>Autonomous weapons</a:t>
            </a:r>
          </a:p>
          <a:p>
            <a:r>
              <a:rPr lang="en-GB" dirty="0"/>
              <a:t>Ukraine acts as stage for new capabilities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4957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A424B-0C13-AD2A-A83D-B05D8A27A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 then!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5FC80-A6E1-F26F-C3F3-94DCE6285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New players</a:t>
            </a:r>
          </a:p>
          <a:p>
            <a:r>
              <a:rPr lang="en-GB" dirty="0"/>
              <a:t>China technology leadership concern and lot action in US on domestic chip manufacture</a:t>
            </a:r>
          </a:p>
          <a:p>
            <a:r>
              <a:rPr lang="en-GB" dirty="0"/>
              <a:t>Missile systems offensive and defensive increasing in importance: asymmetric costs attack vs defence</a:t>
            </a:r>
          </a:p>
          <a:p>
            <a:r>
              <a:rPr lang="en-GB" dirty="0"/>
              <a:t>Weapon and ammunition bottlenecks: importance of industrial capacity, high volume production; stockpiles</a:t>
            </a:r>
          </a:p>
          <a:p>
            <a:r>
              <a:rPr lang="en-GB" dirty="0"/>
              <a:t>Drone warfare: importance of civil tech/dual use information</a:t>
            </a:r>
          </a:p>
          <a:p>
            <a:r>
              <a:rPr lang="en-GB" dirty="0"/>
              <a:t>Role for AI: in all aspects of conflict</a:t>
            </a:r>
          </a:p>
        </p:txBody>
      </p:sp>
    </p:spTree>
    <p:extLst>
      <p:ext uri="{BB962C8B-B14F-4D97-AF65-F5344CB8AC3E}">
        <p14:creationId xmlns:p14="http://schemas.microsoft.com/office/powerpoint/2010/main" val="39767112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12A38-1A97-9BA9-837A-2B2912EA2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Worth remembering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71100-1323-0031-257D-D024ED0EAC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North Korea –ransomware attacks</a:t>
            </a:r>
          </a:p>
          <a:p>
            <a:r>
              <a:rPr lang="en-GB" dirty="0"/>
              <a:t>Iran –cyber attack on Albania</a:t>
            </a:r>
          </a:p>
          <a:p>
            <a:r>
              <a:rPr lang="en-GB" dirty="0"/>
              <a:t>Russia cyber attacks –Space x</a:t>
            </a:r>
          </a:p>
          <a:p>
            <a:r>
              <a:rPr lang="en-GB" dirty="0"/>
              <a:t>China surveillance/spying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Clearly also threats in civil sector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53309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CD9FF-FAE0-B7A2-6555-BF5BFA94B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Changing arms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33642-1794-C25E-FD26-111FD4784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New Digital Military Complex?</a:t>
            </a:r>
          </a:p>
          <a:p>
            <a:r>
              <a:rPr lang="en-GB" dirty="0"/>
              <a:t>New players:  some sounding more like teenage nerds than merchants of death, with Anduril and Palantir from Lord of the Rings! </a:t>
            </a:r>
          </a:p>
          <a:p>
            <a:r>
              <a:rPr lang="en-GB" dirty="0"/>
              <a:t>As with DoD and MoD, talk ethical but don’t walk it</a:t>
            </a:r>
          </a:p>
          <a:p>
            <a:r>
              <a:rPr lang="en-GB" dirty="0"/>
              <a:t>Humiliating the primes of MIC: NASA trusting SpaceX over  Boeing Lockheed vehicle to bring back astronauts. Launchers at one tenth of the cost</a:t>
            </a:r>
          </a:p>
          <a:p>
            <a:r>
              <a:rPr lang="en-GB" dirty="0"/>
              <a:t>But primes still dominate  and the need for industrial capacity for new conflicts has become clear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523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74634-BE4A-6F44-09DB-C9236B802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players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284B0-7562-61C1-A934-DDD53EDB5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b="1" dirty="0"/>
              <a:t>Anduril industries</a:t>
            </a:r>
            <a:r>
              <a:rPr lang="en-GB" dirty="0"/>
              <a:t>: Makes autonomous drones; AI command platforms; sensors; real time targeting systems “Operating system for autonomous warfare” software/network counter drone; missile defence</a:t>
            </a:r>
          </a:p>
          <a:p>
            <a:pPr lvl="1"/>
            <a:r>
              <a:rPr lang="en-GB" b="1" dirty="0"/>
              <a:t>Palantir technologies</a:t>
            </a:r>
            <a:r>
              <a:rPr lang="en-GB" dirty="0"/>
              <a:t>: Data integration systems; intelligence platforms; sensors. Integrated into targeting, logistics, predictive.</a:t>
            </a:r>
          </a:p>
          <a:p>
            <a:pPr lvl="1"/>
            <a:r>
              <a:rPr lang="en-GB" b="1" dirty="0"/>
              <a:t>Shield AI</a:t>
            </a:r>
            <a:r>
              <a:rPr lang="en-GB" dirty="0"/>
              <a:t>: autonomous aviation systems for aircraft/drones</a:t>
            </a:r>
          </a:p>
          <a:p>
            <a:pPr lvl="1"/>
            <a:r>
              <a:rPr lang="en-GB" b="1" dirty="0"/>
              <a:t>Scale AI</a:t>
            </a:r>
            <a:r>
              <a:rPr lang="en-GB" dirty="0"/>
              <a:t>: data infrastructure to enable AI systems </a:t>
            </a:r>
            <a:r>
              <a:rPr lang="en-GB" dirty="0" err="1"/>
              <a:t>ic</a:t>
            </a:r>
            <a:r>
              <a:rPr lang="en-GB" dirty="0"/>
              <a:t> weapons</a:t>
            </a:r>
          </a:p>
          <a:p>
            <a:pPr lvl="1"/>
            <a:r>
              <a:rPr lang="en-GB" b="1" dirty="0"/>
              <a:t>Saronic technologies</a:t>
            </a:r>
            <a:r>
              <a:rPr lang="en-GB" dirty="0"/>
              <a:t>: Autonomous surface vehicles</a:t>
            </a:r>
          </a:p>
          <a:p>
            <a:pPr lvl="1"/>
            <a:r>
              <a:rPr lang="en-GB" b="1" dirty="0" err="1"/>
              <a:t>Hermeus</a:t>
            </a:r>
            <a:r>
              <a:rPr lang="en-GB" dirty="0"/>
              <a:t>: hypersonic aircraft; high speed autonomous </a:t>
            </a:r>
            <a:r>
              <a:rPr lang="en-GB" dirty="0" err="1"/>
              <a:t>sytems</a:t>
            </a:r>
            <a:r>
              <a:rPr lang="en-GB" dirty="0"/>
              <a:t>; </a:t>
            </a:r>
          </a:p>
          <a:p>
            <a:pPr lvl="1"/>
            <a:r>
              <a:rPr lang="en-GB" b="1" dirty="0"/>
              <a:t>Helsing</a:t>
            </a:r>
            <a:r>
              <a:rPr lang="en-GB" dirty="0"/>
              <a:t>: Europe’s answer to Palantir/Helsing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6228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83566-7A60-48B8-5F9A-C4C8820A5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Changing arms industry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7D02D-80AD-9042-118E-FCEBF8585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Role of venture capital, centrality of software development, commercial innovation is driver </a:t>
            </a:r>
          </a:p>
          <a:p>
            <a:r>
              <a:rPr lang="en-GB" dirty="0"/>
              <a:t> Biggest transformation of the MIC ?</a:t>
            </a:r>
          </a:p>
          <a:p>
            <a:r>
              <a:rPr lang="en-GB" dirty="0"/>
              <a:t>Changing geography? Important spatial aspects</a:t>
            </a:r>
          </a:p>
          <a:p>
            <a:r>
              <a:rPr lang="en-GB" dirty="0"/>
              <a:t>Massive growth in European </a:t>
            </a:r>
            <a:r>
              <a:rPr lang="en-GB" dirty="0" err="1"/>
              <a:t>milex</a:t>
            </a:r>
            <a:endParaRPr lang="en-GB" dirty="0"/>
          </a:p>
          <a:p>
            <a:r>
              <a:rPr lang="en-GB" dirty="0"/>
              <a:t>Developments in China</a:t>
            </a:r>
          </a:p>
          <a:p>
            <a:r>
              <a:rPr lang="en-GB" dirty="0"/>
              <a:t>Marginalisation of most of the world?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9433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65AFC-BD91-5B59-3ABF-E8460AC3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Changing international arms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C510D-8955-9EE5-93F1-B5E5C9AC3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To get some context use SIPRI company database Top 100</a:t>
            </a:r>
            <a:endParaRPr lang="en-GB" sz="2000" dirty="0"/>
          </a:p>
          <a:p>
            <a:pPr lvl="0"/>
            <a:r>
              <a:rPr lang="en-GB" dirty="0"/>
              <a:t>Expected increase in concentration following the decline in </a:t>
            </a:r>
            <a:r>
              <a:rPr lang="en-GB" dirty="0" err="1"/>
              <a:t>miltary</a:t>
            </a:r>
            <a:r>
              <a:rPr lang="en-GB" dirty="0"/>
              <a:t> spending but what we got was very large</a:t>
            </a:r>
          </a:p>
          <a:p>
            <a:r>
              <a:rPr lang="en-GB" dirty="0"/>
              <a:t>Expect industry to be more concentrated if compare to similar civil industries, pharmaceuticals/civil air</a:t>
            </a:r>
          </a:p>
          <a:p>
            <a:r>
              <a:rPr lang="en-GB" dirty="0"/>
              <a:t>Since around 2020, decline concentration in SIPRI Top 100</a:t>
            </a:r>
          </a:p>
          <a:p>
            <a:r>
              <a:rPr lang="en-GB" dirty="0"/>
              <a:t>Power law plots illustrates this: higher rank companies smaller than expect</a:t>
            </a:r>
          </a:p>
          <a:p>
            <a:r>
              <a:rPr lang="en-GB" dirty="0"/>
              <a:t>Govt attitude changes: US concerns home production; EU concern for industry restructuring </a:t>
            </a:r>
            <a:endParaRPr lang="en-GB" sz="1800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40361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3C0DD-D19B-EF93-32B3-03C24C4D0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Europe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256C2-DC88-0A73-8AA6-73837AA16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Starting to see major changes</a:t>
            </a:r>
          </a:p>
          <a:p>
            <a:r>
              <a:rPr lang="en-GB" dirty="0"/>
              <a:t>In recent study of Europe </a:t>
            </a:r>
            <a:r>
              <a:rPr lang="en-GB" dirty="0" err="1"/>
              <a:t>Droff</a:t>
            </a:r>
            <a:r>
              <a:rPr lang="en-GB" dirty="0"/>
              <a:t> et al (2026) find a reshaping of the traditional boundaries of the sector. </a:t>
            </a:r>
          </a:p>
          <a:p>
            <a:r>
              <a:rPr lang="en-GB" dirty="0"/>
              <a:t>New </a:t>
            </a:r>
            <a:r>
              <a:rPr lang="en-GB" dirty="0" err="1"/>
              <a:t>defense</a:t>
            </a:r>
            <a:r>
              <a:rPr lang="en-GB" dirty="0"/>
              <a:t> actors with critical technologies becoming central to Europe’s strategic autonomy. </a:t>
            </a:r>
          </a:p>
          <a:p>
            <a:r>
              <a:rPr lang="en-GB" dirty="0"/>
              <a:t>a diverse ecosystem that includes both small firms and established actors.  </a:t>
            </a:r>
          </a:p>
          <a:p>
            <a:r>
              <a:rPr lang="en-GB" dirty="0"/>
              <a:t>market dynamics are largely complementary: </a:t>
            </a:r>
          </a:p>
          <a:p>
            <a:pPr lvl="1"/>
            <a:r>
              <a:rPr lang="en-GB" dirty="0"/>
              <a:t>new entrants in relatively narrow niches with strong growth potential;</a:t>
            </a:r>
          </a:p>
          <a:p>
            <a:pPr lvl="1"/>
            <a:r>
              <a:rPr lang="en-GB" dirty="0"/>
              <a:t> incumbents incorporate them through acquisitions or partnerships.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67337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896FA-5D4E-8DBC-8533-CED980F32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F5E8682-765A-EFF8-4380-3B720DC791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7697" y="1825625"/>
            <a:ext cx="701681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4570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D26AA-2CBD-A373-FC6E-0CFE80177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100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04EFA-5B27-F182-3935-63888EDB0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US still dominates, but down from 63% of the total arms sales, 4 of top 5 are US</a:t>
            </a:r>
          </a:p>
          <a:p>
            <a:r>
              <a:rPr lang="en-GB" dirty="0"/>
              <a:t>Top 39 companies with HQ in US increased arms rev by 3.8% in real terms</a:t>
            </a:r>
          </a:p>
          <a:p>
            <a:r>
              <a:rPr lang="en-GB" dirty="0"/>
              <a:t>26 European increased by 13%. </a:t>
            </a:r>
          </a:p>
          <a:p>
            <a:pPr lvl="1"/>
            <a:r>
              <a:rPr lang="en-GB" dirty="0"/>
              <a:t>Represents some very large company increases </a:t>
            </a:r>
            <a:r>
              <a:rPr lang="en-GB" dirty="0" err="1"/>
              <a:t>eg</a:t>
            </a:r>
            <a:r>
              <a:rPr lang="en-GB" dirty="0"/>
              <a:t> Rheinmetall 47%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180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2B06E-BE77-6B85-DA32-660CE2279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 WW1 Merchants of Death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AC0A9-5F8A-5C6A-A042-77CA2E44F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Pre WW1 </a:t>
            </a:r>
          </a:p>
          <a:p>
            <a:r>
              <a:rPr lang="en-GB" dirty="0"/>
              <a:t>Collection of national arsenals became a group of industrial companies</a:t>
            </a:r>
          </a:p>
          <a:p>
            <a:r>
              <a:rPr lang="en-GB" dirty="0"/>
              <a:t>Increasing sophistication of weapons –rapid innovation</a:t>
            </a:r>
          </a:p>
          <a:p>
            <a:r>
              <a:rPr lang="en-GB" dirty="0"/>
              <a:t>A few major producers competing –</a:t>
            </a:r>
            <a:r>
              <a:rPr lang="en-GB" dirty="0" err="1"/>
              <a:t>eg</a:t>
            </a:r>
            <a:r>
              <a:rPr lang="en-GB" dirty="0"/>
              <a:t> Krupps &amp; Vickers </a:t>
            </a:r>
          </a:p>
          <a:p>
            <a:r>
              <a:rPr lang="en-GB" dirty="0"/>
              <a:t>Selling to many countries</a:t>
            </a:r>
          </a:p>
          <a:p>
            <a:r>
              <a:rPr lang="en-GB" dirty="0"/>
              <a:t>Governments relied on companies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224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49F1D-6753-3A4E-744B-7A63C361E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100 by country 2002-2024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29AE1B4-712F-C427-B083-B317BFC5AD6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470" y="1825624"/>
          <a:ext cx="8229060" cy="4351340"/>
        </p:xfrm>
        <a:graphic>
          <a:graphicData uri="http://schemas.openxmlformats.org/drawingml/2006/table">
            <a:tbl>
              <a:tblPr/>
              <a:tblGrid>
                <a:gridCol w="887230">
                  <a:extLst>
                    <a:ext uri="{9D8B030D-6E8A-4147-A177-3AD203B41FA5}">
                      <a16:colId xmlns:a16="http://schemas.microsoft.com/office/drawing/2014/main" val="3972857918"/>
                    </a:ext>
                  </a:extLst>
                </a:gridCol>
                <a:gridCol w="1079463">
                  <a:extLst>
                    <a:ext uri="{9D8B030D-6E8A-4147-A177-3AD203B41FA5}">
                      <a16:colId xmlns:a16="http://schemas.microsoft.com/office/drawing/2014/main" val="2042942712"/>
                    </a:ext>
                  </a:extLst>
                </a:gridCol>
                <a:gridCol w="1389994">
                  <a:extLst>
                    <a:ext uri="{9D8B030D-6E8A-4147-A177-3AD203B41FA5}">
                      <a16:colId xmlns:a16="http://schemas.microsoft.com/office/drawing/2014/main" val="2415374591"/>
                    </a:ext>
                  </a:extLst>
                </a:gridCol>
                <a:gridCol w="887230">
                  <a:extLst>
                    <a:ext uri="{9D8B030D-6E8A-4147-A177-3AD203B41FA5}">
                      <a16:colId xmlns:a16="http://schemas.microsoft.com/office/drawing/2014/main" val="1847361075"/>
                    </a:ext>
                  </a:extLst>
                </a:gridCol>
                <a:gridCol w="887230">
                  <a:extLst>
                    <a:ext uri="{9D8B030D-6E8A-4147-A177-3AD203B41FA5}">
                      <a16:colId xmlns:a16="http://schemas.microsoft.com/office/drawing/2014/main" val="3459305421"/>
                    </a:ext>
                  </a:extLst>
                </a:gridCol>
                <a:gridCol w="820689">
                  <a:extLst>
                    <a:ext uri="{9D8B030D-6E8A-4147-A177-3AD203B41FA5}">
                      <a16:colId xmlns:a16="http://schemas.microsoft.com/office/drawing/2014/main" val="567958158"/>
                    </a:ext>
                  </a:extLst>
                </a:gridCol>
                <a:gridCol w="1389994">
                  <a:extLst>
                    <a:ext uri="{9D8B030D-6E8A-4147-A177-3AD203B41FA5}">
                      <a16:colId xmlns:a16="http://schemas.microsoft.com/office/drawing/2014/main" val="198832864"/>
                    </a:ext>
                  </a:extLst>
                </a:gridCol>
                <a:gridCol w="887230">
                  <a:extLst>
                    <a:ext uri="{9D8B030D-6E8A-4147-A177-3AD203B41FA5}">
                      <a16:colId xmlns:a16="http://schemas.microsoft.com/office/drawing/2014/main" val="932175877"/>
                    </a:ext>
                  </a:extLst>
                </a:gridCol>
              </a:tblGrid>
              <a:tr h="155405">
                <a:tc gridSpan="8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Top 100 arms-producing and military services companies, 2002 and 2024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3883784"/>
                  </a:ext>
                </a:extLst>
              </a:tr>
              <a:tr h="155405"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2024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2002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786784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No. of companies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Country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Arms revenue (in $ millions)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Share of total (%)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No. of companies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Country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Arms revenue (in $ millions)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Share of total (%)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4533918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United States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334490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49%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43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United States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128600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64%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498542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China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88280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United Kingdom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23590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496892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United Kingdom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52240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7.7%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France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12220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6.1%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6530609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Japan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13260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2.0%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Japan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5480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2.7%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6075961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Türkiye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10130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1.5%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Germany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4560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2.3%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227501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France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26070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3.8%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Israel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3540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1.8%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70125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Germany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14880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2.2%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Russia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2250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1.1%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4022997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South Korea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14110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2.1%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India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2080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1.0%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2257126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India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7510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1.1%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Italy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4900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2.4%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6473790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Israel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16170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2.4%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South Korea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1030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0.5%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7654545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Trans-European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22740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3.3%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Spain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750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0.4%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7815561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Italy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16820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2.5%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Trans-European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7280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3.6%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804562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Russia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31230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4.6%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Australia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50400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Canada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1460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Canada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4985099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Czechia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3630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0.5%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Norway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3498497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Indonesia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1140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Singapore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830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0.4%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3360178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Norway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1780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0.3%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South Africa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1553460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Poland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3040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0.4%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Sweden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1310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0.7%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3285471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Singapore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2620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0.4%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Switzerland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173029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Spain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1270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200260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0066986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Sweden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5550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0.8%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7489313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Taiwan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3110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0.5%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2816444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Ukraine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3010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0.4%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88834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United Arab Emirates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4660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0.7%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6054377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679200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100%</a:t>
                      </a: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701" marR="3701" marT="37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6342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7500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35D85-CFBD-F588-AD86-3381F9D63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20 companies 2002-24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90521-7E2C-8918-DFA6-1E0BC5AE6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Points to note</a:t>
            </a:r>
          </a:p>
          <a:p>
            <a:r>
              <a:rPr lang="en-GB" dirty="0"/>
              <a:t>Continued US dominance, </a:t>
            </a:r>
          </a:p>
          <a:p>
            <a:r>
              <a:rPr lang="en-GB" dirty="0"/>
              <a:t>China: NB no data in 2002 SIPRI now has data and shows importance (since 2015)</a:t>
            </a:r>
          </a:p>
          <a:p>
            <a:r>
              <a:rPr lang="en-GB" dirty="0"/>
              <a:t>Russia only 2 because of lack of data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3349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850642-0279-019A-9C28-98BCA1698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4365"/>
            <a:ext cx="11742821" cy="480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327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DA333-CEB9-5ED5-6BBD-2AD4F3CAC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Prospects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FB1AB-ABF7-3D22-717C-6E1B2676B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Clearly a lot going on in terms of expenditure and industry</a:t>
            </a:r>
          </a:p>
          <a:p>
            <a:r>
              <a:rPr lang="en-GB" dirty="0"/>
              <a:t>Nature of the new technology likely to create dependence from much of the world especially developing countries</a:t>
            </a:r>
          </a:p>
          <a:p>
            <a:r>
              <a:rPr lang="en-GB" dirty="0"/>
              <a:t>But</a:t>
            </a:r>
          </a:p>
          <a:p>
            <a:pPr lvl="1"/>
            <a:r>
              <a:rPr lang="en-GB" dirty="0"/>
              <a:t>Had that with major weapon system in past</a:t>
            </a:r>
          </a:p>
          <a:p>
            <a:pPr lvl="1"/>
            <a:r>
              <a:rPr lang="en-GB" dirty="0"/>
              <a:t>The strategic changes in Iran and Ukraine makes it less of a worry</a:t>
            </a:r>
          </a:p>
          <a:p>
            <a:pPr lvl="1"/>
            <a:r>
              <a:rPr lang="en-GB" dirty="0"/>
              <a:t>Cheap drones from non superpower suppliers can compete with expensive defences</a:t>
            </a:r>
          </a:p>
          <a:p>
            <a:pPr lvl="1"/>
            <a:r>
              <a:rPr lang="en-GB" dirty="0"/>
              <a:t>Now cheaper alternatives and less judgemental partners.</a:t>
            </a:r>
          </a:p>
          <a:p>
            <a:pPr lvl="1"/>
            <a:r>
              <a:rPr lang="en-GB" dirty="0"/>
              <a:t>Many legacy systems are becoming obsolete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49417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F62E8-72C7-48E8-A8F9-6F8E89B6F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00400-F783-4C77-B0E1-E90B296E8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We are probably on cusp of important changes</a:t>
            </a:r>
          </a:p>
          <a:p>
            <a:r>
              <a:rPr lang="en-GB" dirty="0"/>
              <a:t>Threat that new tech companies normalise weapons production and dehumanise conflicts</a:t>
            </a:r>
          </a:p>
          <a:p>
            <a:r>
              <a:rPr lang="en-GB" dirty="0"/>
              <a:t>Shouldn’t overemphasise. Despite changes lot money still going to conventional arms producers</a:t>
            </a:r>
          </a:p>
          <a:p>
            <a:r>
              <a:rPr lang="en-GB" dirty="0"/>
              <a:t>Recognition of capacity constraints in ammunition and components </a:t>
            </a:r>
          </a:p>
          <a:p>
            <a:r>
              <a:rPr lang="en-GB" dirty="0"/>
              <a:t>AI, machine learning, cloud, automation will grow as share of budget</a:t>
            </a:r>
          </a:p>
          <a:p>
            <a:r>
              <a:rPr lang="en-GB" dirty="0"/>
              <a:t>Not clear how established will respond –just focus on legacy? Fight back? Link with tech firms</a:t>
            </a:r>
          </a:p>
          <a:p>
            <a:r>
              <a:rPr lang="en-GB" dirty="0"/>
              <a:t>Future cuts in </a:t>
            </a:r>
            <a:r>
              <a:rPr lang="en-GB" dirty="0" err="1"/>
              <a:t>milex</a:t>
            </a:r>
            <a:r>
              <a:rPr lang="en-GB" dirty="0"/>
              <a:t> might change approach </a:t>
            </a:r>
          </a:p>
          <a:p>
            <a:r>
              <a:rPr lang="en-GB" dirty="0"/>
              <a:t>It was not clear how attractive DOD projects will be for major civil tech firms, but so far they have shown they want the contracts. </a:t>
            </a:r>
          </a:p>
          <a:p>
            <a:r>
              <a:rPr lang="en-GB" dirty="0"/>
              <a:t>DOD is pushing and clear involvement of new tech figures in DoD advisory boards and revolving door developing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07510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9B606-30E3-4856-D572-E316EA03F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Prospects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02242-E20A-F029-F4D2-B5C3E782F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Seems like US dominance developing with new tech</a:t>
            </a:r>
          </a:p>
          <a:p>
            <a:r>
              <a:rPr lang="en-GB" dirty="0"/>
              <a:t>But then conflict and Trump</a:t>
            </a:r>
          </a:p>
          <a:p>
            <a:pPr lvl="1"/>
            <a:r>
              <a:rPr lang="en-GB" dirty="0"/>
              <a:t>Change in likely nature of future conflict</a:t>
            </a:r>
          </a:p>
          <a:p>
            <a:pPr lvl="1"/>
            <a:r>
              <a:rPr lang="en-GB" dirty="0"/>
              <a:t>Question US commitment to NATO/Europe</a:t>
            </a:r>
          </a:p>
          <a:p>
            <a:pPr lvl="1"/>
            <a:r>
              <a:rPr lang="en-GB" dirty="0"/>
              <a:t>Changes in Europe –increase spending; </a:t>
            </a:r>
          </a:p>
          <a:p>
            <a:pPr lvl="1"/>
            <a:r>
              <a:rPr lang="en-GB" dirty="0"/>
              <a:t>Concerns for industrial capacity and questioning int supply chains</a:t>
            </a:r>
          </a:p>
          <a:p>
            <a:pPr lvl="1"/>
            <a:r>
              <a:rPr lang="en-GB" dirty="0"/>
              <a:t>Less trust in US</a:t>
            </a:r>
          </a:p>
          <a:p>
            <a:r>
              <a:rPr lang="en-GB" dirty="0"/>
              <a:t>Quiet growth of Chinese power and influence</a:t>
            </a:r>
          </a:p>
          <a:p>
            <a:r>
              <a:rPr lang="en-GB" dirty="0"/>
              <a:t>Reduced dependence as less judgemental alternative suppliers</a:t>
            </a:r>
          </a:p>
        </p:txBody>
      </p:sp>
    </p:spTree>
    <p:extLst>
      <p:ext uri="{BB962C8B-B14F-4D97-AF65-F5344CB8AC3E}">
        <p14:creationId xmlns:p14="http://schemas.microsoft.com/office/powerpoint/2010/main" val="6221328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16505-219B-374B-9FF5-8BFF5BFCE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8A392-5D07-CEAB-B6DE-762F1F75F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Analysing the restructuring of the industry after the Cold War we saw  change and continuity</a:t>
            </a:r>
          </a:p>
          <a:p>
            <a:pPr lvl="1"/>
            <a:r>
              <a:rPr lang="en-GB" dirty="0"/>
              <a:t>New members of the MIC with growth security services and post conflict construction (Haliburton)</a:t>
            </a:r>
          </a:p>
          <a:p>
            <a:pPr lvl="1"/>
            <a:r>
              <a:rPr lang="en-GB" dirty="0"/>
              <a:t>Companies were making profits from conflicts not just production of weapons</a:t>
            </a:r>
          </a:p>
          <a:p>
            <a:pPr lvl="1"/>
            <a:r>
              <a:rPr lang="en-GB" dirty="0"/>
              <a:t>Less visible wider reach MIC </a:t>
            </a:r>
          </a:p>
          <a:p>
            <a:r>
              <a:rPr lang="en-GB" dirty="0"/>
              <a:t>These were valid concerns  and are even more valid now</a:t>
            </a:r>
          </a:p>
          <a:p>
            <a:pPr lvl="1"/>
            <a:r>
              <a:rPr lang="en-GB" dirty="0"/>
              <a:t>Increase in high tech  and civil tech spill overs </a:t>
            </a:r>
          </a:p>
          <a:p>
            <a:pPr lvl="1"/>
            <a:r>
              <a:rPr lang="en-GB" dirty="0"/>
              <a:t>Increasing reach in economy but less visibility</a:t>
            </a:r>
          </a:p>
          <a:p>
            <a:pPr lvl="1"/>
            <a:r>
              <a:rPr lang="en-GB" dirty="0"/>
              <a:t>Military-Digital Complex (Crespi et al, 2026) </a:t>
            </a:r>
          </a:p>
          <a:p>
            <a:r>
              <a:rPr lang="en-GB" dirty="0"/>
              <a:t>How will engagement in DIB alter the tech companies and what will the new MIC look like</a:t>
            </a:r>
          </a:p>
          <a:p>
            <a:r>
              <a:rPr lang="en-GB" dirty="0"/>
              <a:t>Its not clear at present but it is worrying.</a:t>
            </a:r>
          </a:p>
        </p:txBody>
      </p:sp>
    </p:spTree>
    <p:extLst>
      <p:ext uri="{BB962C8B-B14F-4D97-AF65-F5344CB8AC3E}">
        <p14:creationId xmlns:p14="http://schemas.microsoft.com/office/powerpoint/2010/main" val="5323408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FDB4E-F8E3-D260-4156-35DACBCF4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refs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4BD15-383E-67F9-545D-5274F5507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SIPRI Yearbooks, </a:t>
            </a:r>
            <a:r>
              <a:rPr lang="en-GB" dirty="0" err="1"/>
              <a:t>esp</a:t>
            </a:r>
            <a:r>
              <a:rPr lang="en-GB" dirty="0"/>
              <a:t> last few years</a:t>
            </a:r>
          </a:p>
          <a:p>
            <a:r>
              <a:rPr lang="en-GB" dirty="0"/>
              <a:t>Coveri, Andrea, Claudio Cozza NS Dario Guarascio (2025) Big tech and the US digital MIC,</a:t>
            </a:r>
            <a:r>
              <a:rPr lang="en-GB" b="1" i="1" dirty="0"/>
              <a:t> </a:t>
            </a:r>
            <a:r>
              <a:rPr lang="en-GB" b="1" i="1" dirty="0" err="1"/>
              <a:t>Intereconomics</a:t>
            </a:r>
            <a:r>
              <a:rPr lang="en-GB" dirty="0"/>
              <a:t>, 60(2) 81-87</a:t>
            </a:r>
          </a:p>
          <a:p>
            <a:r>
              <a:rPr lang="en-GB" dirty="0"/>
              <a:t>Crespi, Guarascio and </a:t>
            </a:r>
            <a:r>
              <a:rPr lang="en-GB" dirty="0" err="1"/>
              <a:t>Reljic</a:t>
            </a:r>
            <a:r>
              <a:rPr lang="en-GB" dirty="0"/>
              <a:t> (2026) </a:t>
            </a:r>
            <a:r>
              <a:rPr lang="en-GB" dirty="0" err="1"/>
              <a:t>Technolocal</a:t>
            </a:r>
            <a:r>
              <a:rPr lang="en-GB" dirty="0"/>
              <a:t> </a:t>
            </a:r>
            <a:r>
              <a:rPr lang="en-GB" dirty="0" err="1"/>
              <a:t>Sovereighnity</a:t>
            </a:r>
            <a:r>
              <a:rPr lang="en-GB" dirty="0"/>
              <a:t>, Big Tech and </a:t>
            </a:r>
            <a:r>
              <a:rPr lang="en-GB" dirty="0" err="1"/>
              <a:t>th</a:t>
            </a:r>
            <a:r>
              <a:rPr lang="en-GB" dirty="0"/>
              <a:t> e Military Digital Divide” LEM working paper series 2026/20</a:t>
            </a:r>
          </a:p>
          <a:p>
            <a:r>
              <a:rPr lang="en-GB" dirty="0"/>
              <a:t>Guarascio and Pianta (2025) Digital technologies: civil versus military trajectories ” LEM working paper series 2025/08</a:t>
            </a:r>
          </a:p>
          <a:p>
            <a:r>
              <a:rPr lang="en-GB" dirty="0"/>
              <a:t> Dunne, J Paul and Elisabeth Skon </a:t>
            </a:r>
            <a:r>
              <a:rPr lang="en-GB" dirty="0" err="1"/>
              <a:t>s“</a:t>
            </a:r>
            <a:r>
              <a:rPr lang="en-GB" u="sng" dirty="0" err="1"/>
              <a:t>New</a:t>
            </a:r>
            <a:r>
              <a:rPr lang="en-GB" u="sng" dirty="0"/>
              <a:t> Technology and the US Military Industrial Complex</a:t>
            </a:r>
            <a:r>
              <a:rPr lang="en-GB" dirty="0"/>
              <a:t>”</a:t>
            </a:r>
            <a:r>
              <a:rPr lang="en-GB" b="1" i="1" dirty="0"/>
              <a:t> Economics of Peace and Security Journal</a:t>
            </a:r>
            <a:r>
              <a:rPr lang="en-GB" dirty="0"/>
              <a:t>, Vol 16.1, 2021. Longer PRISM working paper version available </a:t>
            </a:r>
            <a:r>
              <a:rPr lang="en-GB" u="sng" dirty="0">
                <a:hlinkClick r:id="rId2"/>
              </a:rPr>
              <a:t>here</a:t>
            </a:r>
            <a:r>
              <a:rPr lang="en-GB" dirty="0"/>
              <a:t>  </a:t>
            </a:r>
          </a:p>
          <a:p>
            <a:r>
              <a:rPr lang="en-GB" dirty="0"/>
              <a:t> Dunne, J Paul and Ron Smith </a:t>
            </a:r>
            <a:r>
              <a:rPr lang="en-GB" u="sng" dirty="0"/>
              <a:t>“The Evolution of the Global Arms Industry”. Volume 11.1, April, 2016, </a:t>
            </a:r>
            <a:r>
              <a:rPr lang="en-GB" b="1" i="1" u="sng" dirty="0"/>
              <a:t>Economics of Peace and Security Journal. </a:t>
            </a:r>
            <a:r>
              <a:rPr lang="en-GB" u="sng" dirty="0"/>
              <a:t> Available </a:t>
            </a:r>
            <a:r>
              <a:rPr lang="en-GB" u="sng" dirty="0">
                <a:hlinkClick r:id="rId3"/>
              </a:rPr>
              <a:t>here</a:t>
            </a:r>
            <a:endParaRPr lang="en-GB" u="sng" dirty="0"/>
          </a:p>
          <a:p>
            <a:r>
              <a:rPr lang="en-GB" dirty="0"/>
              <a:t> Dunne, J Paul ,Elisabeth Skons and Nan Tian (2022) “Arms Production, Economics of”  chapter in Lester Kurtz (ed) </a:t>
            </a:r>
            <a:r>
              <a:rPr lang="en-GB" b="1" i="1" dirty="0"/>
              <a:t>Encyclopaedia of Violence, Peace and Conflict,</a:t>
            </a:r>
            <a:r>
              <a:rPr lang="en-GB" dirty="0"/>
              <a:t> 3rd edition. Elsevier. ISBN: 9780128201954 eBook ISBN: 9780128203125.  UCT PRISM Discussion Paper version </a:t>
            </a:r>
            <a:r>
              <a:rPr lang="en-GB" u="sng" dirty="0">
                <a:hlinkClick r:id="rId2"/>
              </a:rPr>
              <a:t>here</a:t>
            </a:r>
            <a:r>
              <a:rPr lang="en-GB" dirty="0"/>
              <a:t>. </a:t>
            </a:r>
          </a:p>
          <a:p>
            <a:r>
              <a:rPr lang="en-GB" dirty="0"/>
              <a:t> Dunne, J Paul and Elisabeth </a:t>
            </a:r>
            <a:r>
              <a:rPr lang="en-GB" dirty="0" err="1"/>
              <a:t>Skons“Military</a:t>
            </a:r>
            <a:r>
              <a:rPr lang="en-GB" dirty="0"/>
              <a:t> Industrial Complex”.</a:t>
            </a:r>
            <a:r>
              <a:rPr lang="en-GB" i="1" dirty="0"/>
              <a:t> </a:t>
            </a:r>
            <a:r>
              <a:rPr lang="en-GB" dirty="0"/>
              <a:t>Chapter 20 in Tan, Andrew (ed) (2010) </a:t>
            </a:r>
            <a:r>
              <a:rPr lang="en-GB" b="1" i="1" dirty="0"/>
              <a:t>The Global Arms Trade: A Handbook</a:t>
            </a:r>
            <a:r>
              <a:rPr lang="en-GB" i="1" dirty="0"/>
              <a:t>.</a:t>
            </a:r>
            <a:r>
              <a:rPr lang="en-GB" dirty="0"/>
              <a:t> Europa / Routledge (London), pp 281-292.  ISBN 978-1-85743-497-2.. Discussion Paper version </a:t>
            </a:r>
            <a:r>
              <a:rPr lang="en-GB" u="sng" dirty="0">
                <a:hlinkClick r:id="rId4"/>
              </a:rPr>
              <a:t>here</a:t>
            </a:r>
            <a:r>
              <a:rPr lang="en-GB" dirty="0"/>
              <a:t>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26359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2CB61-BC54-4DD9-3EEC-C5128AB82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Arms Companies in 2024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BAA0952-2F0E-ED07-8CD8-AB1003E55A0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052330" y="1825626"/>
          <a:ext cx="8087339" cy="4351336"/>
        </p:xfrm>
        <a:graphic>
          <a:graphicData uri="http://schemas.openxmlformats.org/drawingml/2006/table">
            <a:tbl>
              <a:tblPr/>
              <a:tblGrid>
                <a:gridCol w="827541">
                  <a:extLst>
                    <a:ext uri="{9D8B030D-6E8A-4147-A177-3AD203B41FA5}">
                      <a16:colId xmlns:a16="http://schemas.microsoft.com/office/drawing/2014/main" val="4248638294"/>
                    </a:ext>
                  </a:extLst>
                </a:gridCol>
                <a:gridCol w="1655083">
                  <a:extLst>
                    <a:ext uri="{9D8B030D-6E8A-4147-A177-3AD203B41FA5}">
                      <a16:colId xmlns:a16="http://schemas.microsoft.com/office/drawing/2014/main" val="3870881679"/>
                    </a:ext>
                  </a:extLst>
                </a:gridCol>
                <a:gridCol w="1043832">
                  <a:extLst>
                    <a:ext uri="{9D8B030D-6E8A-4147-A177-3AD203B41FA5}">
                      <a16:colId xmlns:a16="http://schemas.microsoft.com/office/drawing/2014/main" val="3446404816"/>
                    </a:ext>
                  </a:extLst>
                </a:gridCol>
                <a:gridCol w="1457602">
                  <a:extLst>
                    <a:ext uri="{9D8B030D-6E8A-4147-A177-3AD203B41FA5}">
                      <a16:colId xmlns:a16="http://schemas.microsoft.com/office/drawing/2014/main" val="3419371089"/>
                    </a:ext>
                  </a:extLst>
                </a:gridCol>
                <a:gridCol w="1457602">
                  <a:extLst>
                    <a:ext uri="{9D8B030D-6E8A-4147-A177-3AD203B41FA5}">
                      <a16:colId xmlns:a16="http://schemas.microsoft.com/office/drawing/2014/main" val="2423578286"/>
                    </a:ext>
                  </a:extLst>
                </a:gridCol>
                <a:gridCol w="1645679">
                  <a:extLst>
                    <a:ext uri="{9D8B030D-6E8A-4147-A177-3AD203B41FA5}">
                      <a16:colId xmlns:a16="http://schemas.microsoft.com/office/drawing/2014/main" val="2784633137"/>
                    </a:ext>
                  </a:extLst>
                </a:gridCol>
              </a:tblGrid>
              <a:tr h="197788">
                <a:tc gridSpan="6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Top 20 arms-producing and military services companies, 2024. Figures are in US dollars, at 2024 prices and exchange rates.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93703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Rank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Company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Country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Arms revenue (US$ m.)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 revenue (US$ m.)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Share of total revenue(%)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693130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Lockheed Martin Corp.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United States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64650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71040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91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605764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RTX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United States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43600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80740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54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45720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Northrop Grumman Corp.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United States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37850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41030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92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71773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BAE Systems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United Kingdom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33790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35400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95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394582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General Dynamics Corp.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United States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33630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47720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22293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Boeing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United States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30550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66520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46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638630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Rostec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Russia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27120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38890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409985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AVIC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China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20320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81290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053806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CETC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China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18920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55230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524069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L3Harris Technologies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United States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16210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21330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76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8459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NORINCO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China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13970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61580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043939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Leonardo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Italy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13830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19210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167449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Airbus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Trans-European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13370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74890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307235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CSSC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China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12330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49630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69529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Thales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France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11800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22260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53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30202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HII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United States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10280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11540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89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42913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CASC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China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10230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34100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227147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Leidos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United States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9370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16660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56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612080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Amentum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United States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8330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13860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737264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Rheinmetall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Germany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8240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10550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78</a:t>
                      </a:r>
                    </a:p>
                  </a:txBody>
                  <a:tcPr marL="4710" marR="4710" marT="47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6020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17548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3C302-7734-F82C-BCC0-792B93BDE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Table 5.2.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 Military expenditure, the military burden and government spending priorities, by region, 2016-25</a:t>
            </a:r>
            <a:br>
              <a:rPr lang="en-GB" sz="11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</a:b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Figures for 2016-25 are in US$ b. at constant (2024) prices and exchange rates. Figures for 2025 in the right-most column, marked *, are in current US$ b. </a:t>
            </a:r>
            <a:endParaRPr lang="en-GB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A5B7245D-A6C1-DDC9-41F2-9CB69C6C43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7900925"/>
              </p:ext>
            </p:extLst>
          </p:nvPr>
        </p:nvGraphicFramePr>
        <p:xfrm>
          <a:off x="838199" y="2528094"/>
          <a:ext cx="10515602" cy="3352800"/>
        </p:xfrm>
        <a:graphic>
          <a:graphicData uri="http://schemas.openxmlformats.org/drawingml/2006/table">
            <a:tbl>
              <a:tblPr firstRow="1" firstCol="1" bandRow="1"/>
              <a:tblGrid>
                <a:gridCol w="2680142">
                  <a:extLst>
                    <a:ext uri="{9D8B030D-6E8A-4147-A177-3AD203B41FA5}">
                      <a16:colId xmlns:a16="http://schemas.microsoft.com/office/drawing/2014/main" val="3525728831"/>
                    </a:ext>
                  </a:extLst>
                </a:gridCol>
                <a:gridCol w="712092">
                  <a:extLst>
                    <a:ext uri="{9D8B030D-6E8A-4147-A177-3AD203B41FA5}">
                      <a16:colId xmlns:a16="http://schemas.microsoft.com/office/drawing/2014/main" val="4153258482"/>
                    </a:ext>
                  </a:extLst>
                </a:gridCol>
                <a:gridCol w="712092">
                  <a:extLst>
                    <a:ext uri="{9D8B030D-6E8A-4147-A177-3AD203B41FA5}">
                      <a16:colId xmlns:a16="http://schemas.microsoft.com/office/drawing/2014/main" val="254280732"/>
                    </a:ext>
                  </a:extLst>
                </a:gridCol>
                <a:gridCol w="712092">
                  <a:extLst>
                    <a:ext uri="{9D8B030D-6E8A-4147-A177-3AD203B41FA5}">
                      <a16:colId xmlns:a16="http://schemas.microsoft.com/office/drawing/2014/main" val="161743353"/>
                    </a:ext>
                  </a:extLst>
                </a:gridCol>
                <a:gridCol w="712908">
                  <a:extLst>
                    <a:ext uri="{9D8B030D-6E8A-4147-A177-3AD203B41FA5}">
                      <a16:colId xmlns:a16="http://schemas.microsoft.com/office/drawing/2014/main" val="723336191"/>
                    </a:ext>
                  </a:extLst>
                </a:gridCol>
                <a:gridCol w="712092">
                  <a:extLst>
                    <a:ext uri="{9D8B030D-6E8A-4147-A177-3AD203B41FA5}">
                      <a16:colId xmlns:a16="http://schemas.microsoft.com/office/drawing/2014/main" val="2676452068"/>
                    </a:ext>
                  </a:extLst>
                </a:gridCol>
                <a:gridCol w="712092">
                  <a:extLst>
                    <a:ext uri="{9D8B030D-6E8A-4147-A177-3AD203B41FA5}">
                      <a16:colId xmlns:a16="http://schemas.microsoft.com/office/drawing/2014/main" val="808345547"/>
                    </a:ext>
                  </a:extLst>
                </a:gridCol>
                <a:gridCol w="712092">
                  <a:extLst>
                    <a:ext uri="{9D8B030D-6E8A-4147-A177-3AD203B41FA5}">
                      <a16:colId xmlns:a16="http://schemas.microsoft.com/office/drawing/2014/main" val="2377170114"/>
                    </a:ext>
                  </a:extLst>
                </a:gridCol>
                <a:gridCol w="712908">
                  <a:extLst>
                    <a:ext uri="{9D8B030D-6E8A-4147-A177-3AD203B41FA5}">
                      <a16:colId xmlns:a16="http://schemas.microsoft.com/office/drawing/2014/main" val="2120900338"/>
                    </a:ext>
                  </a:extLst>
                </a:gridCol>
                <a:gridCol w="712092">
                  <a:extLst>
                    <a:ext uri="{9D8B030D-6E8A-4147-A177-3AD203B41FA5}">
                      <a16:colId xmlns:a16="http://schemas.microsoft.com/office/drawing/2014/main" val="1673562905"/>
                    </a:ext>
                  </a:extLst>
                </a:gridCol>
                <a:gridCol w="712092">
                  <a:extLst>
                    <a:ext uri="{9D8B030D-6E8A-4147-A177-3AD203B41FA5}">
                      <a16:colId xmlns:a16="http://schemas.microsoft.com/office/drawing/2014/main" val="1404642436"/>
                    </a:ext>
                  </a:extLst>
                </a:gridCol>
                <a:gridCol w="712908">
                  <a:extLst>
                    <a:ext uri="{9D8B030D-6E8A-4147-A177-3AD203B41FA5}">
                      <a16:colId xmlns:a16="http://schemas.microsoft.com/office/drawing/2014/main" val="4124258674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0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2016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2017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2018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2019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2020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2021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2022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2023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2024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2025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2025*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184740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buNone/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World total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300"/>
                        </a:spcBef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1961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300"/>
                        </a:spcBef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1982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300"/>
                        </a:spcBef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2044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300"/>
                        </a:spcBef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2131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300"/>
                        </a:spcBef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2209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300"/>
                        </a:spcBef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2228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300"/>
                        </a:spcBef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2298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300"/>
                        </a:spcBef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2453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300"/>
                        </a:spcBef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2693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300"/>
                        </a:spcBef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2760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300"/>
                        </a:spcBef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2874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667593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Geographical region</a:t>
                      </a:r>
                      <a:endParaRPr lang="en-GB" sz="10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  <a:tabLst>
                          <a:tab pos="280670" algn="dec"/>
                          <a:tab pos="303530" algn="dec"/>
                        </a:tabLs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 </a:t>
                      </a:r>
                      <a:endParaRPr lang="en-GB" sz="10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  <a:tabLst>
                          <a:tab pos="280670" algn="dec"/>
                          <a:tab pos="303530" algn="dec"/>
                        </a:tabLs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 </a:t>
                      </a:r>
                      <a:endParaRPr lang="en-GB" sz="10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  <a:tabLst>
                          <a:tab pos="280670" algn="dec"/>
                          <a:tab pos="303530" algn="dec"/>
                        </a:tabLs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 </a:t>
                      </a:r>
                      <a:endParaRPr lang="en-GB" sz="10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  <a:tabLst>
                          <a:tab pos="280670" algn="dec"/>
                          <a:tab pos="303530" algn="dec"/>
                        </a:tabLs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 </a:t>
                      </a:r>
                      <a:endParaRPr lang="en-GB" sz="10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  <a:tabLst>
                          <a:tab pos="280670" algn="dec"/>
                          <a:tab pos="303530" algn="dec"/>
                        </a:tabLs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 </a:t>
                      </a:r>
                      <a:endParaRPr lang="en-GB" sz="10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  <a:tabLst>
                          <a:tab pos="280670" algn="dec"/>
                          <a:tab pos="303530" algn="dec"/>
                        </a:tabLs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 </a:t>
                      </a:r>
                      <a:endParaRPr lang="en-GB" sz="10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  <a:tabLst>
                          <a:tab pos="280670" algn="dec"/>
                          <a:tab pos="303530" algn="dec"/>
                        </a:tabLs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 </a:t>
                      </a:r>
                      <a:endParaRPr lang="en-GB" sz="10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  <a:tabLst>
                          <a:tab pos="280670" algn="dec"/>
                          <a:tab pos="303530" algn="dec"/>
                        </a:tabLs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 </a:t>
                      </a:r>
                      <a:endParaRPr lang="en-GB" sz="10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  <a:tabLst>
                          <a:tab pos="280670" algn="dec"/>
                          <a:tab pos="303530" algn="dec"/>
                        </a:tabLs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 </a:t>
                      </a:r>
                      <a:endParaRPr lang="en-GB" sz="10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  <a:tabLst>
                          <a:tab pos="280670" algn="dec"/>
                          <a:tab pos="303530" algn="dec"/>
                        </a:tabLs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 </a:t>
                      </a:r>
                      <a:endParaRPr lang="en-GB" sz="10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  <a:tabLst>
                          <a:tab pos="280670" algn="dec"/>
                          <a:tab pos="303530" algn="dec"/>
                        </a:tabLs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 </a:t>
                      </a:r>
                      <a:endParaRPr lang="en-GB" sz="10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339949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Africa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37.6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36.2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35.6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36.9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38.7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38.8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(38.2)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47.6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50.3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54.6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58.2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15065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 North Africa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19.8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19.1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18.5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19.6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20.5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19.7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(19.1)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27.5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30.3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33.1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35.0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700345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 Sub-Saharan Africa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17.8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17.2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17.1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17.3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18.3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19.1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(19.1)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20.1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20.0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21.5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23.3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82839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Americas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919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917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943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992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1 039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1 026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1 014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1 039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1 112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1 038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1 065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8992897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 Central America and the Caribbean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10.4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9.7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10.7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11.7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14.5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14.1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15.1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15.0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23.8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17.2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17.1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5578209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 North America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857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853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877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925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970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959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948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972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1 036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967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992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515819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 South America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51.6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54.4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55.5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54.5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54.0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53.0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51.2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52.2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52.7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54.5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56.3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311184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Asia and Oceania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458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479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497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523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538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553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565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593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627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678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681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829487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 Central Asia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4.0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3.9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4.2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5.3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2.6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2.6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2.0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2.0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1.9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2.1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2.2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0656426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 East Asia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293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306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323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339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353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366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375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401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429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461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464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9700027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 Oceania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32.1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32.2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31.7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33.1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34.6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36.5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36.8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36.5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37.4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38.3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38.4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7371917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 South Asia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83.0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88.7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92.7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98.3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98.6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98.6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100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100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101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110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110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665779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 South East Asia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46.2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47.9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46.3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47.0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49.2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50.4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50.5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52.5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57.3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66,0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67.1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785427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Europe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392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385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395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415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437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452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515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591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696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780</a:t>
                      </a:r>
                      <a:endParaRPr lang="en-GB" sz="1000" b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851</a:t>
                      </a:r>
                      <a:endParaRPr lang="en-GB" sz="10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14481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 Central and Western Europe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303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311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322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338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358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371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380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412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474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538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570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061136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 Eastern Europe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89.5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74.1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73.0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77.0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79.8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81,0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135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179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222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242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281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903596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Middle East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(154)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(166)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(173)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(165)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(156)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(157)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(166)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(182)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(209)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(209)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  <a:tabLst>
                          <a:tab pos="303530" algn="dec"/>
                        </a:tabLs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(218)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7011183"/>
                  </a:ext>
                </a:extLst>
              </a:tr>
              <a:tr h="152400">
                <a:tc gridSpan="1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World military spending per capita (constant US$)</a:t>
                      </a:r>
                      <a:endParaRPr lang="en-GB" sz="10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98553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0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261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261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266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274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281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281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288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304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331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337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buNone/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355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8659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1144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8CBD5-E919-5CFC-4C0B-5040C2EF7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WW2 and the Cold War MIC 1945-90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94AD8-341B-0160-6508-5C47944A7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Development of military technology in WW2 led to major changes in production and new industries (aerospace). </a:t>
            </a:r>
          </a:p>
          <a:p>
            <a:r>
              <a:rPr lang="en-GB" dirty="0"/>
              <a:t>Converted civil industry to military production</a:t>
            </a:r>
          </a:p>
          <a:p>
            <a:r>
              <a:rPr lang="en-GB" dirty="0"/>
              <a:t>Created major contractors with close contacts with govt</a:t>
            </a:r>
          </a:p>
          <a:p>
            <a:r>
              <a:rPr lang="en-GB" dirty="0"/>
              <a:t>Aerospace important require technological development</a:t>
            </a:r>
          </a:p>
          <a:p>
            <a:r>
              <a:rPr lang="en-GB" dirty="0"/>
              <a:t>Growth of govt/</a:t>
            </a:r>
            <a:r>
              <a:rPr lang="en-GB" dirty="0" err="1"/>
              <a:t>indust</a:t>
            </a:r>
            <a:r>
              <a:rPr lang="en-GB" dirty="0"/>
              <a:t>/military relations</a:t>
            </a:r>
          </a:p>
          <a:p>
            <a:r>
              <a:rPr lang="en-GB" dirty="0"/>
              <a:t>But companies could still move between defence and civil manufacturing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0419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EC690-F604-F5D4-4E1D-9D58D5BA5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Cold War MIC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AA439-B100-726D-354E-BA264793D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Cold War MIC particular types firms and relations….</a:t>
            </a:r>
          </a:p>
          <a:p>
            <a:pPr lvl="1"/>
            <a:r>
              <a:rPr lang="en-GB" dirty="0"/>
              <a:t>Govts main customer, regulate exports and determine size and structure of market</a:t>
            </a:r>
          </a:p>
          <a:p>
            <a:pPr lvl="1"/>
            <a:r>
              <a:rPr lang="en-GB" dirty="0"/>
              <a:t>Monopsonistic market, emphasis performance over cost</a:t>
            </a:r>
          </a:p>
          <a:p>
            <a:pPr lvl="1"/>
            <a:r>
              <a:rPr lang="en-GB" dirty="0"/>
              <a:t>Govt bore risks and sometimes R&amp;D and invest costs</a:t>
            </a:r>
          </a:p>
          <a:p>
            <a:pPr lvl="1"/>
            <a:r>
              <a:rPr lang="en-GB" dirty="0"/>
              <a:t>Cost plus profit contracts and ‘</a:t>
            </a:r>
            <a:r>
              <a:rPr lang="en-GB" dirty="0" err="1"/>
              <a:t>juste</a:t>
            </a:r>
            <a:r>
              <a:rPr lang="en-GB" dirty="0"/>
              <a:t> retour’</a:t>
            </a:r>
          </a:p>
          <a:p>
            <a:r>
              <a:rPr lang="en-GB" dirty="0"/>
              <a:t>Elaborate rules and regulations needed as no competitive markets/public accountability</a:t>
            </a:r>
          </a:p>
          <a:p>
            <a:r>
              <a:rPr lang="en-GB" dirty="0"/>
              <a:t>Close relations contractor/procurement/ military.   “Revolving door” Favour incumbents: experts on red tape/processes/ ‘buy ins’</a:t>
            </a:r>
          </a:p>
          <a:p>
            <a:r>
              <a:rPr lang="en-GB" dirty="0"/>
              <a:t>Different skills to civil; So barriers to entry and exit</a:t>
            </a:r>
          </a:p>
          <a:p>
            <a:r>
              <a:rPr lang="en-GB" dirty="0"/>
              <a:t>Baroque arsenal</a:t>
            </a:r>
          </a:p>
          <a:p>
            <a:r>
              <a:rPr lang="en-GB" dirty="0"/>
              <a:t>The Military Industrial Complex –Eisenhower warned about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892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3ED67-2DCD-91A5-CBDB-588E5F216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Arms market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0287B-E789-9449-3D7E-4DA5A6B15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GB" dirty="0"/>
              <a:t>Theoretically might expect industry to be competitive at international level as many buyers and sellers potentially, but it is not</a:t>
            </a:r>
            <a:endParaRPr lang="en-GB" sz="1800" dirty="0"/>
          </a:p>
          <a:p>
            <a:pPr lvl="0"/>
            <a:r>
              <a:rPr lang="en-GB" dirty="0"/>
              <a:t>Few arms companies private entities in reality. Govt has direct influence </a:t>
            </a:r>
            <a:r>
              <a:rPr lang="en-GB" dirty="0" err="1"/>
              <a:t>esp</a:t>
            </a:r>
            <a:r>
              <a:rPr lang="en-GB" dirty="0"/>
              <a:t> on government to government transactions</a:t>
            </a:r>
            <a:endParaRPr lang="en-GB" sz="1800" dirty="0"/>
          </a:p>
          <a:p>
            <a:pPr lvl="0"/>
            <a:r>
              <a:rPr lang="en-GB" dirty="0"/>
              <a:t>Govt has controls on firm to foreign government transactions</a:t>
            </a:r>
            <a:endParaRPr lang="en-GB" sz="1800" dirty="0"/>
          </a:p>
          <a:p>
            <a:pPr lvl="1"/>
            <a:r>
              <a:rPr lang="en-GB" dirty="0"/>
              <a:t>Export controls; Quotas and sanctions; Global arms market</a:t>
            </a:r>
            <a:endParaRPr lang="en-GB" sz="1800" dirty="0"/>
          </a:p>
          <a:p>
            <a:pPr lvl="0"/>
            <a:r>
              <a:rPr lang="en-GB" dirty="0"/>
              <a:t>Prices may not reflect a market prices in any real sense</a:t>
            </a:r>
            <a:endParaRPr lang="en-GB" sz="1800" dirty="0"/>
          </a:p>
          <a:p>
            <a:pPr lvl="1"/>
            <a:r>
              <a:rPr lang="en-GB" dirty="0"/>
              <a:t>Aid to allies; Offset deals; </a:t>
            </a:r>
            <a:r>
              <a:rPr lang="en-GB" dirty="0" err="1"/>
              <a:t>Subsidsing</a:t>
            </a:r>
            <a:r>
              <a:rPr lang="en-GB" dirty="0"/>
              <a:t> exports</a:t>
            </a:r>
          </a:p>
          <a:p>
            <a:pPr lvl="0"/>
            <a:r>
              <a:rPr lang="en-GB" dirty="0"/>
              <a:t>With cuts in Cold War exports became increasingly important</a:t>
            </a:r>
            <a:endParaRPr lang="en-GB" sz="1800" dirty="0"/>
          </a:p>
          <a:p>
            <a:pPr lvl="1"/>
            <a:r>
              <a:rPr lang="en-GB" dirty="0"/>
              <a:t>Allows maintain output levels despite cuts</a:t>
            </a:r>
            <a:endParaRPr lang="en-GB" sz="1600" dirty="0"/>
          </a:p>
          <a:p>
            <a:pPr lvl="1"/>
            <a:r>
              <a:rPr lang="en-GB" dirty="0"/>
              <a:t>Allows lower average costs through economies of scale</a:t>
            </a:r>
            <a:endParaRPr lang="en-GB" sz="1800" dirty="0"/>
          </a:p>
          <a:p>
            <a:pPr lvl="0"/>
            <a:r>
              <a:rPr lang="en-GB" dirty="0"/>
              <a:t>Quotas may lead to deadweight loss to exporting economy, but may give security benefits keeping arms away from enemies</a:t>
            </a:r>
            <a:endParaRPr lang="en-GB" sz="1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11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093F1-D3F3-B6D8-7293-BA33D5B89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Cold War MIC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ED67D-1DD3-C271-9C2F-B18AB2ACC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Remarkable stability in main contractors</a:t>
            </a:r>
          </a:p>
          <a:p>
            <a:r>
              <a:rPr lang="en-GB" dirty="0"/>
              <a:t>Monopsony and near monopoly in smaller countries as foreign competition restricted</a:t>
            </a:r>
          </a:p>
          <a:p>
            <a:r>
              <a:rPr lang="en-GB" dirty="0"/>
              <a:t>Absence total war led to overemphasis and exaggeration of threats</a:t>
            </a:r>
          </a:p>
          <a:p>
            <a:r>
              <a:rPr lang="en-GB" dirty="0"/>
              <a:t>Contracts used to influence votes</a:t>
            </a:r>
          </a:p>
          <a:p>
            <a:r>
              <a:rPr lang="en-GB" dirty="0"/>
              <a:t>High sustained </a:t>
            </a:r>
            <a:r>
              <a:rPr lang="en-GB" dirty="0" err="1"/>
              <a:t>milex</a:t>
            </a:r>
            <a:r>
              <a:rPr lang="en-GB" dirty="0"/>
              <a:t> led to inefficiencies and suspect practices and high costs</a:t>
            </a:r>
          </a:p>
          <a:p>
            <a:r>
              <a:rPr lang="en-GB" dirty="0"/>
              <a:t>Development of a technology paradigm different from civil </a:t>
            </a:r>
          </a:p>
        </p:txBody>
      </p:sp>
    </p:spTree>
    <p:extLst>
      <p:ext uri="{BB962C8B-B14F-4D97-AF65-F5344CB8AC3E}">
        <p14:creationId xmlns:p14="http://schemas.microsoft.com/office/powerpoint/2010/main" val="2812851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7A988-A47E-4D95-A656-E519C0CB8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‘Peace Dividend’ and Concentration 1990-2001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B91BA-2ADD-4DB2-A239-52E952F76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Post Cold War</a:t>
            </a:r>
          </a:p>
          <a:p>
            <a:r>
              <a:rPr lang="en-GB" dirty="0"/>
              <a:t>Decrease in </a:t>
            </a:r>
            <a:r>
              <a:rPr lang="en-GB" dirty="0" err="1"/>
              <a:t>milex</a:t>
            </a:r>
            <a:r>
              <a:rPr lang="en-GB" dirty="0"/>
              <a:t> 1990-99 , increase competitive pressure, value for money concerns, push for exports</a:t>
            </a:r>
          </a:p>
          <a:p>
            <a:r>
              <a:rPr lang="en-GB" dirty="0"/>
              <a:t>US in forefront</a:t>
            </a:r>
          </a:p>
          <a:p>
            <a:r>
              <a:rPr lang="en-GB" dirty="0"/>
              <a:t>Increased concentration –’last supper’ William Perry warning led to mergers in US 14 to 4 in 6 months and then govt stepped in</a:t>
            </a:r>
          </a:p>
          <a:p>
            <a:r>
              <a:rPr lang="en-GB" dirty="0"/>
              <a:t>Also</a:t>
            </a:r>
          </a:p>
          <a:p>
            <a:pPr lvl="1"/>
            <a:r>
              <a:rPr lang="en-GB" dirty="0"/>
              <a:t>Internationalisation: supply chains; weapon systems</a:t>
            </a:r>
          </a:p>
          <a:p>
            <a:pPr lvl="1"/>
            <a:r>
              <a:rPr lang="en-GB" dirty="0"/>
              <a:t>Subcontracting</a:t>
            </a:r>
          </a:p>
          <a:p>
            <a:pPr lvl="1"/>
            <a:r>
              <a:rPr lang="en-GB" dirty="0"/>
              <a:t>Some change in composition –buying relevant tech companies- but surprising </a:t>
            </a:r>
            <a:r>
              <a:rPr lang="en-GB" dirty="0" err="1"/>
              <a:t>continuityof</a:t>
            </a:r>
            <a:r>
              <a:rPr lang="en-GB" dirty="0"/>
              <a:t> primes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4467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B73A3-2919-B826-20B0-F187041D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‘War on Terror’ 2001-15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B677E-DD7F-D019-771B-BEF403B51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2001 changed to growth in </a:t>
            </a:r>
            <a:r>
              <a:rPr lang="en-GB" dirty="0" err="1"/>
              <a:t>milex</a:t>
            </a:r>
            <a:r>
              <a:rPr lang="en-GB" dirty="0"/>
              <a:t> and ‘Global War on Terror’</a:t>
            </a:r>
          </a:p>
          <a:p>
            <a:r>
              <a:rPr lang="en-GB" dirty="0"/>
              <a:t>US in forefront</a:t>
            </a:r>
          </a:p>
          <a:p>
            <a:r>
              <a:rPr lang="en-GB" dirty="0"/>
              <a:t>Shift from threat based  to transformational systems</a:t>
            </a:r>
          </a:p>
          <a:p>
            <a:r>
              <a:rPr lang="en-GB" dirty="0"/>
              <a:t>Invest in both  legacy and capability based </a:t>
            </a:r>
          </a:p>
          <a:p>
            <a:r>
              <a:rPr lang="en-GB" dirty="0"/>
              <a:t>Revolution in Military Affairs (RMA) network centric warfare</a:t>
            </a:r>
          </a:p>
          <a:p>
            <a:r>
              <a:rPr lang="en-GB" dirty="0"/>
              <a:t>Increasing R&amp;D costs</a:t>
            </a:r>
          </a:p>
          <a:p>
            <a:r>
              <a:rPr lang="en-GB" dirty="0"/>
              <a:t>Increasing use of civil technologies (COTS) as the arms companies were not driving the important technologies</a:t>
            </a:r>
          </a:p>
        </p:txBody>
      </p:sp>
    </p:spTree>
    <p:extLst>
      <p:ext uri="{BB962C8B-B14F-4D97-AF65-F5344CB8AC3E}">
        <p14:creationId xmlns:p14="http://schemas.microsoft.com/office/powerpoint/2010/main" val="3406677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19719</TotalTime>
  <Words>3666</Words>
  <Application>Microsoft Office PowerPoint</Application>
  <PresentationFormat>Widescreen</PresentationFormat>
  <Paragraphs>843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Aptos Narrow</vt:lpstr>
      <vt:lpstr>Arial</vt:lpstr>
      <vt:lpstr>Calibri</vt:lpstr>
      <vt:lpstr>Calibri Light</vt:lpstr>
      <vt:lpstr>Cambria</vt:lpstr>
      <vt:lpstr>Times New Roman</vt:lpstr>
      <vt:lpstr>Office Theme</vt:lpstr>
      <vt:lpstr>The Re-Restructuring of the International Arms Industry</vt:lpstr>
      <vt:lpstr>Introduction</vt:lpstr>
      <vt:lpstr>Pre WW1 Merchants of Death</vt:lpstr>
      <vt:lpstr>WW2 and the Cold War MIC 1945-90</vt:lpstr>
      <vt:lpstr>Cold War MIC</vt:lpstr>
      <vt:lpstr>Arms market</vt:lpstr>
      <vt:lpstr>Cold War MIC</vt:lpstr>
      <vt:lpstr>‘Peace Dividend’ and Concentration 1990-2001</vt:lpstr>
      <vt:lpstr>‘War on Terror’ 2001-15</vt:lpstr>
      <vt:lpstr>After RMA</vt:lpstr>
      <vt:lpstr>Transformation 2015-26</vt:lpstr>
      <vt:lpstr>Transformation</vt:lpstr>
      <vt:lpstr>Transformation 2021-5</vt:lpstr>
      <vt:lpstr>Developments</vt:lpstr>
      <vt:lpstr>Commercial tech and DIB</vt:lpstr>
      <vt:lpstr>Commercial tech and DIB</vt:lpstr>
      <vt:lpstr>Commercial tech and DIB</vt:lpstr>
      <vt:lpstr>Ethical issues</vt:lpstr>
      <vt:lpstr>In the US</vt:lpstr>
      <vt:lpstr>And then!</vt:lpstr>
      <vt:lpstr>And then!</vt:lpstr>
      <vt:lpstr>Worth remembering</vt:lpstr>
      <vt:lpstr>Changing arms industry</vt:lpstr>
      <vt:lpstr>New players</vt:lpstr>
      <vt:lpstr>Changing arms industry </vt:lpstr>
      <vt:lpstr>Changing international arms industry</vt:lpstr>
      <vt:lpstr>Europe</vt:lpstr>
      <vt:lpstr>PowerPoint Presentation</vt:lpstr>
      <vt:lpstr>Top 100</vt:lpstr>
      <vt:lpstr>Top 100 by country 2002-2024</vt:lpstr>
      <vt:lpstr>Top 20 companies 2002-24</vt:lpstr>
      <vt:lpstr>PowerPoint Presentation</vt:lpstr>
      <vt:lpstr>Prospects</vt:lpstr>
      <vt:lpstr>Conclusions</vt:lpstr>
      <vt:lpstr>Prospects</vt:lpstr>
      <vt:lpstr>Conclusions</vt:lpstr>
      <vt:lpstr>Some refs</vt:lpstr>
      <vt:lpstr>Top Arms Companies in 2024</vt:lpstr>
      <vt:lpstr>Table 5.2. Military expenditure, the military burden and government spending priorities, by region, 2016-25 Figures for 2016-25 are in US$ b. at constant (2024) prices and exchange rates. Figures for 2025 in the right-most column, marked *, are in current US$ b.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Technology and the Changing MIC</dc:title>
  <dc:creator>John Dunne</dc:creator>
  <cp:lastModifiedBy>John Dunne</cp:lastModifiedBy>
  <cp:revision>49</cp:revision>
  <cp:lastPrinted>2026-06-17T16:49:02Z</cp:lastPrinted>
  <dcterms:created xsi:type="dcterms:W3CDTF">2021-07-06T19:47:43Z</dcterms:created>
  <dcterms:modified xsi:type="dcterms:W3CDTF">2026-07-16T16:13:18Z</dcterms:modified>
</cp:coreProperties>
</file>